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477" r:id="rId5"/>
    <p:sldId id="443" r:id="rId6"/>
    <p:sldId id="257" r:id="rId7"/>
    <p:sldId id="258" r:id="rId8"/>
    <p:sldId id="260" r:id="rId9"/>
    <p:sldId id="436" r:id="rId10"/>
    <p:sldId id="283" r:id="rId11"/>
    <p:sldId id="279" r:id="rId12"/>
    <p:sldId id="263" r:id="rId13"/>
    <p:sldId id="280" r:id="rId14"/>
    <p:sldId id="261" r:id="rId15"/>
    <p:sldId id="476" r:id="rId16"/>
    <p:sldId id="478" r:id="rId17"/>
    <p:sldId id="264" r:id="rId18"/>
    <p:sldId id="266" r:id="rId19"/>
    <p:sldId id="299" r:id="rId20"/>
    <p:sldId id="268" r:id="rId21"/>
    <p:sldId id="270" r:id="rId22"/>
    <p:sldId id="398" r:id="rId23"/>
    <p:sldId id="449" r:id="rId24"/>
    <p:sldId id="450" r:id="rId25"/>
    <p:sldId id="44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EC"/>
    <a:srgbClr val="2686C5"/>
    <a:srgbClr val="F4BD62"/>
    <a:srgbClr val="F2D868"/>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4" d="100"/>
          <a:sy n="84" d="100"/>
        </p:scale>
        <p:origin x="1638" y="90"/>
      </p:cViewPr>
      <p:guideLst/>
    </p:cSldViewPr>
  </p:slideViewPr>
  <p:outlineViewPr>
    <p:cViewPr>
      <p:scale>
        <a:sx n="33" d="100"/>
        <a:sy n="33" d="100"/>
      </p:scale>
      <p:origin x="0" y="0"/>
    </p:cViewPr>
  </p:outlineViewPr>
  <p:notesTextViewPr>
    <p:cViewPr>
      <p:scale>
        <a:sx n="3" d="2"/>
        <a:sy n="3" d="2"/>
      </p:scale>
      <p:origin x="-6" y="-3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n-US" dirty="0"/>
              <a:t>Introduction of new agents and staff, guest speaker welcome </a:t>
            </a:r>
          </a:p>
          <a:p>
            <a:pPr marL="228600" indent="-228600">
              <a:buFont typeface="+mj-lt"/>
              <a:buAutoNum type="arabicParenR"/>
            </a:pPr>
            <a:r>
              <a:rPr lang="en-US" dirty="0"/>
              <a:t>Agent/staff recognition (birthdays, production achievements, etc.)</a:t>
            </a:r>
          </a:p>
          <a:p>
            <a:pPr marL="228600" indent="-228600">
              <a:buFont typeface="+mj-lt"/>
              <a:buAutoNum type="arabicParenR"/>
            </a:pPr>
            <a:r>
              <a:rPr lang="en-US" dirty="0"/>
              <a:t>General &amp; community service announcements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C1A93B62-B94D-7D54-B89C-7B2A731E7BDC}"/>
            </a:ext>
          </a:extLst>
        </p:cNvPr>
        <p:cNvGrpSpPr/>
        <p:nvPr/>
      </p:nvGrpSpPr>
      <p:grpSpPr>
        <a:xfrm>
          <a:off x="0" y="0"/>
          <a:ext cx="0" cy="0"/>
          <a:chOff x="0" y="0"/>
          <a:chExt cx="0" cy="0"/>
        </a:xfrm>
      </p:grpSpPr>
      <p:sp>
        <p:nvSpPr>
          <p:cNvPr id="240" name="Google Shape;240;p8:notes">
            <a:extLst>
              <a:ext uri="{FF2B5EF4-FFF2-40B4-BE49-F238E27FC236}">
                <a16:creationId xmlns:a16="http://schemas.microsoft.com/office/drawing/2014/main" id="{7F054E59-D066-6027-D31A-4C4E9849668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a:extLst>
              <a:ext uri="{FF2B5EF4-FFF2-40B4-BE49-F238E27FC236}">
                <a16:creationId xmlns:a16="http://schemas.microsoft.com/office/drawing/2014/main" id="{3E79C9F4-1154-FD27-9F09-1E9CDC1C9B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062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 small gift bags with sparklers, a small American flag, and glow sticks. Attach a clever tag like this one and include a couple of your business cards in the bag. Identify past clients and SOI connections who are nearby and drop them off during the last week of June. This will help you stay top-of-mind for repeat and referral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fkGrotesk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fkGroteskNeue"/>
              </a:rPr>
              <a:t>As we wrap up today’s meeting, I want to leave you with one simple idea to help spark your business and keep your pipeline full: organize a summer-themed client appreciation event! Picture this—a casual get-together at a local park or backyard, complete with a barbecue, lawn games, and plenty of laughs. Send out personal invitations, maybe even a quick video message, to let your clients know how much you appreciate them. Add some branded summer swag—think sunglasses or water bottles—so your clients remember you long after the party’s over. This isn’t just about having fun (though that’s a big part of it!); it’s about deepening your relationships, building loyalty, and setting yourself up for more referrals. Happy clients don’t just come back—they bring their friends! So let’s make this summer the one where you grill up some gratitude and serve up a whole new batch of referrals.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20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Sharing local market trends with your database positions you as a knowledgeable and trusted real estate advisor. Whether you choose a brief email or a personalized letter, a quick update on recent sales activity, price changes, or inventory levels keeps your clients informed and engaged. This information helps homeowners and buyers make smarter decisions—whether they're considering selling, buying, or simply curious about their neighborhood's value. Regular, relevant communication like this demonstrates your expertise and keeps you top-of-mind for referrals and future business.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61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sponsoring a Back-to-School activity, such as providing backpacks filled with school supplies or classroom items teachers often request.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to advertise during July and early August so you’ll have the items ready to be delivered at the beginning of the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Leverage your social media accounts to promote the activity. Take pictures during the entire process to update and engage your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asking vendors you use to collaborate with you, such as a home inspector or mortgage broker.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proven that people like to do business with businesses that give back to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58056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5/20/2025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5/20/2025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player.vimeo.com/video/709469714?h=11f95ef82e&amp;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ideo" Target="https://player.vimeo.com/video/944128239?h=325de012f5&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ideo" Target="https://player.vimeo.com/video/947151699?h=e88b2322e0&amp;amp;app_id=12296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microsoft.com/office/2007/relationships/media" Target="../media/media2.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5" Type="http://schemas.openxmlformats.org/officeDocument/2006/relationships/slideLayout" Target="../slideLayouts/slideLayout17.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media" Target="../media/media3.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5" Type="http://schemas.openxmlformats.org/officeDocument/2006/relationships/slideLayout" Target="../slideLayouts/slideLayout17.xml"/><Relationship Id="rId4" Type="http://schemas.openxmlformats.org/officeDocument/2006/relationships/audio" Target="../media/media3.m4a"/></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4.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5" Type="http://schemas.openxmlformats.org/officeDocument/2006/relationships/slideLayout" Target="../slideLayouts/slideLayout17.xml"/><Relationship Id="rId4" Type="http://schemas.openxmlformats.org/officeDocument/2006/relationships/audio" Target="../media/media4.m4a"/></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5.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5" Type="http://schemas.openxmlformats.org/officeDocument/2006/relationships/slideLayout" Target="../slideLayouts/slideLayout17.xml"/><Relationship Id="rId4" Type="http://schemas.openxmlformats.org/officeDocument/2006/relationships/audio" Target="../media/media5.m4a"/></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ideo" Target="https://player.vimeo.com/video/1085745687?h=cc2ed538f1&amp;amp;app_id=12296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ooden table with trees in the background&#10;&#10;Description automatically generated">
            <a:extLst>
              <a:ext uri="{FF2B5EF4-FFF2-40B4-BE49-F238E27FC236}">
                <a16:creationId xmlns:a16="http://schemas.microsoft.com/office/drawing/2014/main" id="{38CB4260-A389-FA62-CCD9-7ABAA2A387F4}"/>
              </a:ext>
            </a:extLst>
          </p:cNvPr>
          <p:cNvPicPr>
            <a:picLocks noChangeAspect="1"/>
          </p:cNvPicPr>
          <p:nvPr/>
        </p:nvPicPr>
        <p:blipFill rotWithShape="1">
          <a:blip r:embed="rId3">
            <a:extLst>
              <a:ext uri="{28A0092B-C50C-407E-A947-70E740481C1C}">
                <a14:useLocalDpi xmlns:a14="http://schemas.microsoft.com/office/drawing/2010/main" val="0"/>
              </a:ext>
            </a:extLst>
          </a:blip>
          <a:srcRect l="-1" t="7731" r="25" b="7755"/>
          <a:stretch/>
        </p:blipFill>
        <p:spPr>
          <a:xfrm>
            <a:off x="1" y="0"/>
            <a:ext cx="12191999"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0" y="2841522"/>
            <a:ext cx="12192000" cy="1325563"/>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en-US" sz="11500" dirty="0">
                <a:solidFill>
                  <a:srgbClr val="FFFFFF"/>
                </a:solidFill>
                <a:effectLst>
                  <a:outerShdw blurRad="50800" dist="38100" dir="2700000" algn="tl" rotWithShape="0">
                    <a:prstClr val="black">
                      <a:alpha val="40000"/>
                    </a:prstClr>
                  </a:outerShdw>
                </a:effectLst>
              </a:rPr>
              <a:t>Welcome</a:t>
            </a:r>
          </a:p>
        </p:txBody>
      </p:sp>
    </p:spTree>
    <p:extLst>
      <p:ext uri="{BB962C8B-B14F-4D97-AF65-F5344CB8AC3E}">
        <p14:creationId xmlns:p14="http://schemas.microsoft.com/office/powerpoint/2010/main" val="45650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4" name="Online Media 3" title="Absorption Rate">
            <a:hlinkClick r:id="" action="ppaction://media"/>
            <a:extLst>
              <a:ext uri="{FF2B5EF4-FFF2-40B4-BE49-F238E27FC236}">
                <a16:creationId xmlns:a16="http://schemas.microsoft.com/office/drawing/2014/main" id="{5D24361A-A00B-81FD-DC71-D2732C34E9F4}"/>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F618C7E3-1AFF-E1FF-3910-A78B9487A194}"/>
            </a:ext>
          </a:extLst>
        </p:cNvPr>
        <p:cNvGrpSpPr/>
        <p:nvPr/>
      </p:nvGrpSpPr>
      <p:grpSpPr>
        <a:xfrm>
          <a:off x="0" y="0"/>
          <a:ext cx="0" cy="0"/>
          <a:chOff x="0" y="0"/>
          <a:chExt cx="0" cy="0"/>
        </a:xfrm>
      </p:grpSpPr>
      <p:pic>
        <p:nvPicPr>
          <p:cNvPr id="3" name="Online Media 2" title="Agent Role-Play: Buyer- Agent Agreement Objection Handling">
            <a:hlinkClick r:id="" action="ppaction://media"/>
            <a:extLst>
              <a:ext uri="{FF2B5EF4-FFF2-40B4-BE49-F238E27FC236}">
                <a16:creationId xmlns:a16="http://schemas.microsoft.com/office/drawing/2014/main" id="{82174478-7761-D1A6-D2FD-4F5BAAA7577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3793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Online Media 2" title="Leveraging National Data to Boost Your Business">
            <a:hlinkClick r:id="" action="ppaction://media"/>
            <a:extLst>
              <a:ext uri="{FF2B5EF4-FFF2-40B4-BE49-F238E27FC236}">
                <a16:creationId xmlns:a16="http://schemas.microsoft.com/office/drawing/2014/main" id="{1AEFB627-020B-1538-019D-87C5C7E7E01E}"/>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498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260621" y="97724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23882" y="2848260"/>
            <a:ext cx="5563961" cy="174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9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661E25">
                    <a:lumMod val="40000"/>
                    <a:lumOff val="60000"/>
                  </a:srgbClr>
                </a:solidFill>
                <a:effectLst/>
                <a:uLnTx/>
                <a:uFillTx/>
                <a:latin typeface="Times New Roman"/>
                <a:ea typeface="+mn-ea"/>
                <a:cs typeface="+mn-cs"/>
              </a:rPr>
              <a:t>Independence Day</a:t>
            </a:r>
          </a:p>
          <a:p>
            <a:pPr marL="0" marR="0" lvl="0" indent="0" algn="ctr" defTabSz="914400" rtl="0" eaLnBrk="1" fontAlgn="auto" latinLnBrk="0" hangingPunct="1">
              <a:lnSpc>
                <a:spcPct val="119000"/>
              </a:lnSpc>
              <a:spcBef>
                <a:spcPts val="0"/>
              </a:spcBef>
              <a:spcAft>
                <a:spcPts val="1200"/>
              </a:spcAft>
              <a:buClrTx/>
              <a:buSzTx/>
              <a:buFont typeface="Arial" panose="020B0604020202020204" pitchFamily="34" charset="0"/>
              <a:buNone/>
              <a:tabLst/>
              <a:defRPr/>
            </a:pPr>
            <a:r>
              <a:rPr kumimoji="0" lang="en-US" sz="6000" b="1" i="0" u="none" strike="noStrike" kern="1200" cap="none" spc="0" normalizeH="0" baseline="30000" noProof="0" dirty="0">
                <a:ln>
                  <a:noFill/>
                </a:ln>
                <a:solidFill>
                  <a:srgbClr val="661E25">
                    <a:lumMod val="40000"/>
                    <a:lumOff val="60000"/>
                  </a:srgbClr>
                </a:solidFill>
                <a:effectLst/>
                <a:uLnTx/>
                <a:uFillTx/>
                <a:latin typeface="Times New Roman"/>
                <a:ea typeface="+mn-ea"/>
                <a:cs typeface="+mn-cs"/>
              </a:rPr>
              <a:t>July 4th</a:t>
            </a:r>
            <a:endParaRPr kumimoji="0" lang="en-US" sz="4400" b="0" i="0" u="none" strike="noStrike" kern="1200" cap="none" spc="0" normalizeH="0" baseline="30000" noProof="0" dirty="0">
              <a:ln>
                <a:noFill/>
              </a:ln>
              <a:solidFill>
                <a:srgbClr val="661E25">
                  <a:lumMod val="40000"/>
                  <a:lumOff val="60000"/>
                </a:srgbClr>
              </a:solidFill>
              <a:effectLst/>
              <a:uLnTx/>
              <a:uFillTx/>
              <a:latin typeface="Times New Roman"/>
              <a:ea typeface="+mn-ea"/>
              <a:cs typeface="+mn-cs"/>
            </a:endParaRP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C9FB3039-2D99-29BD-2AB5-B86C81EA9483}"/>
              </a:ext>
            </a:extLst>
          </p:cNvPr>
          <p:cNvSpPr txBox="1"/>
          <p:nvPr/>
        </p:nvSpPr>
        <p:spPr>
          <a:xfrm>
            <a:off x="5150848" y="6374825"/>
            <a:ext cx="4727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mn-cs"/>
              </a:rPr>
              <a:t>Image: Systems and Solutions (Etsy) </a:t>
            </a:r>
          </a:p>
        </p:txBody>
      </p:sp>
      <p:pic>
        <p:nvPicPr>
          <p:cNvPr id="12" name="Audio 11">
            <a:hlinkClick r:id="" action="ppaction://media"/>
            <a:extLst>
              <a:ext uri="{FF2B5EF4-FFF2-40B4-BE49-F238E27FC236}">
                <a16:creationId xmlns:a16="http://schemas.microsoft.com/office/drawing/2014/main" id="{12697807-CF27-B5AA-B31D-C8EE4498A5AC}"/>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039600" y="3429000"/>
            <a:ext cx="2057400" cy="2057400"/>
          </a:xfrm>
          <a:prstGeom prst="ellipse">
            <a:avLst/>
          </a:prstGeom>
        </p:spPr>
      </p:pic>
      <p:pic>
        <p:nvPicPr>
          <p:cNvPr id="6" name="Picture 5" descr="A couple of cards with text and fireworks&#10;&#10;AI-generated content may be incorrect.">
            <a:extLst>
              <a:ext uri="{FF2B5EF4-FFF2-40B4-BE49-F238E27FC236}">
                <a16:creationId xmlns:a16="http://schemas.microsoft.com/office/drawing/2014/main" id="{BA560D5F-EE8C-419E-01E9-AA92650E4FEB}"/>
              </a:ext>
            </a:extLst>
          </p:cNvPr>
          <p:cNvPicPr>
            <a:picLocks noChangeAspect="1"/>
          </p:cNvPicPr>
          <p:nvPr/>
        </p:nvPicPr>
        <p:blipFill>
          <a:blip r:embed="rId8">
            <a:extLst>
              <a:ext uri="{28A0092B-C50C-407E-A947-70E740481C1C}">
                <a14:useLocalDpi xmlns:a14="http://schemas.microsoft.com/office/drawing/2010/main" val="0"/>
              </a:ext>
            </a:extLst>
          </a:blip>
          <a:srcRect l="26805"/>
          <a:stretch/>
        </p:blipFill>
        <p:spPr>
          <a:xfrm>
            <a:off x="0" y="-1"/>
            <a:ext cx="5019676" cy="6858001"/>
          </a:xfrm>
          <a:prstGeom prst="rect">
            <a:avLst/>
          </a:prstGeom>
        </p:spPr>
      </p:pic>
      <p:sp>
        <p:nvSpPr>
          <p:cNvPr id="7" name="TextBox 6">
            <a:extLst>
              <a:ext uri="{FF2B5EF4-FFF2-40B4-BE49-F238E27FC236}">
                <a16:creationId xmlns:a16="http://schemas.microsoft.com/office/drawing/2014/main" id="{40CE8471-B8A9-1A81-DC46-F36465B3478B}"/>
              </a:ext>
            </a:extLst>
          </p:cNvPr>
          <p:cNvSpPr txBox="1"/>
          <p:nvPr/>
        </p:nvSpPr>
        <p:spPr>
          <a:xfrm>
            <a:off x="6296024" y="4648517"/>
            <a:ext cx="50196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Surprise past clients and SOI connections with a patriotic gift.</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7289">
        <p:fade/>
      </p:transition>
    </mc:Choice>
    <mc:Fallback xmlns="">
      <p:transition spd="med" advTm="27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48" objId="2"/>
        <p14:stopEvt time="254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79B"/>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5932450" y="1209787"/>
            <a:ext cx="5090483" cy="168500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4568E"/>
                </a:solidFill>
                <a:effectLst/>
                <a:uLnTx/>
                <a:uFillTx/>
                <a:latin typeface="Tw Cen MT"/>
                <a:ea typeface="+mj-ea"/>
                <a:cs typeface="+mj-cs"/>
              </a:rPr>
              <a:t>Spark Your Business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C9FB3039-2D99-29BD-2AB5-B86C81EA9483}"/>
              </a:ext>
            </a:extLst>
          </p:cNvPr>
          <p:cNvSpPr txBox="1"/>
          <p:nvPr/>
        </p:nvSpPr>
        <p:spPr>
          <a:xfrm>
            <a:off x="946750" y="6415314"/>
            <a:ext cx="47270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568E"/>
                </a:solidFill>
                <a:effectLst/>
                <a:uLnTx/>
                <a:uFillTx/>
                <a:latin typeface="Times New Roman"/>
                <a:ea typeface="+mn-ea"/>
                <a:cs typeface="+mn-cs"/>
              </a:rPr>
              <a:t>Image: </a:t>
            </a:r>
            <a:r>
              <a:rPr kumimoji="0" lang="en-US" sz="1400" b="0" i="0" u="none" strike="noStrike" kern="1200" cap="none" spc="0" normalizeH="0" baseline="0" noProof="0" dirty="0" err="1">
                <a:ln>
                  <a:noFill/>
                </a:ln>
                <a:solidFill>
                  <a:srgbClr val="04568E"/>
                </a:solidFill>
                <a:effectLst/>
                <a:uLnTx/>
                <a:uFillTx/>
                <a:latin typeface="Times New Roman"/>
                <a:ea typeface="+mn-ea"/>
                <a:cs typeface="+mn-cs"/>
              </a:rPr>
              <a:t>Nolasgoods</a:t>
            </a:r>
            <a:r>
              <a:rPr kumimoji="0" lang="en-US" sz="1400" b="0" i="0" u="none" strike="noStrike" kern="1200" cap="none" spc="0" normalizeH="0" baseline="0" noProof="0" dirty="0">
                <a:ln>
                  <a:noFill/>
                </a:ln>
                <a:solidFill>
                  <a:srgbClr val="04568E"/>
                </a:solidFill>
                <a:effectLst/>
                <a:uLnTx/>
                <a:uFillTx/>
                <a:latin typeface="Times New Roman"/>
                <a:ea typeface="+mn-ea"/>
                <a:cs typeface="+mn-cs"/>
              </a:rPr>
              <a:t> (Etsy)</a:t>
            </a:r>
          </a:p>
        </p:txBody>
      </p:sp>
      <p:pic>
        <p:nvPicPr>
          <p:cNvPr id="6" name="Picture 5" descr="A white poster with colorful text&#10;&#10;AI-generated content may be incorrect.">
            <a:extLst>
              <a:ext uri="{FF2B5EF4-FFF2-40B4-BE49-F238E27FC236}">
                <a16:creationId xmlns:a16="http://schemas.microsoft.com/office/drawing/2014/main" id="{1973B98F-204A-A285-B83A-8B4E5A938B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50" y="442685"/>
            <a:ext cx="4266163" cy="5972629"/>
          </a:xfrm>
          <a:prstGeom prst="rect">
            <a:avLst/>
          </a:prstGeom>
          <a:ln>
            <a:noFill/>
          </a:ln>
          <a:effectLst>
            <a:outerShdw blurRad="292100" dist="139700" dir="2700000" algn="tl" rotWithShape="0">
              <a:srgbClr val="333333">
                <a:alpha val="65000"/>
              </a:srgbClr>
            </a:outerShdw>
          </a:effectLst>
        </p:spPr>
      </p:pic>
      <p:sp>
        <p:nvSpPr>
          <p:cNvPr id="8" name="Text Placeholder 3">
            <a:extLst>
              <a:ext uri="{FF2B5EF4-FFF2-40B4-BE49-F238E27FC236}">
                <a16:creationId xmlns:a16="http://schemas.microsoft.com/office/drawing/2014/main" id="{6D4DFF74-D3D5-9E71-B3DE-37BE5F0EB095}"/>
              </a:ext>
            </a:extLst>
          </p:cNvPr>
          <p:cNvSpPr txBox="1">
            <a:spLocks/>
          </p:cNvSpPr>
          <p:nvPr/>
        </p:nvSpPr>
        <p:spPr>
          <a:xfrm>
            <a:off x="5932451" y="3136898"/>
            <a:ext cx="5090482" cy="1143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61E25">
                    <a:lumMod val="60000"/>
                    <a:lumOff val="40000"/>
                  </a:srgbClr>
                </a:solidFill>
                <a:effectLst/>
                <a:uLnTx/>
                <a:uFillTx/>
                <a:latin typeface="Times New Roman"/>
                <a:ea typeface="+mn-ea"/>
                <a:cs typeface="+mn-cs"/>
              </a:rPr>
              <a:t>Customer Appreciation BBQ Event</a:t>
            </a:r>
          </a:p>
        </p:txBody>
      </p:sp>
      <p:sp>
        <p:nvSpPr>
          <p:cNvPr id="11" name="TextBox 10">
            <a:extLst>
              <a:ext uri="{FF2B5EF4-FFF2-40B4-BE49-F238E27FC236}">
                <a16:creationId xmlns:a16="http://schemas.microsoft.com/office/drawing/2014/main" id="{EEAFA827-9E4E-720B-7A4A-0971A2BE2C10}"/>
              </a:ext>
            </a:extLst>
          </p:cNvPr>
          <p:cNvSpPr txBox="1"/>
          <p:nvPr/>
        </p:nvSpPr>
        <p:spPr>
          <a:xfrm>
            <a:off x="6726564" y="4870350"/>
            <a:ext cx="35022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4568E"/>
                </a:solidFill>
                <a:effectLst/>
                <a:uLnTx/>
                <a:uFillTx/>
                <a:latin typeface="Times New Roman"/>
                <a:ea typeface="+mn-ea"/>
                <a:cs typeface="+mn-cs"/>
              </a:rPr>
              <a:t>Show your gratitude for  your past clients.</a:t>
            </a:r>
          </a:p>
        </p:txBody>
      </p:sp>
      <p:pic>
        <p:nvPicPr>
          <p:cNvPr id="25" name="Audio 24">
            <a:hlinkClick r:id="" action="ppaction://media"/>
            <a:extLst>
              <a:ext uri="{FF2B5EF4-FFF2-40B4-BE49-F238E27FC236}">
                <a16:creationId xmlns:a16="http://schemas.microsoft.com/office/drawing/2014/main" id="{4D88764E-918F-721C-B3E2-C1D1DF9C5894}"/>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7632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1936">
        <p:fade/>
      </p:transition>
    </mc:Choice>
    <mc:Fallback xmlns="">
      <p:transition spd="med" advTm="51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25"/>
                </p:tgtEl>
              </p:cMediaNode>
            </p:audio>
          </p:childTnLst>
        </p:cTn>
      </p:par>
    </p:tnLst>
  </p:timing>
  <p:extLst>
    <p:ext uri="{E180D4A7-C9FB-4DFB-919C-405C955672EB}">
      <p14:showEvtLst xmlns:p14="http://schemas.microsoft.com/office/powerpoint/2010/main">
        <p14:playEvt time="103" objId="2"/>
        <p14:stopEvt time="2606"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C3A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823226" y="105627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7021515" y="3140820"/>
            <a:ext cx="4693904" cy="12881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254067"/>
                </a:solidFill>
                <a:effectLst/>
                <a:uLnTx/>
                <a:uFillTx/>
                <a:latin typeface="Times New Roman"/>
                <a:ea typeface="+mn-ea"/>
                <a:cs typeface="+mn-cs"/>
              </a:rPr>
              <a:t>Local Real Estate Market Trends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14" name="Audio 13">
            <a:hlinkClick r:id="" action="ppaction://media"/>
            <a:extLst>
              <a:ext uri="{FF2B5EF4-FFF2-40B4-BE49-F238E27FC236}">
                <a16:creationId xmlns:a16="http://schemas.microsoft.com/office/drawing/2014/main" id="{4C7198A0-5D9A-9187-5AA4-CDC83BDE8F45}"/>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039600" y="3429000"/>
            <a:ext cx="2057400" cy="2057400"/>
          </a:xfrm>
          <a:prstGeom prst="ellipse">
            <a:avLst/>
          </a:prstGeom>
        </p:spPr>
      </p:pic>
      <p:pic>
        <p:nvPicPr>
          <p:cNvPr id="5" name="Picture 4">
            <a:extLst>
              <a:ext uri="{FF2B5EF4-FFF2-40B4-BE49-F238E27FC236}">
                <a16:creationId xmlns:a16="http://schemas.microsoft.com/office/drawing/2014/main" id="{A54D9D1D-F84B-28D0-9A30-AE0E3A5DB5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169" y="588564"/>
            <a:ext cx="5796990" cy="579699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0B78494-27D3-451A-F132-F4EAF0EBCCCE}"/>
              </a:ext>
            </a:extLst>
          </p:cNvPr>
          <p:cNvSpPr txBox="1"/>
          <p:nvPr/>
        </p:nvSpPr>
        <p:spPr>
          <a:xfrm>
            <a:off x="7617340" y="4772671"/>
            <a:ext cx="350225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Times New Roman"/>
                <a:ea typeface="+mn-ea"/>
                <a:cs typeface="+mn-cs"/>
              </a:rPr>
              <a:t>Demonstrate your expertise with a local real estate market update.</a:t>
            </a:r>
          </a:p>
        </p:txBody>
      </p:sp>
    </p:spTree>
    <p:extLst>
      <p:ext uri="{BB962C8B-B14F-4D97-AF65-F5344CB8AC3E}">
        <p14:creationId xmlns:p14="http://schemas.microsoft.com/office/powerpoint/2010/main" val="1322858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3296">
        <p:fade/>
      </p:transition>
    </mc:Choice>
    <mc:Fallback xmlns="">
      <p:transition spd="med" advTm="43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97" objId="2"/>
        <p14:stopEvt time="2599"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371076" y="1070683"/>
            <a:ext cx="5820922"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95861"/>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95861"/>
                </a:solidFill>
                <a:effectLst/>
                <a:uLnTx/>
                <a:uFillTx/>
                <a:latin typeface="Tw Cen MT"/>
                <a:ea typeface="+mj-ea"/>
                <a:cs typeface="+mj-cs"/>
              </a:rPr>
              <a:t>Business</a:t>
            </a:r>
            <a:r>
              <a:rPr kumimoji="0" lang="en-US" sz="4000" b="0" i="0" u="none" strike="noStrike" kern="1200" cap="none" spc="0" normalizeH="0" baseline="0" noProof="0" dirty="0">
                <a:ln>
                  <a:noFill/>
                </a:ln>
                <a:solidFill>
                  <a:srgbClr val="395861"/>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127253" y="2951684"/>
            <a:ext cx="430856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0D1A0">
                    <a:lumMod val="20000"/>
                    <a:lumOff val="80000"/>
                  </a:srgbClr>
                </a:solidFill>
                <a:effectLst/>
                <a:uLnTx/>
                <a:uFillTx/>
                <a:latin typeface="Times New Roman" panose="02020603050405020304" pitchFamily="18" charset="0"/>
                <a:ea typeface="Times New Roman" panose="02020603050405020304" pitchFamily="18" charset="0"/>
                <a:cs typeface="+mn-cs"/>
              </a:rPr>
              <a:t>Back-To-School Supplies Drive</a:t>
            </a:r>
            <a:endParaRPr kumimoji="0" lang="en-US" sz="2800" b="0" i="0" u="none" strike="noStrike" kern="1200" cap="none" spc="0" normalizeH="0" baseline="0" noProof="0" dirty="0">
              <a:ln>
                <a:noFill/>
              </a:ln>
              <a:solidFill>
                <a:srgbClr val="E0D1A0">
                  <a:lumMod val="20000"/>
                  <a:lumOff val="80000"/>
                </a:srgbClr>
              </a:solidFill>
              <a:effectLst/>
              <a:uLnTx/>
              <a:uFillTx/>
              <a:latin typeface="Times New Roman" panose="02020603050405020304" pitchFamily="18" charset="0"/>
              <a:ea typeface="Times New Roman" panose="02020603050405020304" pitchFamily="18" charset="0"/>
              <a:cs typeface="+mn-cs"/>
            </a:endParaRPr>
          </a:p>
        </p:txBody>
      </p:sp>
      <p:pic>
        <p:nvPicPr>
          <p:cNvPr id="2" name="bell-transition-141421">
            <a:hlinkClick r:id="" action="ppaction://media"/>
            <a:extLst>
              <a:ext uri="{FF2B5EF4-FFF2-40B4-BE49-F238E27FC236}">
                <a16:creationId xmlns:a16="http://schemas.microsoft.com/office/drawing/2014/main" id="{0C87BED0-F00B-2B27-679C-B359424558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5" name="Audio 4">
            <a:hlinkClick r:id="" action="ppaction://media"/>
            <a:extLst>
              <a:ext uri="{FF2B5EF4-FFF2-40B4-BE49-F238E27FC236}">
                <a16:creationId xmlns:a16="http://schemas.microsoft.com/office/drawing/2014/main" id="{C75F3727-5829-760A-DAD2-EF919A09618A}"/>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192000" y="2584704"/>
            <a:ext cx="2057400" cy="2057400"/>
          </a:xfrm>
          <a:prstGeom prst="ellipse">
            <a:avLst/>
          </a:prstGeom>
        </p:spPr>
      </p:pic>
      <p:pic>
        <p:nvPicPr>
          <p:cNvPr id="9" name="Picture 8">
            <a:extLst>
              <a:ext uri="{FF2B5EF4-FFF2-40B4-BE49-F238E27FC236}">
                <a16:creationId xmlns:a16="http://schemas.microsoft.com/office/drawing/2014/main" id="{CC4E456D-DA39-F74F-AACB-495B1949E3F0}"/>
              </a:ext>
            </a:extLst>
          </p:cNvPr>
          <p:cNvPicPr>
            <a:picLocks noChangeAspect="1"/>
          </p:cNvPicPr>
          <p:nvPr/>
        </p:nvPicPr>
        <p:blipFill rotWithShape="1">
          <a:blip r:embed="rId8">
            <a:extLst>
              <a:ext uri="{28A0092B-C50C-407E-A947-70E740481C1C}">
                <a14:useLocalDpi xmlns:a14="http://schemas.microsoft.com/office/drawing/2010/main" val="0"/>
              </a:ext>
            </a:extLst>
          </a:blip>
          <a:srcRect t="8001" r="42941" b="3289"/>
          <a:stretch/>
        </p:blipFill>
        <p:spPr>
          <a:xfrm>
            <a:off x="501438" y="387096"/>
            <a:ext cx="5869640" cy="6083808"/>
          </a:xfrm>
          <a:prstGeom prst="rect">
            <a:avLst/>
          </a:prstGeom>
        </p:spPr>
      </p:pic>
      <p:sp>
        <p:nvSpPr>
          <p:cNvPr id="14" name="TextBox 13">
            <a:extLst>
              <a:ext uri="{FF2B5EF4-FFF2-40B4-BE49-F238E27FC236}">
                <a16:creationId xmlns:a16="http://schemas.microsoft.com/office/drawing/2014/main" id="{FB45830D-18CE-267E-BEAE-16AA433856A3}"/>
              </a:ext>
            </a:extLst>
          </p:cNvPr>
          <p:cNvSpPr txBox="1"/>
          <p:nvPr/>
        </p:nvSpPr>
        <p:spPr>
          <a:xfrm>
            <a:off x="7072116" y="4642103"/>
            <a:ext cx="441884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395861"/>
                </a:solidFill>
                <a:effectLst/>
                <a:uLnTx/>
                <a:uFillTx/>
                <a:latin typeface="Times New Roman"/>
                <a:ea typeface="+mn-ea"/>
                <a:cs typeface="+mn-cs"/>
              </a:rPr>
              <a:t>Organize a community event to collect much-needed classroom supplies.</a:t>
            </a:r>
          </a:p>
        </p:txBody>
      </p:sp>
    </p:spTree>
    <p:extLst>
      <p:ext uri="{BB962C8B-B14F-4D97-AF65-F5344CB8AC3E}">
        <p14:creationId xmlns:p14="http://schemas.microsoft.com/office/powerpoint/2010/main" val="277788795"/>
      </p:ext>
    </p:extLst>
  </p:cSld>
  <p:clrMapOvr>
    <a:masterClrMapping/>
  </p:clrMapOvr>
  <mc:AlternateContent xmlns:mc="http://schemas.openxmlformats.org/markup-compatibility/2006" xmlns:p14="http://schemas.microsoft.com/office/powerpoint/2010/main">
    <mc:Choice Requires="p14">
      <p:transition spd="med" p14:dur="700" advTm="43583">
        <p:fade/>
      </p:transition>
    </mc:Choice>
    <mc:Fallback xmlns="">
      <p:transition spd="med" advTm="43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9" objId="2"/>
        <p14:stopEvt time="254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Wants &amp; Needs</a:t>
            </a:r>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Agent Development</a:t>
            </a:r>
            <a:endParaRPr lang="en-US" sz="2400" i="1" dirty="0"/>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National Real Estate Data Trends - June 2025">
            <a:hlinkClick r:id="" action="ppaction://media"/>
            <a:extLst>
              <a:ext uri="{FF2B5EF4-FFF2-40B4-BE49-F238E27FC236}">
                <a16:creationId xmlns:a16="http://schemas.microsoft.com/office/drawing/2014/main" id="{F7745C07-F1F2-4DCE-790F-2FDF70AB0B4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20201</TotalTime>
  <Words>1011</Words>
  <Application>Microsoft Office PowerPoint</Application>
  <PresentationFormat>Widescreen</PresentationFormat>
  <Paragraphs>106</Paragraphs>
  <Slides>22</Slides>
  <Notes>22</Notes>
  <HiddenSlides>0</HiddenSlides>
  <MMClips>13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 Narrow</vt:lpstr>
      <vt:lpstr>Arial</vt:lpstr>
      <vt:lpstr>Calibri</vt:lpstr>
      <vt:lpstr>fkGroteskNeue</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PowerPoint Presentation</vt:lpstr>
      <vt:lpstr>Real Estate Trends Local Market Report</vt:lpstr>
      <vt:lpstr>Real Estate Trends Company Production</vt:lpstr>
      <vt:lpstr>Real Estate Trends Company Data</vt:lpstr>
      <vt:lpstr>Education Opportunities</vt:lpstr>
      <vt:lpstr>PowerPoint Presentation</vt:lpstr>
      <vt:lpstr>PowerPoint Presentation</vt:lpstr>
      <vt:lpstr>PowerPoint Presentation</vt:lpstr>
      <vt:lpstr>PowerPoint Presentation</vt:lpstr>
      <vt:lpstr>Guest Speaker</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215</cp:revision>
  <dcterms:created xsi:type="dcterms:W3CDTF">2021-11-05T15:17:42Z</dcterms:created>
  <dcterms:modified xsi:type="dcterms:W3CDTF">2025-05-20T15:57:20Z</dcterms:modified>
</cp:coreProperties>
</file>