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9"/>
  </p:notesMasterIdLst>
  <p:sldIdLst>
    <p:sldId id="398" r:id="rId3"/>
    <p:sldId id="449" r:id="rId4"/>
    <p:sldId id="450" r:id="rId5"/>
    <p:sldId id="446" r:id="rId6"/>
    <p:sldId id="405" r:id="rId7"/>
    <p:sldId id="40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C3A2"/>
    <a:srgbClr val="CEAF83"/>
    <a:srgbClr val="04568E"/>
    <a:srgbClr val="42C3BE"/>
    <a:srgbClr val="AF45A2"/>
    <a:srgbClr val="FFD79B"/>
    <a:srgbClr val="FF9900"/>
    <a:srgbClr val="254067"/>
    <a:srgbClr val="B56B6F"/>
    <a:srgbClr val="2549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4" autoAdjust="0"/>
    <p:restoredTop sz="67469" autoAdjust="0"/>
  </p:normalViewPr>
  <p:slideViewPr>
    <p:cSldViewPr snapToGrid="0">
      <p:cViewPr varScale="1">
        <p:scale>
          <a:sx n="55" d="100"/>
          <a:sy n="55" d="100"/>
        </p:scale>
        <p:origin x="1512" y="53"/>
      </p:cViewPr>
      <p:guideLst/>
    </p:cSldViewPr>
  </p:slideViewPr>
  <p:outlineViewPr>
    <p:cViewPr>
      <p:scale>
        <a:sx n="33" d="100"/>
        <a:sy n="33" d="100"/>
      </p:scale>
      <p:origin x="0" y="0"/>
    </p:cViewPr>
  </p:outlineViewPr>
  <p:notesTextViewPr>
    <p:cViewPr>
      <p:scale>
        <a:sx n="3" d="2"/>
        <a:sy n="3" d="2"/>
      </p:scale>
      <p:origin x="0" y="-43"/>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Prepare small gift bags with sparklers, a small American flag, and glow sticks. Attach a clever tag like this one and include a couple of your business cards in the bag. Identify past clients and SOI connections who are nearby and drop them off during the last week of June. This will help you stay top-of-mind for repeat and referral business.</a:t>
            </a:r>
          </a:p>
        </p:txBody>
      </p:sp>
      <p:sp>
        <p:nvSpPr>
          <p:cNvPr id="4" name="Slide Number Placeholder 3"/>
          <p:cNvSpPr>
            <a:spLocks noGrp="1"/>
          </p:cNvSpPr>
          <p:nvPr>
            <p:ph type="sldNum" sz="quarter" idx="5"/>
          </p:nvPr>
        </p:nvSpPr>
        <p:spPr/>
        <p:txBody>
          <a:bodyPr/>
          <a:lstStyle/>
          <a:p>
            <a:fld id="{2C4996B5-99FC-40EC-8178-B2137DF3989A}" type="slidenum">
              <a:rPr lang="en-US" smtClean="0"/>
              <a:t>1</a:t>
            </a:fld>
            <a:endParaRPr lang="en-US"/>
          </a:p>
        </p:txBody>
      </p:sp>
    </p:spTree>
    <p:extLst>
      <p:ext uri="{BB962C8B-B14F-4D97-AF65-F5344CB8AC3E}">
        <p14:creationId xmlns:p14="http://schemas.microsoft.com/office/powerpoint/2010/main" val="981593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fkGrotesk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fkGroteskNeue"/>
              </a:rPr>
              <a:t>As we wrap up today’s meeting, I want to leave you with one simple idea to help spark your business and keep your pipeline full: organize a summer-themed client appreciation event! Picture this—a casual get-together at a local park or backyard, complete with a barbecue, lawn games, and plenty of laughs. Send out personal invitations, maybe even a quick video message, to let your clients know how much you appreciate them. Add some branded summer swag—think sunglasses or water bottles—so your clients remember you long after the party’s over. This isn’t just about having fun (though that’s a big part of it!); it’s about deepening your relationships, building loyalty, and setting yourself up for more referrals. Happy clients don’t just come back—they bring their friends! So let’s make this summer the one where you grill up some gratitude and serve up a whole new batch of referrals.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2</a:t>
            </a:fld>
            <a:endParaRPr lang="en-US"/>
          </a:p>
        </p:txBody>
      </p:sp>
    </p:spTree>
    <p:extLst>
      <p:ext uri="{BB962C8B-B14F-4D97-AF65-F5344CB8AC3E}">
        <p14:creationId xmlns:p14="http://schemas.microsoft.com/office/powerpoint/2010/main" val="1105820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ptos Narrow" panose="020B0004020202020204" pitchFamily="34" charset="0"/>
              </a:rPr>
              <a:t>Sharing local market trends with your database positions you as a knowledgeable and trusted real estate advisor. Whether you choose a brief email or a personalized letter, a quick update on recent sales activity, price changes, or inventory levels keeps your clients informed and engaged. This information helps homeowners and buyers make smarter decisions—whether they're considering selling, buying, or simply curious about their neighborhood's value. Regular, relevant communication like this demonstrates your expertise and keeps you top-of-mind for referrals and future business.</a:t>
            </a:r>
            <a:r>
              <a:rPr lang="en-US" dirty="0"/>
              <a:t> </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39615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sponsoring a Back-to-School activity, such as providing backpacks filled with school supplies or classroom items teachers often request.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 to advertise during July and early August so you’ll have the items ready to be delivered at the beginning of the school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Leverage your social media accounts to promote the activity. Take pictures during the entire process to update and engage your connections.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asking vendors you use to collaborate with you, such as a home inspector or mortgage broker.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proven that people like to do business with businesses that give back to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7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Create a newsletter to be delivered electronically or by mail in July that focuses on exploring local recreational activities. The warm summer weather allows people to enjoy various outdoor activities, such as sports, festivals, concerts, and nature-based pursuits.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parks and public spaces host special events during the summer to encourage community engagements and physical activities. Include a few of your favorites, too. Add photos where possible to make the newsletter visually appealing. Programs like Canva, Google Docs, and Adobe offer free templates.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type of marketing has a long shelf life, and recipients may share it with their family, friends, and neighbors.</a:t>
            </a:r>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287582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r>
              <a:rPr lang="en-US" b="0" i="0" dirty="0">
                <a:solidFill>
                  <a:srgbClr val="676767"/>
                </a:solidFill>
                <a:effectLst/>
                <a:latin typeface="Open Sans" panose="020B0606030504020204" pitchFamily="34" charset="0"/>
              </a:rPr>
              <a:t>Fill a gift bag with a bag of marshmallows, a box of graham crackers, and chocolate bars. Attach a clever tag like this one. Drop by select past clients and SOI connections to reconnect in person and leave them with this delicious treat!</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258004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5/20/2025</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5/20/2025</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g"/><Relationship Id="rId3" Type="http://schemas.microsoft.com/office/2007/relationships/media" Target="../media/media2.m4a"/><Relationship Id="rId7" Type="http://schemas.openxmlformats.org/officeDocument/2006/relationships/image" Target="../media/image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7.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3.m4a"/><Relationship Id="rId7" Type="http://schemas.openxmlformats.org/officeDocument/2006/relationships/image" Target="../media/image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17.xml"/><Relationship Id="rId4" Type="http://schemas.openxmlformats.org/officeDocument/2006/relationships/audio" Target="../media/media3.m4a"/></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4.m4a"/><Relationship Id="rId7" Type="http://schemas.openxmlformats.org/officeDocument/2006/relationships/image" Target="../media/image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5" Type="http://schemas.openxmlformats.org/officeDocument/2006/relationships/slideLayout" Target="../slideLayouts/slideLayout17.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media/media5.m4a"/><Relationship Id="rId7" Type="http://schemas.openxmlformats.org/officeDocument/2006/relationships/image" Target="../media/image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5" Type="http://schemas.openxmlformats.org/officeDocument/2006/relationships/slideLayout" Target="../slideLayouts/slideLayout17.xml"/><Relationship Id="rId4" Type="http://schemas.openxmlformats.org/officeDocument/2006/relationships/audio" Target="../media/media5.m4a"/></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media" Target="../media/media6.m4a"/><Relationship Id="rId7" Type="http://schemas.openxmlformats.org/officeDocument/2006/relationships/image" Target="../media/image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5" Type="http://schemas.openxmlformats.org/officeDocument/2006/relationships/slideLayout" Target="../slideLayouts/slideLayout17.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8" Type="http://schemas.openxmlformats.org/officeDocument/2006/relationships/image" Target="../media/image7.jpg"/><Relationship Id="rId3" Type="http://schemas.microsoft.com/office/2007/relationships/media" Target="../media/media7.m4a"/><Relationship Id="rId7" Type="http://schemas.openxmlformats.org/officeDocument/2006/relationships/image" Target="../media/image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6.xml"/><Relationship Id="rId5" Type="http://schemas.openxmlformats.org/officeDocument/2006/relationships/slideLayout" Target="../slideLayouts/slideLayout17.xml"/><Relationship Id="rId4" Type="http://schemas.openxmlformats.org/officeDocument/2006/relationships/audio" Target="../media/media7.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4983"/>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6260621" y="977246"/>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t>Spark Your Business</a:t>
            </a:r>
          </a:p>
        </p:txBody>
      </p:sp>
      <p:sp>
        <p:nvSpPr>
          <p:cNvPr id="10" name="Text Placeholder 3">
            <a:extLst>
              <a:ext uri="{FF2B5EF4-FFF2-40B4-BE49-F238E27FC236}">
                <a16:creationId xmlns:a16="http://schemas.microsoft.com/office/drawing/2014/main" id="{9FDCC041-6609-E818-27DC-9F4C885D986E}"/>
              </a:ext>
            </a:extLst>
          </p:cNvPr>
          <p:cNvSpPr txBox="1">
            <a:spLocks/>
          </p:cNvSpPr>
          <p:nvPr/>
        </p:nvSpPr>
        <p:spPr>
          <a:xfrm>
            <a:off x="6023882" y="2848260"/>
            <a:ext cx="5563961" cy="1740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9000"/>
              </a:lnSpc>
              <a:spcBef>
                <a:spcPts val="0"/>
              </a:spcBef>
              <a:spcAft>
                <a:spcPts val="1200"/>
              </a:spcAft>
              <a:buFont typeface="Arial" panose="020B0604020202020204" pitchFamily="34" charset="0"/>
              <a:buNone/>
            </a:pPr>
            <a:r>
              <a:rPr lang="en-US" sz="4400" b="1" dirty="0">
                <a:solidFill>
                  <a:schemeClr val="accent4">
                    <a:lumMod val="40000"/>
                    <a:lumOff val="60000"/>
                  </a:schemeClr>
                </a:solidFill>
              </a:rPr>
              <a:t>Independence Day</a:t>
            </a:r>
          </a:p>
          <a:p>
            <a:pPr marL="0" indent="0" algn="ctr">
              <a:lnSpc>
                <a:spcPct val="119000"/>
              </a:lnSpc>
              <a:spcBef>
                <a:spcPts val="0"/>
              </a:spcBef>
              <a:spcAft>
                <a:spcPts val="1200"/>
              </a:spcAft>
              <a:buFont typeface="Arial" panose="020B0604020202020204" pitchFamily="34" charset="0"/>
              <a:buNone/>
            </a:pPr>
            <a:r>
              <a:rPr lang="en-US" sz="6000" b="1" baseline="30000" dirty="0">
                <a:solidFill>
                  <a:schemeClr val="accent4">
                    <a:lumMod val="40000"/>
                    <a:lumOff val="60000"/>
                  </a:schemeClr>
                </a:solidFill>
              </a:rPr>
              <a:t>July 4th</a:t>
            </a:r>
            <a:endParaRPr lang="en-US" sz="4400" baseline="30000" dirty="0">
              <a:solidFill>
                <a:schemeClr val="accent4">
                  <a:lumMod val="40000"/>
                  <a:lumOff val="60000"/>
                </a:schemeClr>
              </a:solidFill>
            </a:endParaRPr>
          </a:p>
        </p:txBody>
      </p:sp>
      <p:pic>
        <p:nvPicPr>
          <p:cNvPr id="2" name="bell-transition-141421">
            <a:hlinkClick r:id="" action="ppaction://media"/>
            <a:extLst>
              <a:ext uri="{FF2B5EF4-FFF2-40B4-BE49-F238E27FC236}">
                <a16:creationId xmlns:a16="http://schemas.microsoft.com/office/drawing/2014/main" id="{469DFE3C-6C17-D653-49F8-24E011706C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sp>
        <p:nvSpPr>
          <p:cNvPr id="3" name="TextBox 2">
            <a:extLst>
              <a:ext uri="{FF2B5EF4-FFF2-40B4-BE49-F238E27FC236}">
                <a16:creationId xmlns:a16="http://schemas.microsoft.com/office/drawing/2014/main" id="{C9FB3039-2D99-29BD-2AB5-B86C81EA9483}"/>
              </a:ext>
            </a:extLst>
          </p:cNvPr>
          <p:cNvSpPr txBox="1"/>
          <p:nvPr/>
        </p:nvSpPr>
        <p:spPr>
          <a:xfrm>
            <a:off x="5150848" y="6374825"/>
            <a:ext cx="4727059" cy="307777"/>
          </a:xfrm>
          <a:prstGeom prst="rect">
            <a:avLst/>
          </a:prstGeom>
          <a:noFill/>
        </p:spPr>
        <p:txBody>
          <a:bodyPr wrap="square" rtlCol="0">
            <a:spAutoFit/>
          </a:bodyPr>
          <a:lstStyle/>
          <a:p>
            <a:r>
              <a:rPr lang="en-US" sz="1400" dirty="0"/>
              <a:t>Image: Systems and Solutions (Etsy) </a:t>
            </a:r>
          </a:p>
        </p:txBody>
      </p:sp>
      <p:pic>
        <p:nvPicPr>
          <p:cNvPr id="12" name="Audio 11">
            <a:hlinkClick r:id="" action="ppaction://media"/>
            <a:extLst>
              <a:ext uri="{FF2B5EF4-FFF2-40B4-BE49-F238E27FC236}">
                <a16:creationId xmlns:a16="http://schemas.microsoft.com/office/drawing/2014/main" id="{12697807-CF27-B5AA-B31D-C8EE4498A5AC}"/>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2039600" y="3429000"/>
            <a:ext cx="2057400" cy="2057400"/>
          </a:xfrm>
          <a:prstGeom prst="ellipse">
            <a:avLst/>
          </a:prstGeom>
        </p:spPr>
      </p:pic>
      <p:pic>
        <p:nvPicPr>
          <p:cNvPr id="6" name="Picture 5" descr="A couple of cards with text and fireworks&#10;&#10;AI-generated content may be incorrect.">
            <a:extLst>
              <a:ext uri="{FF2B5EF4-FFF2-40B4-BE49-F238E27FC236}">
                <a16:creationId xmlns:a16="http://schemas.microsoft.com/office/drawing/2014/main" id="{BA560D5F-EE8C-419E-01E9-AA92650E4FEB}"/>
              </a:ext>
            </a:extLst>
          </p:cNvPr>
          <p:cNvPicPr>
            <a:picLocks noChangeAspect="1"/>
          </p:cNvPicPr>
          <p:nvPr/>
        </p:nvPicPr>
        <p:blipFill>
          <a:blip r:embed="rId8">
            <a:extLst>
              <a:ext uri="{28A0092B-C50C-407E-A947-70E740481C1C}">
                <a14:useLocalDpi xmlns:a14="http://schemas.microsoft.com/office/drawing/2010/main" val="0"/>
              </a:ext>
            </a:extLst>
          </a:blip>
          <a:srcRect l="26805"/>
          <a:stretch/>
        </p:blipFill>
        <p:spPr>
          <a:xfrm>
            <a:off x="0" y="-1"/>
            <a:ext cx="5019676" cy="6858001"/>
          </a:xfrm>
          <a:prstGeom prst="rect">
            <a:avLst/>
          </a:prstGeom>
        </p:spPr>
      </p:pic>
      <p:sp>
        <p:nvSpPr>
          <p:cNvPr id="7" name="TextBox 6">
            <a:extLst>
              <a:ext uri="{FF2B5EF4-FFF2-40B4-BE49-F238E27FC236}">
                <a16:creationId xmlns:a16="http://schemas.microsoft.com/office/drawing/2014/main" id="{40CE8471-B8A9-1A81-DC46-F36465B3478B}"/>
              </a:ext>
            </a:extLst>
          </p:cNvPr>
          <p:cNvSpPr txBox="1"/>
          <p:nvPr/>
        </p:nvSpPr>
        <p:spPr>
          <a:xfrm>
            <a:off x="6296024" y="4648517"/>
            <a:ext cx="5019676" cy="830997"/>
          </a:xfrm>
          <a:prstGeom prst="rect">
            <a:avLst/>
          </a:prstGeom>
          <a:noFill/>
        </p:spPr>
        <p:txBody>
          <a:bodyPr wrap="square" rtlCol="0">
            <a:spAutoFit/>
          </a:bodyPr>
          <a:lstStyle/>
          <a:p>
            <a:pPr algn="ctr"/>
            <a:r>
              <a:rPr lang="en-US" sz="2400" dirty="0">
                <a:solidFill>
                  <a:schemeClr val="tx2"/>
                </a:solidFill>
              </a:rPr>
              <a:t>Surprise past clients and SOI connections with a patriotic gift.</a:t>
            </a:r>
          </a:p>
        </p:txBody>
      </p:sp>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27289">
        <p:fade/>
      </p:transition>
    </mc:Choice>
    <mc:Fallback xmlns="">
      <p:transition spd="med" advTm="272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48" objId="2"/>
        <p14:stopEvt time="2547"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79B"/>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5932450" y="1209787"/>
            <a:ext cx="5090483" cy="1685004"/>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04568E"/>
                </a:solidFill>
              </a:rPr>
              <a:t>Spark Your Business</a:t>
            </a:r>
          </a:p>
        </p:txBody>
      </p:sp>
      <p:pic>
        <p:nvPicPr>
          <p:cNvPr id="2" name="bell-transition-141421">
            <a:hlinkClick r:id="" action="ppaction://media"/>
            <a:extLst>
              <a:ext uri="{FF2B5EF4-FFF2-40B4-BE49-F238E27FC236}">
                <a16:creationId xmlns:a16="http://schemas.microsoft.com/office/drawing/2014/main" id="{469DFE3C-6C17-D653-49F8-24E011706C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sp>
        <p:nvSpPr>
          <p:cNvPr id="3" name="TextBox 2">
            <a:extLst>
              <a:ext uri="{FF2B5EF4-FFF2-40B4-BE49-F238E27FC236}">
                <a16:creationId xmlns:a16="http://schemas.microsoft.com/office/drawing/2014/main" id="{C9FB3039-2D99-29BD-2AB5-B86C81EA9483}"/>
              </a:ext>
            </a:extLst>
          </p:cNvPr>
          <p:cNvSpPr txBox="1"/>
          <p:nvPr/>
        </p:nvSpPr>
        <p:spPr>
          <a:xfrm>
            <a:off x="946750" y="6415314"/>
            <a:ext cx="4727059" cy="307777"/>
          </a:xfrm>
          <a:prstGeom prst="rect">
            <a:avLst/>
          </a:prstGeom>
          <a:noFill/>
        </p:spPr>
        <p:txBody>
          <a:bodyPr wrap="square" rtlCol="0">
            <a:spAutoFit/>
          </a:bodyPr>
          <a:lstStyle/>
          <a:p>
            <a:r>
              <a:rPr lang="en-US" sz="1400" dirty="0">
                <a:solidFill>
                  <a:srgbClr val="04568E"/>
                </a:solidFill>
              </a:rPr>
              <a:t>Image: </a:t>
            </a:r>
            <a:r>
              <a:rPr lang="en-US" sz="1400" dirty="0" err="1">
                <a:solidFill>
                  <a:srgbClr val="04568E"/>
                </a:solidFill>
              </a:rPr>
              <a:t>Nolasgoods</a:t>
            </a:r>
            <a:r>
              <a:rPr lang="en-US" sz="1400" dirty="0">
                <a:solidFill>
                  <a:srgbClr val="04568E"/>
                </a:solidFill>
              </a:rPr>
              <a:t> (Etsy)</a:t>
            </a:r>
          </a:p>
        </p:txBody>
      </p:sp>
      <p:pic>
        <p:nvPicPr>
          <p:cNvPr id="6" name="Picture 5" descr="A white poster with colorful text&#10;&#10;AI-generated content may be incorrect.">
            <a:extLst>
              <a:ext uri="{FF2B5EF4-FFF2-40B4-BE49-F238E27FC236}">
                <a16:creationId xmlns:a16="http://schemas.microsoft.com/office/drawing/2014/main" id="{1973B98F-204A-A285-B83A-8B4E5A938B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750" y="442685"/>
            <a:ext cx="4266163" cy="5972629"/>
          </a:xfrm>
          <a:prstGeom prst="rect">
            <a:avLst/>
          </a:prstGeom>
          <a:ln>
            <a:noFill/>
          </a:ln>
          <a:effectLst>
            <a:outerShdw blurRad="292100" dist="139700" dir="2700000" algn="tl" rotWithShape="0">
              <a:srgbClr val="333333">
                <a:alpha val="65000"/>
              </a:srgbClr>
            </a:outerShdw>
          </a:effectLst>
        </p:spPr>
      </p:pic>
      <p:sp>
        <p:nvSpPr>
          <p:cNvPr id="8" name="Text Placeholder 3">
            <a:extLst>
              <a:ext uri="{FF2B5EF4-FFF2-40B4-BE49-F238E27FC236}">
                <a16:creationId xmlns:a16="http://schemas.microsoft.com/office/drawing/2014/main" id="{6D4DFF74-D3D5-9E71-B3DE-37BE5F0EB095}"/>
              </a:ext>
            </a:extLst>
          </p:cNvPr>
          <p:cNvSpPr txBox="1">
            <a:spLocks/>
          </p:cNvSpPr>
          <p:nvPr/>
        </p:nvSpPr>
        <p:spPr>
          <a:xfrm>
            <a:off x="5932451" y="3136898"/>
            <a:ext cx="5090482" cy="11430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3600" b="1" dirty="0">
                <a:solidFill>
                  <a:schemeClr val="accent4">
                    <a:lumMod val="60000"/>
                    <a:lumOff val="40000"/>
                  </a:schemeClr>
                </a:solidFill>
              </a:rPr>
              <a:t>Customer Appreciation BBQ Event</a:t>
            </a:r>
          </a:p>
        </p:txBody>
      </p:sp>
      <p:sp>
        <p:nvSpPr>
          <p:cNvPr id="11" name="TextBox 10">
            <a:extLst>
              <a:ext uri="{FF2B5EF4-FFF2-40B4-BE49-F238E27FC236}">
                <a16:creationId xmlns:a16="http://schemas.microsoft.com/office/drawing/2014/main" id="{EEAFA827-9E4E-720B-7A4A-0971A2BE2C10}"/>
              </a:ext>
            </a:extLst>
          </p:cNvPr>
          <p:cNvSpPr txBox="1"/>
          <p:nvPr/>
        </p:nvSpPr>
        <p:spPr>
          <a:xfrm>
            <a:off x="6726564" y="4870350"/>
            <a:ext cx="350225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2800" b="0" i="1" u="none" strike="noStrike" kern="1200" cap="none" spc="0" normalizeH="0" baseline="0" noProof="0" dirty="0">
                <a:ln>
                  <a:noFill/>
                </a:ln>
                <a:solidFill>
                  <a:srgbClr val="04568E"/>
                </a:solidFill>
                <a:effectLst/>
                <a:uLnTx/>
                <a:uFillTx/>
                <a:latin typeface="Times New Roman"/>
                <a:ea typeface="+mn-ea"/>
                <a:cs typeface="+mn-cs"/>
              </a:rPr>
              <a:t>Show your gratitude for  your past clients.</a:t>
            </a:r>
          </a:p>
        </p:txBody>
      </p:sp>
      <p:pic>
        <p:nvPicPr>
          <p:cNvPr id="25" name="Audio 24">
            <a:hlinkClick r:id="" action="ppaction://media"/>
            <a:extLst>
              <a:ext uri="{FF2B5EF4-FFF2-40B4-BE49-F238E27FC236}">
                <a16:creationId xmlns:a16="http://schemas.microsoft.com/office/drawing/2014/main" id="{4D88764E-918F-721C-B3E2-C1D1DF9C5894}"/>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76320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51936">
        <p:fade/>
      </p:transition>
    </mc:Choice>
    <mc:Fallback>
      <p:transition spd="med" advTm="519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25"/>
                </p:tgtEl>
              </p:cMediaNode>
            </p:audio>
          </p:childTnLst>
        </p:cTn>
      </p:par>
    </p:tnLst>
  </p:timing>
  <p:extLst>
    <p:ext uri="{E180D4A7-C9FB-4DFB-919C-405C955672EB}">
      <p14:showEvtLst xmlns:p14="http://schemas.microsoft.com/office/powerpoint/2010/main">
        <p14:playEvt time="103" objId="2"/>
        <p14:stopEvt time="2606"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AC3A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6823226" y="1056274"/>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t>Spark Your Business</a:t>
            </a:r>
          </a:p>
        </p:txBody>
      </p:sp>
      <p:sp>
        <p:nvSpPr>
          <p:cNvPr id="10" name="Text Placeholder 3">
            <a:extLst>
              <a:ext uri="{FF2B5EF4-FFF2-40B4-BE49-F238E27FC236}">
                <a16:creationId xmlns:a16="http://schemas.microsoft.com/office/drawing/2014/main" id="{9FDCC041-6609-E818-27DC-9F4C885D986E}"/>
              </a:ext>
            </a:extLst>
          </p:cNvPr>
          <p:cNvSpPr txBox="1">
            <a:spLocks/>
          </p:cNvSpPr>
          <p:nvPr/>
        </p:nvSpPr>
        <p:spPr>
          <a:xfrm>
            <a:off x="7021515" y="3140820"/>
            <a:ext cx="4693904" cy="128814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Font typeface="Arial" panose="020B0604020202020204" pitchFamily="34" charset="0"/>
              <a:buNone/>
            </a:pPr>
            <a:r>
              <a:rPr lang="en-US" sz="4000" b="1" dirty="0">
                <a:solidFill>
                  <a:srgbClr val="254067"/>
                </a:solidFill>
              </a:rPr>
              <a:t>Local Real Estate Market Trends</a:t>
            </a:r>
          </a:p>
        </p:txBody>
      </p:sp>
      <p:pic>
        <p:nvPicPr>
          <p:cNvPr id="2" name="bell-transition-141421">
            <a:hlinkClick r:id="" action="ppaction://media"/>
            <a:extLst>
              <a:ext uri="{FF2B5EF4-FFF2-40B4-BE49-F238E27FC236}">
                <a16:creationId xmlns:a16="http://schemas.microsoft.com/office/drawing/2014/main" id="{469DFE3C-6C17-D653-49F8-24E011706C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pic>
        <p:nvPicPr>
          <p:cNvPr id="14" name="Audio 13">
            <a:hlinkClick r:id="" action="ppaction://media"/>
            <a:extLst>
              <a:ext uri="{FF2B5EF4-FFF2-40B4-BE49-F238E27FC236}">
                <a16:creationId xmlns:a16="http://schemas.microsoft.com/office/drawing/2014/main" id="{4C7198A0-5D9A-9187-5AA4-CDC83BDE8F45}"/>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2039600" y="3429000"/>
            <a:ext cx="2057400" cy="2057400"/>
          </a:xfrm>
          <a:prstGeom prst="ellipse">
            <a:avLst/>
          </a:prstGeom>
        </p:spPr>
      </p:pic>
      <p:pic>
        <p:nvPicPr>
          <p:cNvPr id="5" name="Picture 4">
            <a:extLst>
              <a:ext uri="{FF2B5EF4-FFF2-40B4-BE49-F238E27FC236}">
                <a16:creationId xmlns:a16="http://schemas.microsoft.com/office/drawing/2014/main" id="{A54D9D1D-F84B-28D0-9A30-AE0E3A5DB5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22169" y="588564"/>
            <a:ext cx="5796990" cy="579699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D0B78494-27D3-451A-F132-F4EAF0EBCCCE}"/>
              </a:ext>
            </a:extLst>
          </p:cNvPr>
          <p:cNvSpPr txBox="1"/>
          <p:nvPr/>
        </p:nvSpPr>
        <p:spPr>
          <a:xfrm>
            <a:off x="7617340" y="4772671"/>
            <a:ext cx="350225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2400" b="0" i="1" u="none" strike="noStrike" kern="1200" cap="none" spc="0" normalizeH="0" baseline="0" noProof="0" dirty="0">
                <a:ln>
                  <a:noFill/>
                </a:ln>
                <a:effectLst/>
                <a:uLnTx/>
                <a:uFillTx/>
                <a:latin typeface="Times New Roman"/>
                <a:ea typeface="+mn-ea"/>
                <a:cs typeface="+mn-cs"/>
              </a:rPr>
              <a:t>Demonstrate your expertise with a local real estate market update.</a:t>
            </a:r>
          </a:p>
        </p:txBody>
      </p:sp>
    </p:spTree>
    <p:extLst>
      <p:ext uri="{BB962C8B-B14F-4D97-AF65-F5344CB8AC3E}">
        <p14:creationId xmlns:p14="http://schemas.microsoft.com/office/powerpoint/2010/main" val="13228584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43296">
        <p:fade/>
      </p:transition>
    </mc:Choice>
    <mc:Fallback xmlns="">
      <p:transition spd="med" advTm="432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timing>
  <p:extLst>
    <p:ext uri="{E180D4A7-C9FB-4DFB-919C-405C955672EB}">
      <p14:showEvtLst xmlns:p14="http://schemas.microsoft.com/office/powerpoint/2010/main">
        <p14:playEvt time="97" objId="2"/>
        <p14:stopEvt time="2599"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371076" y="1070683"/>
            <a:ext cx="5820922" cy="151402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chemeClr val="tx2"/>
                </a:solidFill>
                <a:effectLst/>
                <a:uLnTx/>
                <a:uFillTx/>
                <a:latin typeface="Tw Cen MT"/>
                <a:ea typeface="+mj-ea"/>
                <a:cs typeface="+mj-cs"/>
              </a:rPr>
              <a:t>Spark Your </a:t>
            </a:r>
          </a:p>
          <a:p>
            <a:pPr marL="0" marR="0" lvl="0" indent="0" algn="ctr" defTabSz="914400" rtl="0" eaLnBrk="1" fontAlgn="auto" latinLnBrk="0" hangingPunct="1">
              <a:lnSpc>
                <a:spcPct val="90000"/>
              </a:lnSpc>
              <a:spcBef>
                <a:spcPct val="0"/>
              </a:spcBef>
              <a:spcAft>
                <a:spcPts val="1800"/>
              </a:spcAft>
              <a:buClrTx/>
              <a:buSzTx/>
              <a:buFontTx/>
              <a:buNone/>
              <a:tabLst/>
              <a:defRPr/>
            </a:pPr>
            <a:r>
              <a:rPr kumimoji="0" lang="en-US" sz="5400" b="1" i="0" u="none" strike="noStrike" kern="1200" cap="none" spc="0" normalizeH="0" baseline="0" noProof="0" dirty="0">
                <a:ln>
                  <a:noFill/>
                </a:ln>
                <a:solidFill>
                  <a:schemeClr val="tx2"/>
                </a:solidFill>
                <a:effectLst/>
                <a:uLnTx/>
                <a:uFillTx/>
                <a:latin typeface="Tw Cen MT"/>
                <a:ea typeface="+mj-ea"/>
                <a:cs typeface="+mj-cs"/>
              </a:rPr>
              <a:t>Business</a:t>
            </a:r>
            <a:r>
              <a:rPr kumimoji="0" lang="en-US" sz="4000" b="0" i="0" u="none" strike="noStrike" kern="1200" cap="none" spc="0" normalizeH="0" baseline="0" noProof="0" dirty="0">
                <a:ln>
                  <a:noFill/>
                </a:ln>
                <a:solidFill>
                  <a:schemeClr val="tx2"/>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7127253" y="2951684"/>
            <a:ext cx="430856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2">
                    <a:lumMod val="20000"/>
                    <a:lumOff val="80000"/>
                  </a:schemeClr>
                </a:solidFill>
                <a:effectLst/>
                <a:uLnTx/>
                <a:uFillTx/>
                <a:latin typeface="Times New Roman" panose="02020603050405020304" pitchFamily="18" charset="0"/>
                <a:ea typeface="Times New Roman" panose="02020603050405020304" pitchFamily="18" charset="0"/>
                <a:cs typeface="+mn-cs"/>
              </a:rPr>
              <a:t>Back-To-School Supplies Drive</a:t>
            </a:r>
            <a:endParaRPr kumimoji="0" lang="en-US" sz="2800" b="0" i="0" u="none" strike="noStrike" kern="1200" cap="none" spc="0" normalizeH="0" baseline="0" noProof="0" dirty="0">
              <a:ln>
                <a:noFill/>
              </a:ln>
              <a:solidFill>
                <a:schemeClr val="accent2">
                  <a:lumMod val="20000"/>
                  <a:lumOff val="80000"/>
                </a:schemeClr>
              </a:solidFill>
              <a:effectLst/>
              <a:uLnTx/>
              <a:uFillTx/>
              <a:latin typeface="Times New Roman" panose="02020603050405020304" pitchFamily="18" charset="0"/>
              <a:ea typeface="Times New Roman" panose="02020603050405020304" pitchFamily="18" charset="0"/>
              <a:cs typeface="+mn-cs"/>
            </a:endParaRPr>
          </a:p>
        </p:txBody>
      </p:sp>
      <p:pic>
        <p:nvPicPr>
          <p:cNvPr id="2" name="bell-transition-141421">
            <a:hlinkClick r:id="" action="ppaction://media"/>
            <a:extLst>
              <a:ext uri="{FF2B5EF4-FFF2-40B4-BE49-F238E27FC236}">
                <a16:creationId xmlns:a16="http://schemas.microsoft.com/office/drawing/2014/main" id="{0C87BED0-F00B-2B27-679C-B359424558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pic>
        <p:nvPicPr>
          <p:cNvPr id="5" name="Audio 4">
            <a:hlinkClick r:id="" action="ppaction://media"/>
            <a:extLst>
              <a:ext uri="{FF2B5EF4-FFF2-40B4-BE49-F238E27FC236}">
                <a16:creationId xmlns:a16="http://schemas.microsoft.com/office/drawing/2014/main" id="{C75F3727-5829-760A-DAD2-EF919A09618A}"/>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2192000" y="2584704"/>
            <a:ext cx="2057400" cy="2057400"/>
          </a:xfrm>
          <a:prstGeom prst="ellipse">
            <a:avLst/>
          </a:prstGeom>
        </p:spPr>
      </p:pic>
      <p:pic>
        <p:nvPicPr>
          <p:cNvPr id="9" name="Picture 8">
            <a:extLst>
              <a:ext uri="{FF2B5EF4-FFF2-40B4-BE49-F238E27FC236}">
                <a16:creationId xmlns:a16="http://schemas.microsoft.com/office/drawing/2014/main" id="{CC4E456D-DA39-F74F-AACB-495B1949E3F0}"/>
              </a:ext>
            </a:extLst>
          </p:cNvPr>
          <p:cNvPicPr>
            <a:picLocks noChangeAspect="1"/>
          </p:cNvPicPr>
          <p:nvPr/>
        </p:nvPicPr>
        <p:blipFill rotWithShape="1">
          <a:blip r:embed="rId8">
            <a:extLst>
              <a:ext uri="{28A0092B-C50C-407E-A947-70E740481C1C}">
                <a14:useLocalDpi xmlns:a14="http://schemas.microsoft.com/office/drawing/2010/main" val="0"/>
              </a:ext>
            </a:extLst>
          </a:blip>
          <a:srcRect t="8001" r="42941" b="3289"/>
          <a:stretch/>
        </p:blipFill>
        <p:spPr>
          <a:xfrm>
            <a:off x="501438" y="387096"/>
            <a:ext cx="5869640" cy="6083808"/>
          </a:xfrm>
          <a:prstGeom prst="rect">
            <a:avLst/>
          </a:prstGeom>
        </p:spPr>
      </p:pic>
      <p:sp>
        <p:nvSpPr>
          <p:cNvPr id="14" name="TextBox 13">
            <a:extLst>
              <a:ext uri="{FF2B5EF4-FFF2-40B4-BE49-F238E27FC236}">
                <a16:creationId xmlns:a16="http://schemas.microsoft.com/office/drawing/2014/main" id="{FB45830D-18CE-267E-BEAE-16AA433856A3}"/>
              </a:ext>
            </a:extLst>
          </p:cNvPr>
          <p:cNvSpPr txBox="1"/>
          <p:nvPr/>
        </p:nvSpPr>
        <p:spPr>
          <a:xfrm>
            <a:off x="7072116" y="4642103"/>
            <a:ext cx="4418844" cy="1384995"/>
          </a:xfrm>
          <a:prstGeom prst="rect">
            <a:avLst/>
          </a:prstGeom>
          <a:noFill/>
        </p:spPr>
        <p:txBody>
          <a:bodyPr wrap="square" rtlCol="0">
            <a:spAutoFit/>
          </a:bodyPr>
          <a:lstStyle/>
          <a:p>
            <a:pPr algn="ctr"/>
            <a:r>
              <a:rPr lang="en-US" sz="2800" i="1" dirty="0">
                <a:solidFill>
                  <a:schemeClr val="tx2"/>
                </a:solidFill>
              </a:rPr>
              <a:t>Organize a community event to collect much-needed classroom supplies.</a:t>
            </a:r>
          </a:p>
        </p:txBody>
      </p:sp>
    </p:spTree>
    <p:extLst>
      <p:ext uri="{BB962C8B-B14F-4D97-AF65-F5344CB8AC3E}">
        <p14:creationId xmlns:p14="http://schemas.microsoft.com/office/powerpoint/2010/main" val="277788795"/>
      </p:ext>
    </p:extLst>
  </p:cSld>
  <p:clrMapOvr>
    <a:masterClrMapping/>
  </p:clrMapOvr>
  <mc:AlternateContent xmlns:mc="http://schemas.openxmlformats.org/markup-compatibility/2006" xmlns:p14="http://schemas.microsoft.com/office/powerpoint/2010/main">
    <mc:Choice Requires="p14">
      <p:transition spd="med" p14:dur="700" advTm="43583">
        <p:fade/>
      </p:transition>
    </mc:Choice>
    <mc:Fallback xmlns="">
      <p:transition spd="med" advTm="435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9" objId="2"/>
        <p14:stopEvt time="2542" objId="2"/>
      </p14:showEvtLst>
    </p:ext>
  </p:extLst>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2A496E"/>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151314" y="1227181"/>
            <a:ext cx="6045477" cy="151402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en-US" sz="5400" b="1" dirty="0">
                <a:solidFill>
                  <a:schemeClr val="bg1"/>
                </a:solidFill>
              </a:rPr>
              <a:t>Spark Your </a:t>
            </a:r>
          </a:p>
          <a:p>
            <a:pPr algn="ctr">
              <a:spcAft>
                <a:spcPts val="1800"/>
              </a:spcAft>
            </a:pPr>
            <a:r>
              <a:rPr lang="en-US" sz="5400" b="1" dirty="0">
                <a:solidFill>
                  <a:schemeClr val="bg1"/>
                </a:solidFill>
              </a:rPr>
              <a:t>Business</a:t>
            </a:r>
            <a:r>
              <a:rPr lang="en-US" sz="4000" dirty="0">
                <a:solidFill>
                  <a:schemeClr val="bg1"/>
                </a:solidFill>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7019767" y="3025431"/>
            <a:ext cx="4308569" cy="1200329"/>
          </a:xfrm>
          <a:prstGeom prst="rect">
            <a:avLst/>
          </a:prstGeom>
          <a:noFill/>
        </p:spPr>
        <p:txBody>
          <a:bodyPr wrap="square">
            <a:spAutoFit/>
          </a:bodyPr>
          <a:lstStyle/>
          <a:p>
            <a:pPr algn="ctr"/>
            <a:r>
              <a:rPr lang="en-US" sz="3600" b="1" dirty="0">
                <a:solidFill>
                  <a:srgbClr val="FFE267"/>
                </a:solidFill>
                <a:effectLst/>
                <a:latin typeface="Times New Roman" panose="02020603050405020304" pitchFamily="18" charset="0"/>
                <a:ea typeface="Times New Roman" panose="02020603050405020304" pitchFamily="18" charset="0"/>
              </a:rPr>
              <a:t>Local Recreation </a:t>
            </a:r>
          </a:p>
          <a:p>
            <a:pPr algn="ctr"/>
            <a:r>
              <a:rPr lang="en-US" sz="3600" b="1" dirty="0">
                <a:solidFill>
                  <a:srgbClr val="FFE267"/>
                </a:solidFill>
                <a:effectLst/>
                <a:latin typeface="Times New Roman" panose="02020603050405020304" pitchFamily="18" charset="0"/>
                <a:ea typeface="Times New Roman" panose="02020603050405020304" pitchFamily="18" charset="0"/>
              </a:rPr>
              <a:t>Newsletter</a:t>
            </a:r>
            <a:endParaRPr lang="en-US" sz="2400" b="1" dirty="0">
              <a:solidFill>
                <a:srgbClr val="FFE267"/>
              </a:solidFill>
              <a:effectLst/>
              <a:latin typeface="Times New Roman" panose="02020603050405020304" pitchFamily="18" charset="0"/>
              <a:ea typeface="Times New Roman" panose="02020603050405020304" pitchFamily="18" charset="0"/>
            </a:endParaRPr>
          </a:p>
        </p:txBody>
      </p:sp>
      <p:pic>
        <p:nvPicPr>
          <p:cNvPr id="2" name="bell-transition-141421">
            <a:hlinkClick r:id="" action="ppaction://media"/>
            <a:extLst>
              <a:ext uri="{FF2B5EF4-FFF2-40B4-BE49-F238E27FC236}">
                <a16:creationId xmlns:a16="http://schemas.microsoft.com/office/drawing/2014/main" id="{72CA7272-6C1B-4A4A-27EF-AEB33F4299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sp>
        <p:nvSpPr>
          <p:cNvPr id="3" name="TextBox 2">
            <a:extLst>
              <a:ext uri="{FF2B5EF4-FFF2-40B4-BE49-F238E27FC236}">
                <a16:creationId xmlns:a16="http://schemas.microsoft.com/office/drawing/2014/main" id="{09D0BE65-2976-55D3-C9AE-13778DAB7562}"/>
              </a:ext>
            </a:extLst>
          </p:cNvPr>
          <p:cNvSpPr txBox="1"/>
          <p:nvPr/>
        </p:nvSpPr>
        <p:spPr>
          <a:xfrm>
            <a:off x="7119970" y="4550378"/>
            <a:ext cx="4088998" cy="1384995"/>
          </a:xfrm>
          <a:prstGeom prst="rect">
            <a:avLst/>
          </a:prstGeom>
          <a:noFill/>
        </p:spPr>
        <p:txBody>
          <a:bodyPr wrap="square" rtlCol="0">
            <a:spAutoFit/>
          </a:bodyPr>
          <a:lstStyle/>
          <a:p>
            <a:pPr algn="ctr"/>
            <a:r>
              <a:rPr lang="en-US" sz="2800" dirty="0">
                <a:solidFill>
                  <a:schemeClr val="bg1"/>
                </a:solidFill>
              </a:rPr>
              <a:t>Highlight opportunities to get out and enjoy your community in July.</a:t>
            </a:r>
          </a:p>
        </p:txBody>
      </p:sp>
      <p:pic>
        <p:nvPicPr>
          <p:cNvPr id="7" name="Audio 6">
            <a:hlinkClick r:id="" action="ppaction://media"/>
            <a:extLst>
              <a:ext uri="{FF2B5EF4-FFF2-40B4-BE49-F238E27FC236}">
                <a16:creationId xmlns:a16="http://schemas.microsoft.com/office/drawing/2014/main" id="{EFEE2155-DE39-0518-5AA2-DAE1AB421333}"/>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2344400" y="2596896"/>
            <a:ext cx="2057400" cy="2057400"/>
          </a:xfrm>
          <a:prstGeom prst="ellipse">
            <a:avLst/>
          </a:prstGeom>
        </p:spPr>
      </p:pic>
      <p:pic>
        <p:nvPicPr>
          <p:cNvPr id="9" name="Picture 8" descr="A child in a kayak with a paddle&#10;&#10;Description automatically generated">
            <a:extLst>
              <a:ext uri="{FF2B5EF4-FFF2-40B4-BE49-F238E27FC236}">
                <a16:creationId xmlns:a16="http://schemas.microsoft.com/office/drawing/2014/main" id="{0F21A100-8A61-939D-73D4-6BA75CF87A1F}"/>
              </a:ext>
            </a:extLst>
          </p:cNvPr>
          <p:cNvPicPr>
            <a:picLocks noChangeAspect="1"/>
          </p:cNvPicPr>
          <p:nvPr/>
        </p:nvPicPr>
        <p:blipFill rotWithShape="1">
          <a:blip r:embed="rId8">
            <a:extLst>
              <a:ext uri="{28A0092B-C50C-407E-A947-70E740481C1C}">
                <a14:useLocalDpi xmlns:a14="http://schemas.microsoft.com/office/drawing/2010/main" val="0"/>
              </a:ext>
            </a:extLst>
          </a:blip>
          <a:srcRect r="10584"/>
          <a:stretch/>
        </p:blipFill>
        <p:spPr>
          <a:xfrm>
            <a:off x="4791" y="0"/>
            <a:ext cx="6132148" cy="6858000"/>
          </a:xfrm>
          <a:prstGeom prst="rect">
            <a:avLst/>
          </a:prstGeom>
        </p:spPr>
      </p:pic>
    </p:spTree>
    <p:extLst>
      <p:ext uri="{BB962C8B-B14F-4D97-AF65-F5344CB8AC3E}">
        <p14:creationId xmlns:p14="http://schemas.microsoft.com/office/powerpoint/2010/main" val="3905910590"/>
      </p:ext>
    </p:extLst>
  </p:cSld>
  <p:clrMapOvr>
    <a:masterClrMapping/>
  </p:clrMapOvr>
  <mc:AlternateContent xmlns:mc="http://schemas.openxmlformats.org/markup-compatibility/2006" xmlns:p14="http://schemas.microsoft.com/office/powerpoint/2010/main">
    <mc:Choice Requires="p14">
      <p:transition spd="med" p14:dur="700" advTm="48408">
        <p:fade/>
      </p:transition>
    </mc:Choice>
    <mc:Fallback xmlns="">
      <p:transition spd="med" advTm="484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7" objId="2"/>
        <p14:stopEvt time="2526" objId="2"/>
      </p14:showEvtLst>
    </p:ext>
  </p:extLst>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rgbClr val="AC7D4C"/>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accent2">
              <a:lumMod val="20000"/>
              <a:lumOff val="80000"/>
            </a:schemeClr>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C845A14-BB81-A648-75A8-9E8461511590}"/>
              </a:ext>
            </a:extLst>
          </p:cNvPr>
          <p:cNvSpPr txBox="1">
            <a:spLocks/>
          </p:cNvSpPr>
          <p:nvPr/>
        </p:nvSpPr>
        <p:spPr>
          <a:xfrm>
            <a:off x="1577233" y="1090189"/>
            <a:ext cx="5071640" cy="16882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77824">
              <a:spcAft>
                <a:spcPts val="600"/>
              </a:spcAft>
            </a:pPr>
            <a:r>
              <a:rPr lang="en-US" sz="5184" b="1" kern="1200" dirty="0">
                <a:solidFill>
                  <a:srgbClr val="9B4F21"/>
                </a:solidFill>
                <a:latin typeface="+mj-lt"/>
                <a:ea typeface="+mj-ea"/>
                <a:cs typeface="+mj-cs"/>
              </a:rPr>
              <a:t>Spark Your Business</a:t>
            </a:r>
            <a:endParaRPr lang="en-US" sz="5400" b="1" dirty="0">
              <a:solidFill>
                <a:srgbClr val="9B4F21"/>
              </a:solidFill>
            </a:endParaRPr>
          </a:p>
        </p:txBody>
      </p:sp>
      <p:sp>
        <p:nvSpPr>
          <p:cNvPr id="7" name="TextBox 6">
            <a:extLst>
              <a:ext uri="{FF2B5EF4-FFF2-40B4-BE49-F238E27FC236}">
                <a16:creationId xmlns:a16="http://schemas.microsoft.com/office/drawing/2014/main" id="{7F50CE95-B62E-399E-AF80-E915E2D59608}"/>
              </a:ext>
            </a:extLst>
          </p:cNvPr>
          <p:cNvSpPr txBox="1"/>
          <p:nvPr/>
        </p:nvSpPr>
        <p:spPr>
          <a:xfrm>
            <a:off x="1995179" y="4669754"/>
            <a:ext cx="4235746" cy="921599"/>
          </a:xfrm>
          <a:prstGeom prst="rect">
            <a:avLst/>
          </a:prstGeom>
          <a:noFill/>
        </p:spPr>
        <p:txBody>
          <a:bodyPr wrap="square">
            <a:spAutoFit/>
          </a:bodyPr>
          <a:lstStyle/>
          <a:p>
            <a:pPr algn="ctr" defTabSz="877824">
              <a:lnSpc>
                <a:spcPct val="80000"/>
              </a:lnSpc>
              <a:spcAft>
                <a:spcPts val="600"/>
              </a:spcAft>
            </a:pPr>
            <a:r>
              <a:rPr lang="en-US" sz="4000" i="1" kern="1200" baseline="30000" dirty="0">
                <a:solidFill>
                  <a:srgbClr val="9B4F21"/>
                </a:solidFill>
                <a:ea typeface="+mn-ea"/>
                <a:cs typeface="+mn-cs"/>
              </a:rPr>
              <a:t>I’m never too busy for s’more of </a:t>
            </a:r>
            <a:r>
              <a:rPr lang="en-US" sz="4000" i="1" baseline="30000" dirty="0">
                <a:solidFill>
                  <a:srgbClr val="9B4F21"/>
                </a:solidFill>
              </a:rPr>
              <a:t>y</a:t>
            </a:r>
            <a:r>
              <a:rPr lang="en-US" sz="4000" i="1" kern="1200" baseline="30000" dirty="0">
                <a:solidFill>
                  <a:srgbClr val="9B4F21"/>
                </a:solidFill>
                <a:ea typeface="+mn-ea"/>
                <a:cs typeface="+mn-cs"/>
              </a:rPr>
              <a:t>our referrals!</a:t>
            </a:r>
            <a:endParaRPr lang="en-US" sz="4000" i="1" dirty="0">
              <a:solidFill>
                <a:srgbClr val="9B4F21"/>
              </a:solidFill>
            </a:endParaRPr>
          </a:p>
        </p:txBody>
      </p:sp>
      <p:pic>
        <p:nvPicPr>
          <p:cNvPr id="2" name="bell-transition-141421">
            <a:hlinkClick r:id="" action="ppaction://media"/>
            <a:extLst>
              <a:ext uri="{FF2B5EF4-FFF2-40B4-BE49-F238E27FC236}">
                <a16:creationId xmlns:a16="http://schemas.microsoft.com/office/drawing/2014/main" id="{1F76A768-7A55-2C50-3A6D-7AD8EE5E54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sp>
        <p:nvSpPr>
          <p:cNvPr id="5" name="TextBox 4">
            <a:extLst>
              <a:ext uri="{FF2B5EF4-FFF2-40B4-BE49-F238E27FC236}">
                <a16:creationId xmlns:a16="http://schemas.microsoft.com/office/drawing/2014/main" id="{D3EFCC21-98EA-2F3E-3259-D0503F9A7F52}"/>
              </a:ext>
            </a:extLst>
          </p:cNvPr>
          <p:cNvSpPr txBox="1"/>
          <p:nvPr/>
        </p:nvSpPr>
        <p:spPr>
          <a:xfrm>
            <a:off x="7010168" y="5711390"/>
            <a:ext cx="4235746" cy="523220"/>
          </a:xfrm>
          <a:prstGeom prst="rect">
            <a:avLst/>
          </a:prstGeom>
          <a:noFill/>
        </p:spPr>
        <p:txBody>
          <a:bodyPr wrap="square" rtlCol="0">
            <a:spAutoFit/>
          </a:bodyPr>
          <a:lstStyle/>
          <a:p>
            <a:pPr algn="r"/>
            <a:r>
              <a:rPr lang="en-US" sz="1400" dirty="0"/>
              <a:t>Image courtesy of Systems and Solutions (Etsy) Discount code: SPARK25</a:t>
            </a:r>
          </a:p>
        </p:txBody>
      </p:sp>
      <p:pic>
        <p:nvPicPr>
          <p:cNvPr id="19" name="Audio 18">
            <a:hlinkClick r:id="" action="ppaction://media"/>
            <a:extLst>
              <a:ext uri="{FF2B5EF4-FFF2-40B4-BE49-F238E27FC236}">
                <a16:creationId xmlns:a16="http://schemas.microsoft.com/office/drawing/2014/main" id="{118471FA-2C55-A20C-06DF-2733FEFE98F8}"/>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2378557" y="2400300"/>
            <a:ext cx="2057400" cy="2057400"/>
          </a:xfrm>
          <a:prstGeom prst="ellipse">
            <a:avLst/>
          </a:prstGeom>
        </p:spPr>
      </p:pic>
      <p:pic>
        <p:nvPicPr>
          <p:cNvPr id="10" name="Picture 9" descr="A business card with a cartoon character and text&#10;&#10;Description automatically generated">
            <a:extLst>
              <a:ext uri="{FF2B5EF4-FFF2-40B4-BE49-F238E27FC236}">
                <a16:creationId xmlns:a16="http://schemas.microsoft.com/office/drawing/2014/main" id="{795A2266-FB8B-F2CE-B50A-234960A3D837}"/>
              </a:ext>
            </a:extLst>
          </p:cNvPr>
          <p:cNvPicPr>
            <a:picLocks noChangeAspect="1"/>
          </p:cNvPicPr>
          <p:nvPr/>
        </p:nvPicPr>
        <p:blipFill rotWithShape="1">
          <a:blip r:embed="rId8">
            <a:extLst>
              <a:ext uri="{28A0092B-C50C-407E-A947-70E740481C1C}">
                <a14:useLocalDpi xmlns:a14="http://schemas.microsoft.com/office/drawing/2010/main" val="0"/>
              </a:ext>
            </a:extLst>
          </a:blip>
          <a:srcRect l="26127"/>
          <a:stretch/>
        </p:blipFill>
        <p:spPr>
          <a:xfrm>
            <a:off x="7697385" y="805993"/>
            <a:ext cx="3546348" cy="4785360"/>
          </a:xfrm>
          <a:prstGeom prst="rect">
            <a:avLst/>
          </a:prstGeom>
        </p:spPr>
      </p:pic>
      <p:sp>
        <p:nvSpPr>
          <p:cNvPr id="11" name="TextBox 10">
            <a:extLst>
              <a:ext uri="{FF2B5EF4-FFF2-40B4-BE49-F238E27FC236}">
                <a16:creationId xmlns:a16="http://schemas.microsoft.com/office/drawing/2014/main" id="{BE083243-AB02-577B-1F8F-66AEE361433C}"/>
              </a:ext>
            </a:extLst>
          </p:cNvPr>
          <p:cNvSpPr txBox="1"/>
          <p:nvPr/>
        </p:nvSpPr>
        <p:spPr>
          <a:xfrm>
            <a:off x="1995179" y="3063862"/>
            <a:ext cx="4247049" cy="1015663"/>
          </a:xfrm>
          <a:prstGeom prst="rect">
            <a:avLst/>
          </a:prstGeom>
          <a:noFill/>
        </p:spPr>
        <p:txBody>
          <a:bodyPr wrap="square" rtlCol="0">
            <a:spAutoFit/>
          </a:bodyPr>
          <a:lstStyle/>
          <a:p>
            <a:pPr algn="ctr"/>
            <a:r>
              <a:rPr lang="en-US" sz="3200" b="1" dirty="0"/>
              <a:t>World Chocolate Day</a:t>
            </a:r>
          </a:p>
          <a:p>
            <a:pPr algn="ctr"/>
            <a:r>
              <a:rPr lang="en-US" sz="2800" dirty="0"/>
              <a:t>July 7, 2024</a:t>
            </a:r>
          </a:p>
        </p:txBody>
      </p:sp>
    </p:spTree>
    <p:extLst>
      <p:ext uri="{BB962C8B-B14F-4D97-AF65-F5344CB8AC3E}">
        <p14:creationId xmlns:p14="http://schemas.microsoft.com/office/powerpoint/2010/main" val="2165901707"/>
      </p:ext>
    </p:extLst>
  </p:cSld>
  <p:clrMapOvr>
    <a:masterClrMapping/>
  </p:clrMapOvr>
  <mc:AlternateContent xmlns:mc="http://schemas.openxmlformats.org/markup-compatibility/2006" xmlns:p14="http://schemas.microsoft.com/office/powerpoint/2010/main">
    <mc:Choice Requires="p14">
      <p:transition spd="med" p14:dur="700" advTm="22314">
        <p:fade/>
      </p:transition>
    </mc:Choice>
    <mc:Fallback xmlns="">
      <p:transition spd="med" advTm="223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19"/>
                </p:tgtEl>
              </p:cMediaNode>
            </p:audio>
          </p:childTnLst>
        </p:cTn>
      </p:par>
    </p:tnLst>
  </p:timing>
  <p:extLst>
    <p:ext uri="{E180D4A7-C9FB-4DFB-919C-405C955672EB}">
      <p14:showEvtLst xmlns:p14="http://schemas.microsoft.com/office/powerpoint/2010/main">
        <p14:playEvt time="41" objId="2"/>
        <p14:stopEvt time="2543" objId="2"/>
      </p14:showEvtLst>
    </p:ext>
  </p:extLst>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17009</TotalTime>
  <Words>876</Words>
  <Application>Microsoft Office PowerPoint</Application>
  <PresentationFormat>Widescreen</PresentationFormat>
  <Paragraphs>55</Paragraphs>
  <Slides>6</Slides>
  <Notes>6</Notes>
  <HiddenSlides>2</HiddenSlides>
  <MMClips>12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vt:i4>
      </vt:variant>
    </vt:vector>
  </HeadingPairs>
  <TitlesOfParts>
    <vt:vector size="17" baseType="lpstr">
      <vt:lpstr>Aptos Narrow</vt:lpstr>
      <vt:lpstr>Arial</vt:lpstr>
      <vt:lpstr>Calibri</vt:lpstr>
      <vt:lpstr>fkGroteskNeue</vt:lpstr>
      <vt:lpstr>Open Sans</vt:lpstr>
      <vt:lpstr>Rockwell</vt:lpstr>
      <vt:lpstr>Times New Roman</vt:lpstr>
      <vt:lpstr>Tw Cen MT</vt:lpstr>
      <vt:lpstr>Twentieth Century</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Laurie Popp</cp:lastModifiedBy>
  <cp:revision>183</cp:revision>
  <dcterms:created xsi:type="dcterms:W3CDTF">2021-11-05T15:17:42Z</dcterms:created>
  <dcterms:modified xsi:type="dcterms:W3CDTF">2025-05-20T15:54:24Z</dcterms:modified>
</cp:coreProperties>
</file>