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7"/>
  </p:notesMasterIdLst>
  <p:sldIdLst>
    <p:sldId id="463" r:id="rId5"/>
    <p:sldId id="443" r:id="rId6"/>
    <p:sldId id="257" r:id="rId7"/>
    <p:sldId id="258" r:id="rId8"/>
    <p:sldId id="260" r:id="rId9"/>
    <p:sldId id="436" r:id="rId10"/>
    <p:sldId id="283" r:id="rId11"/>
    <p:sldId id="279" r:id="rId12"/>
    <p:sldId id="263" r:id="rId13"/>
    <p:sldId id="280" r:id="rId14"/>
    <p:sldId id="261" r:id="rId15"/>
    <p:sldId id="265" r:id="rId16"/>
    <p:sldId id="476" r:id="rId17"/>
    <p:sldId id="264" r:id="rId18"/>
    <p:sldId id="266" r:id="rId19"/>
    <p:sldId id="299" r:id="rId20"/>
    <p:sldId id="268" r:id="rId21"/>
    <p:sldId id="270" r:id="rId22"/>
    <p:sldId id="404" r:id="rId23"/>
    <p:sldId id="398" r:id="rId24"/>
    <p:sldId id="453" r:id="rId25"/>
    <p:sldId id="45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EC"/>
    <a:srgbClr val="2686C5"/>
    <a:srgbClr val="F4BD62"/>
    <a:srgbClr val="F2D868"/>
    <a:srgbClr val="E17B7B"/>
    <a:srgbClr val="336600"/>
    <a:srgbClr val="CA7A01"/>
    <a:srgbClr val="781C1D"/>
    <a:srgbClr val="C81E22"/>
    <a:srgbClr val="D8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6121" autoAdjust="0"/>
  </p:normalViewPr>
  <p:slideViewPr>
    <p:cSldViewPr snapToGrid="0">
      <p:cViewPr varScale="1">
        <p:scale>
          <a:sx n="84" d="100"/>
          <a:sy n="84" d="100"/>
        </p:scale>
        <p:origin x="546"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wrap up today's sales meeting, let's spark your business with a simple yet powerful idea. Identify a few past clients or key contacts and reconnect with a thoughtful gesture. With warmer days ahead, a gift card to a local ice cream shop is sure to hit the spot! Place it in an envelope with your business cards, add a clever tag, and schedule a pop-by visit. If they're not home, just tape it to their door with a smile. This small act can spark meaningful connections and keep your business top of mind – making someone's day a little sweeter!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wrap up today's sales meeting, here's an idea to boost your business: Create a neighborhood market report for past clients. In a brief letter, explain how the market is evolving and share updates about their neighborhood. Send it via mail or email, and always end by expressing your appreciation for referrals when they hear of someone interested in buying or selling locally. If mailing, include a few business cards to keep your contact information handy. This approach keeps your pipeline full and fosters ongoing relationships with past clients.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6C8B6-2731-783B-37E1-02390282D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41FCA-00DC-4F63-A6C3-CCB200ABA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164B5-C8B9-2A59-A590-81B3298FCD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 top-of-mind with your social media followers. Create a social media series highlighting the Best Summer Activities in your area to engage your audience and keep them informed about local events. Think local sporting events, festivals, concerts, and farmers markets, to name a few. </a:t>
            </a:r>
          </a:p>
        </p:txBody>
      </p:sp>
      <p:sp>
        <p:nvSpPr>
          <p:cNvPr id="4" name="Slide Number Placeholder 3">
            <a:extLst>
              <a:ext uri="{FF2B5EF4-FFF2-40B4-BE49-F238E27FC236}">
                <a16:creationId xmlns:a16="http://schemas.microsoft.com/office/drawing/2014/main" id="{7558EC6A-8103-60EA-14C2-F31100EBA3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366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D0679-0508-9E79-9C54-D5C874CE9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96470-96F5-76BA-1690-C4B67692D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24FE1-2D7D-6FFC-C308-D562A15793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Stay top of mind with your recent buyers by sending a short text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effectLst/>
                <a:latin typeface="fkGroteskNeue"/>
              </a:rPr>
              <a:t>Hi Past Buyer, hope you're enjoying the start of summer! I wanted to check in and see how you're loving your home. If you know anyone looking to buy or sell, I'd love to help them achieve their real estate goals. Your referrals mean the world to me! Let me know if you need any updates on the local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effectLst/>
                <a:latin typeface="fkGroteskNeue"/>
                <a:ea typeface="Calibri" panose="020F0502020204030204" pitchFamily="34" charset="0"/>
                <a:cs typeface="Times New Roman" panose="02020603050405020304" pitchFamily="18" charset="0"/>
              </a:rPr>
              <a:t>This personal touch offers value and encourages past clients to stay in touch, potentially leading to referrals.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D8EDC08-E624-4522-78DF-2F7BAD6522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8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58056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4/18/2025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4/18/2025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4/18/2025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ideo" Target="https://player.vimeo.com/video/700628385?h=12961eb360&amp;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ideo" Target="https://player.vimeo.com/video/1076742245?h=343988d26d&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ideo" Target="https://player.vimeo.com/video/935582975?h=d802d3569e&amp;amp;app_id=122963"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microsoft.com/office/2007/relationships/media" Target="../media/media2.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5" Type="http://schemas.openxmlformats.org/officeDocument/2006/relationships/slideLayout" Target="../slideLayouts/slideLayout17.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3.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5" Type="http://schemas.openxmlformats.org/officeDocument/2006/relationships/slideLayout" Target="../slideLayouts/slideLayout12.xml"/><Relationship Id="rId4" Type="http://schemas.openxmlformats.org/officeDocument/2006/relationships/audio" Target="../media/media3.m4a"/></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4.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5" Type="http://schemas.openxmlformats.org/officeDocument/2006/relationships/slideLayout" Target="../slideLayouts/slideLayout12.xml"/><Relationship Id="rId4" Type="http://schemas.openxmlformats.org/officeDocument/2006/relationships/audio" Target="../media/media4.m4a"/></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5.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5" Type="http://schemas.openxmlformats.org/officeDocument/2006/relationships/slideLayout" Target="../slideLayouts/slideLayout17.xml"/><Relationship Id="rId4" Type="http://schemas.openxmlformats.org/officeDocument/2006/relationships/audio" Target="../media/media5.m4a"/></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ideo" Target="https://player.vimeo.com/video/1076992425?h=107c1825cf&amp;amp;app_id=122963"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pring blossoms on a tree branch">
            <a:extLst>
              <a:ext uri="{FF2B5EF4-FFF2-40B4-BE49-F238E27FC236}">
                <a16:creationId xmlns:a16="http://schemas.microsoft.com/office/drawing/2014/main" id="{618A4EBC-D19B-985E-752F-71BD079A0218}"/>
              </a:ext>
            </a:extLst>
          </p:cNvPr>
          <p:cNvPicPr>
            <a:picLocks noChangeAspect="1"/>
          </p:cNvPicPr>
          <p:nvPr/>
        </p:nvPicPr>
        <p:blipFill rotWithShape="1">
          <a:blip r:embed="rId3">
            <a:extLst>
              <a:ext uri="{28A0092B-C50C-407E-A947-70E740481C1C}">
                <a14:useLocalDpi xmlns:a14="http://schemas.microsoft.com/office/drawing/2010/main" val="0"/>
              </a:ext>
            </a:extLst>
          </a:blip>
          <a:srcRect l="-25" r="25" b="15732"/>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6578600" y="2766218"/>
            <a:ext cx="5257800" cy="1325563"/>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10000" dirty="0">
                <a:solidFill>
                  <a:srgbClr val="FFFFFF"/>
                </a:solidFill>
                <a:effectLst>
                  <a:outerShdw blurRad="50800" dist="38100" dir="2700000" algn="tl" rotWithShape="0">
                    <a:prstClr val="black">
                      <a:alpha val="40000"/>
                    </a:prstClr>
                  </a:outerShdw>
                </a:effectLst>
              </a:rPr>
              <a:t>Welcome</a:t>
            </a:r>
          </a:p>
        </p:txBody>
      </p:sp>
    </p:spTree>
    <p:extLst>
      <p:ext uri="{BB962C8B-B14F-4D97-AF65-F5344CB8AC3E}">
        <p14:creationId xmlns:p14="http://schemas.microsoft.com/office/powerpoint/2010/main" val="300770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Online Media 2" title="Save Your Sanity - Create a Tracking Board System">
            <a:hlinkClick r:id="" action="ppaction://media"/>
            <a:extLst>
              <a:ext uri="{FF2B5EF4-FFF2-40B4-BE49-F238E27FC236}">
                <a16:creationId xmlns:a16="http://schemas.microsoft.com/office/drawing/2014/main" id="{B29EAA40-FA81-C0BF-73FF-1DB60484C3BF}"/>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 name="Online Media 1" title="Navigate Unrepresented Buyers with Confidence">
            <a:hlinkClick r:id="" action="ppaction://media"/>
            <a:extLst>
              <a:ext uri="{FF2B5EF4-FFF2-40B4-BE49-F238E27FC236}">
                <a16:creationId xmlns:a16="http://schemas.microsoft.com/office/drawing/2014/main" id="{C050C602-144C-7092-A445-E0596D6A1BF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Online Media 1" title="5 Ways to Impress Your Seller">
            <a:hlinkClick r:id="" action="ppaction://media"/>
            <a:extLst>
              <a:ext uri="{FF2B5EF4-FFF2-40B4-BE49-F238E27FC236}">
                <a16:creationId xmlns:a16="http://schemas.microsoft.com/office/drawing/2014/main" id="{2507AD6A-7D0B-58CA-BC52-77C936AA9FDB}"/>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5B3"/>
        </a:solidFill>
        <a:effectLst/>
      </p:bgPr>
    </p:bg>
    <p:spTree>
      <p:nvGrpSpPr>
        <p:cNvPr id="1" name=""/>
        <p:cNvGrpSpPr/>
        <p:nvPr/>
      </p:nvGrpSpPr>
      <p:grpSpPr>
        <a:xfrm>
          <a:off x="0" y="0"/>
          <a:ext cx="0" cy="0"/>
          <a:chOff x="0" y="0"/>
          <a:chExt cx="0" cy="0"/>
        </a:xfrm>
      </p:grpSpPr>
      <p:pic>
        <p:nvPicPr>
          <p:cNvPr id="2" name="bell-transition-141421">
            <a:hlinkClick r:id="" action="ppaction://media"/>
            <a:extLst>
              <a:ext uri="{FF2B5EF4-FFF2-40B4-BE49-F238E27FC236}">
                <a16:creationId xmlns:a16="http://schemas.microsoft.com/office/drawing/2014/main" id="{1F76A768-7A55-2C50-3A6D-7AD8EE5E54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11706" y="6127492"/>
            <a:ext cx="609600" cy="609600"/>
          </a:xfrm>
          <a:prstGeom prst="rect">
            <a:avLst/>
          </a:prstGeom>
        </p:spPr>
      </p:pic>
      <p:sp>
        <p:nvSpPr>
          <p:cNvPr id="13" name="Title 1">
            <a:extLst>
              <a:ext uri="{FF2B5EF4-FFF2-40B4-BE49-F238E27FC236}">
                <a16:creationId xmlns:a16="http://schemas.microsoft.com/office/drawing/2014/main" id="{F3409A02-B063-CF0B-9B46-2C4B81CBEB55}"/>
              </a:ext>
            </a:extLst>
          </p:cNvPr>
          <p:cNvSpPr txBox="1">
            <a:spLocks/>
          </p:cNvSpPr>
          <p:nvPr/>
        </p:nvSpPr>
        <p:spPr>
          <a:xfrm>
            <a:off x="1005517" y="1464574"/>
            <a:ext cx="5090483" cy="196890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DA565D"/>
                </a:solidFill>
                <a:effectLst/>
                <a:uLnTx/>
                <a:uFillTx/>
                <a:latin typeface="Tw Cen MT"/>
                <a:ea typeface="+mj-ea"/>
                <a:cs typeface="+mj-cs"/>
              </a:rPr>
              <a:t>Spark Your Business</a:t>
            </a:r>
          </a:p>
        </p:txBody>
      </p:sp>
      <p:pic>
        <p:nvPicPr>
          <p:cNvPr id="4" name="Picture 3" descr="A couple of business cards with ice cream on them&#10;&#10;Description automatically generated">
            <a:extLst>
              <a:ext uri="{FF2B5EF4-FFF2-40B4-BE49-F238E27FC236}">
                <a16:creationId xmlns:a16="http://schemas.microsoft.com/office/drawing/2014/main" id="{AB2EA151-A46F-FE4A-6FEB-018069F6364D}"/>
              </a:ext>
            </a:extLst>
          </p:cNvPr>
          <p:cNvPicPr>
            <a:picLocks noChangeAspect="1"/>
          </p:cNvPicPr>
          <p:nvPr/>
        </p:nvPicPr>
        <p:blipFill rotWithShape="1">
          <a:blip r:embed="rId8">
            <a:extLst>
              <a:ext uri="{28A0092B-C50C-407E-A947-70E740481C1C}">
                <a14:useLocalDpi xmlns:a14="http://schemas.microsoft.com/office/drawing/2010/main" val="0"/>
              </a:ext>
            </a:extLst>
          </a:blip>
          <a:srcRect l="27339"/>
          <a:stretch/>
        </p:blipFill>
        <p:spPr>
          <a:xfrm>
            <a:off x="7185821" y="530828"/>
            <a:ext cx="4156650" cy="56988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F823A6A-1C0C-EDDF-9FDA-0E3104D593C1}"/>
              </a:ext>
            </a:extLst>
          </p:cNvPr>
          <p:cNvSpPr txBox="1"/>
          <p:nvPr/>
        </p:nvSpPr>
        <p:spPr>
          <a:xfrm>
            <a:off x="7185822" y="6278404"/>
            <a:ext cx="415665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Systems and Solutions | Etsy</a:t>
            </a:r>
          </a:p>
        </p:txBody>
      </p:sp>
      <p:sp>
        <p:nvSpPr>
          <p:cNvPr id="8" name="TextBox 7">
            <a:extLst>
              <a:ext uri="{FF2B5EF4-FFF2-40B4-BE49-F238E27FC236}">
                <a16:creationId xmlns:a16="http://schemas.microsoft.com/office/drawing/2014/main" id="{49146E46-A734-D2A8-F6CC-FFB3040305DB}"/>
              </a:ext>
            </a:extLst>
          </p:cNvPr>
          <p:cNvSpPr txBox="1"/>
          <p:nvPr/>
        </p:nvSpPr>
        <p:spPr>
          <a:xfrm>
            <a:off x="1184929" y="3780259"/>
            <a:ext cx="47316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Pop by with a gift card to a local ice cream shop.</a:t>
            </a:r>
          </a:p>
        </p:txBody>
      </p:sp>
      <p:pic>
        <p:nvPicPr>
          <p:cNvPr id="16" name="Audio 15">
            <a:hlinkClick r:id="" action="ppaction://media"/>
            <a:extLst>
              <a:ext uri="{FF2B5EF4-FFF2-40B4-BE49-F238E27FC236}">
                <a16:creationId xmlns:a16="http://schemas.microsoft.com/office/drawing/2014/main" id="{6C1306B9-E843-0813-2968-D89F17B7F208}"/>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1779504" y="4528781"/>
            <a:ext cx="2057400" cy="2057400"/>
          </a:xfrm>
          <a:prstGeom prst="ellipse">
            <a:avLst/>
          </a:prstGeom>
        </p:spPr>
      </p:pic>
    </p:spTree>
    <p:extLst>
      <p:ext uri="{BB962C8B-B14F-4D97-AF65-F5344CB8AC3E}">
        <p14:creationId xmlns:p14="http://schemas.microsoft.com/office/powerpoint/2010/main" val="216590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185" objId="2"/>
        <p14:stopEvt time="2697"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593033" y="1078392"/>
            <a:ext cx="5090483" cy="18321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B76D69"/>
                </a:solidFill>
                <a:effectLst/>
                <a:uLnTx/>
                <a:uFillTx/>
                <a:latin typeface="Tw Cen MT"/>
                <a:ea typeface="+mj-ea"/>
                <a:cs typeface="+mj-cs"/>
              </a:rPr>
              <a:t>Spark Your Business</a:t>
            </a:r>
          </a:p>
        </p:txBody>
      </p:sp>
      <p:sp>
        <p:nvSpPr>
          <p:cNvPr id="4" name="TextBox 3">
            <a:extLst>
              <a:ext uri="{FF2B5EF4-FFF2-40B4-BE49-F238E27FC236}">
                <a16:creationId xmlns:a16="http://schemas.microsoft.com/office/drawing/2014/main" id="{0420ECE7-207F-6BC9-B3D2-708152A283E5}"/>
              </a:ext>
            </a:extLst>
          </p:cNvPr>
          <p:cNvSpPr txBox="1"/>
          <p:nvPr/>
        </p:nvSpPr>
        <p:spPr>
          <a:xfrm>
            <a:off x="6885211" y="4486403"/>
            <a:ext cx="450612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76D69"/>
                </a:solidFill>
                <a:effectLst/>
                <a:uLnTx/>
                <a:uFillTx/>
                <a:latin typeface="Times New Roman"/>
                <a:ea typeface="+mn-ea"/>
                <a:cs typeface="+mn-cs"/>
              </a:rPr>
              <a:t>Reconnect with past </a:t>
            </a:r>
            <a:r>
              <a:rPr kumimoji="0" lang="en-US" sz="2800" b="0" i="1" u="none" strike="noStrike" kern="1200" cap="none" spc="0" normalizeH="0" baseline="0" noProof="0">
                <a:ln>
                  <a:noFill/>
                </a:ln>
                <a:solidFill>
                  <a:srgbClr val="B76D69"/>
                </a:solidFill>
                <a:effectLst/>
                <a:uLnTx/>
                <a:uFillTx/>
                <a:latin typeface="Times New Roman"/>
                <a:ea typeface="+mn-ea"/>
                <a:cs typeface="+mn-cs"/>
              </a:rPr>
              <a:t>clients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B76D69"/>
                </a:solidFill>
                <a:effectLst/>
                <a:uLnTx/>
                <a:uFillTx/>
                <a:latin typeface="Times New Roman"/>
                <a:ea typeface="+mn-ea"/>
                <a:cs typeface="+mn-cs"/>
              </a:rPr>
              <a:t>by </a:t>
            </a:r>
            <a:r>
              <a:rPr kumimoji="0" lang="en-US" sz="2800" b="0" i="1" u="none" strike="noStrike" kern="1200" cap="none" spc="0" normalizeH="0" baseline="0" noProof="0" dirty="0">
                <a:ln>
                  <a:noFill/>
                </a:ln>
                <a:solidFill>
                  <a:srgbClr val="B76D69"/>
                </a:solidFill>
                <a:effectLst/>
                <a:uLnTx/>
                <a:uFillTx/>
                <a:latin typeface="Times New Roman"/>
                <a:ea typeface="+mn-ea"/>
                <a:cs typeface="+mn-cs"/>
              </a:rPr>
              <a:t>mailing or emailing neighborhood market reports.</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7" name="TextBox 6">
            <a:extLst>
              <a:ext uri="{FF2B5EF4-FFF2-40B4-BE49-F238E27FC236}">
                <a16:creationId xmlns:a16="http://schemas.microsoft.com/office/drawing/2014/main" id="{5946A6BC-DBD9-93FF-8DEB-9CFF2CB75809}"/>
              </a:ext>
            </a:extLst>
          </p:cNvPr>
          <p:cNvSpPr txBox="1"/>
          <p:nvPr/>
        </p:nvSpPr>
        <p:spPr>
          <a:xfrm>
            <a:off x="7470817" y="3098324"/>
            <a:ext cx="33349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0627D"/>
                </a:solidFill>
                <a:effectLst/>
                <a:uLnTx/>
                <a:uFillTx/>
                <a:latin typeface="Times New Roman"/>
                <a:ea typeface="+mn-ea"/>
                <a:cs typeface="+mn-cs"/>
              </a:rPr>
              <a:t>Neighborhood Market Reports</a:t>
            </a:r>
          </a:p>
        </p:txBody>
      </p:sp>
      <p:sp>
        <p:nvSpPr>
          <p:cNvPr id="26" name="Oval 25">
            <a:extLst>
              <a:ext uri="{FF2B5EF4-FFF2-40B4-BE49-F238E27FC236}">
                <a16:creationId xmlns:a16="http://schemas.microsoft.com/office/drawing/2014/main" id="{468864AF-232B-22AA-6962-688DDD66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rgbClr val="156082"/>
              </a:gs>
              <a:gs pos="100000">
                <a:srgbClr val="E97132"/>
              </a:gs>
            </a:gsLst>
            <a:lin ang="2700000" scaled="1"/>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27" name="Content Placeholder 15" descr="Aerial view of neighborhood">
            <a:extLst>
              <a:ext uri="{FF2B5EF4-FFF2-40B4-BE49-F238E27FC236}">
                <a16:creationId xmlns:a16="http://schemas.microsoft.com/office/drawing/2014/main" id="{ECAD78C0-E1CE-4707-EF8F-AE9F7E397150}"/>
              </a:ext>
            </a:extLst>
          </p:cNvPr>
          <p:cNvPicPr>
            <a:picLocks noChangeAspect="1"/>
          </p:cNvPicPr>
          <p:nvPr/>
        </p:nvPicPr>
        <p:blipFill rotWithShape="1">
          <a:blip r:embed="rId8">
            <a:extLst>
              <a:ext uri="{28A0092B-C50C-407E-A947-70E740481C1C}">
                <a14:useLocalDpi xmlns:a14="http://schemas.microsoft.com/office/drawing/2010/main" val="0"/>
              </a:ext>
            </a:extLst>
          </a:blip>
          <a:srcRect l="13071" r="20428" b="-1"/>
          <a:stretch/>
        </p:blipFill>
        <p:spPr>
          <a:xfrm>
            <a:off x="466533" y="553855"/>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8" name="!!plus graphic">
            <a:extLst>
              <a:ext uri="{FF2B5EF4-FFF2-40B4-BE49-F238E27FC236}">
                <a16:creationId xmlns:a16="http://schemas.microsoft.com/office/drawing/2014/main" id="{34B10681-67C3-4F89-182C-2C706D777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15608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9" name="!!circle graphic">
            <a:extLst>
              <a:ext uri="{FF2B5EF4-FFF2-40B4-BE49-F238E27FC236}">
                <a16:creationId xmlns:a16="http://schemas.microsoft.com/office/drawing/2014/main" id="{4E603AB1-0C0E-931B-CED2-19F1CBF52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15608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0" name="!!dot graphic">
            <a:extLst>
              <a:ext uri="{FF2B5EF4-FFF2-40B4-BE49-F238E27FC236}">
                <a16:creationId xmlns:a16="http://schemas.microsoft.com/office/drawing/2014/main" id="{880AA3F5-73A8-9E96-AE4D-9737B02E2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15608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cxnSp>
        <p:nvCxnSpPr>
          <p:cNvPr id="31" name="!!Straight Connector" hidden="1">
            <a:extLst>
              <a:ext uri="{FF2B5EF4-FFF2-40B4-BE49-F238E27FC236}">
                <a16:creationId xmlns:a16="http://schemas.microsoft.com/office/drawing/2014/main" id="{68C23EC0-12E2-7C0C-20D3-6F9C3529F7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86162" y="3619272"/>
            <a:ext cx="0" cy="3238728"/>
          </a:xfrm>
          <a:prstGeom prst="line">
            <a:avLst/>
          </a:prstGeom>
          <a:noFill/>
          <a:ln w="25400" cap="sq" cmpd="sng" algn="ctr">
            <a:gradFill flip="none" rotWithShape="1">
              <a:gsLst>
                <a:gs pos="0">
                  <a:srgbClr val="156082"/>
                </a:gs>
                <a:gs pos="100000">
                  <a:srgbClr val="E97132"/>
                </a:gs>
              </a:gsLst>
              <a:lin ang="16200000" scaled="1"/>
              <a:tileRect/>
            </a:gradFill>
            <a:prstDash val="solid"/>
            <a:bevel/>
          </a:ln>
          <a:effectLst/>
        </p:spPr>
      </p:cxnSp>
      <p:pic>
        <p:nvPicPr>
          <p:cNvPr id="11" name="Audio 10">
            <a:hlinkClick r:id="" action="ppaction://media"/>
            <a:extLst>
              <a:ext uri="{FF2B5EF4-FFF2-40B4-BE49-F238E27FC236}">
                <a16:creationId xmlns:a16="http://schemas.microsoft.com/office/drawing/2014/main" id="{A2FFD46D-BE57-E5C2-10B1-DCCBA8AF6D31}"/>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763500" y="3088145"/>
            <a:ext cx="2057400" cy="2057400"/>
          </a:xfrm>
          <a:prstGeom prst="ellipse">
            <a:avLst/>
          </a:prstGeom>
        </p:spPr>
      </p:pic>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45" objId="2"/>
        <p14:stopEvt time="2549"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a:extLst>
            <a:ext uri="{FF2B5EF4-FFF2-40B4-BE49-F238E27FC236}">
              <a16:creationId xmlns:a16="http://schemas.microsoft.com/office/drawing/2014/main" id="{E6529434-C41A-3412-B983-33944BF0D78B}"/>
            </a:ext>
          </a:extLst>
        </p:cNvPr>
        <p:cNvGrpSpPr/>
        <p:nvPr/>
      </p:nvGrpSpPr>
      <p:grpSpPr>
        <a:xfrm>
          <a:off x="0" y="0"/>
          <a:ext cx="0" cy="0"/>
          <a:chOff x="0" y="0"/>
          <a:chExt cx="0" cy="0"/>
        </a:xfrm>
      </p:grpSpPr>
      <p:pic>
        <p:nvPicPr>
          <p:cNvPr id="2" name="bell-transition-141421">
            <a:hlinkClick r:id="" action="ppaction://media"/>
            <a:extLst>
              <a:ext uri="{FF2B5EF4-FFF2-40B4-BE49-F238E27FC236}">
                <a16:creationId xmlns:a16="http://schemas.microsoft.com/office/drawing/2014/main" id="{750DDAA2-EBF3-B5AC-6260-1BD6B375F4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87517" y="5875486"/>
            <a:ext cx="535767" cy="535767"/>
          </a:xfrm>
          <a:prstGeom prst="rect">
            <a:avLst/>
          </a:prstGeom>
        </p:spPr>
      </p:pic>
      <p:sp>
        <p:nvSpPr>
          <p:cNvPr id="6" name="Title 1">
            <a:extLst>
              <a:ext uri="{FF2B5EF4-FFF2-40B4-BE49-F238E27FC236}">
                <a16:creationId xmlns:a16="http://schemas.microsoft.com/office/drawing/2014/main" id="{2818B547-4E54-520E-6424-4AEE2DB18B8B}"/>
              </a:ext>
            </a:extLst>
          </p:cNvPr>
          <p:cNvSpPr txBox="1">
            <a:spLocks/>
          </p:cNvSpPr>
          <p:nvPr/>
        </p:nvSpPr>
        <p:spPr>
          <a:xfrm>
            <a:off x="6911788" y="1370950"/>
            <a:ext cx="4326914" cy="1456809"/>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ED155D"/>
                </a:solidFill>
                <a:effectLst/>
                <a:uLnTx/>
                <a:uFillTx/>
                <a:latin typeface="Tw Cen MT"/>
                <a:ea typeface="+mj-ea"/>
                <a:cs typeface="+mj-cs"/>
              </a:rPr>
              <a:t>Spark Your Business</a:t>
            </a:r>
          </a:p>
        </p:txBody>
      </p:sp>
      <p:sp>
        <p:nvSpPr>
          <p:cNvPr id="9" name="TextBox 8">
            <a:extLst>
              <a:ext uri="{FF2B5EF4-FFF2-40B4-BE49-F238E27FC236}">
                <a16:creationId xmlns:a16="http://schemas.microsoft.com/office/drawing/2014/main" id="{508246A7-803C-49EE-A89E-AD2F9A3E4462}"/>
              </a:ext>
            </a:extLst>
          </p:cNvPr>
          <p:cNvSpPr txBox="1"/>
          <p:nvPr/>
        </p:nvSpPr>
        <p:spPr>
          <a:xfrm>
            <a:off x="6723529" y="3094885"/>
            <a:ext cx="4703431" cy="23185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358373"/>
                </a:solidFill>
                <a:effectLst/>
                <a:uLnTx/>
                <a:uFillTx/>
                <a:latin typeface="Times New Roman"/>
                <a:ea typeface="+mn-ea"/>
                <a:cs typeface="+mn-cs"/>
              </a:rPr>
              <a:t>Summer Kickoff </a:t>
            </a:r>
            <a:r>
              <a:rPr kumimoji="0" lang="en-US" sz="2800" b="1" i="0" u="none" strike="noStrike" kern="1200" cap="none" spc="0" normalizeH="0" baseline="0" noProof="0" dirty="0">
                <a:ln>
                  <a:noFill/>
                </a:ln>
                <a:solidFill>
                  <a:srgbClr val="358373"/>
                </a:solidFill>
                <a:effectLst/>
                <a:uLnTx/>
                <a:uFillTx/>
                <a:latin typeface="Times New Roman"/>
                <a:ea typeface="+mn-ea"/>
                <a:cs typeface="+mn-cs"/>
              </a:rPr>
              <a:t>Social Media Campaign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30000" noProof="0" dirty="0">
              <a:ln>
                <a:noFill/>
              </a:ln>
              <a:solidFill>
                <a:srgbClr val="661E25">
                  <a:lumMod val="60000"/>
                  <a:lumOff val="40000"/>
                </a:srgbClr>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30000" noProof="0" dirty="0">
                <a:ln>
                  <a:noFill/>
                </a:ln>
                <a:solidFill>
                  <a:srgbClr val="ED155D"/>
                </a:solidFill>
                <a:effectLst/>
                <a:uLnTx/>
                <a:uFillTx/>
                <a:latin typeface="Times New Roman"/>
                <a:ea typeface="+mn-ea"/>
                <a:cs typeface="+mn-cs"/>
              </a:rPr>
              <a:t>Create a social media series featuring the best activities in your area.</a:t>
            </a:r>
            <a:endParaRPr kumimoji="0" lang="en-US" sz="3200" b="0" i="0" u="none" strike="noStrike" kern="1200" cap="none" spc="0" normalizeH="0" baseline="30000" noProof="0" dirty="0">
              <a:ln>
                <a:noFill/>
              </a:ln>
              <a:solidFill>
                <a:srgbClr val="ED155D"/>
              </a:solidFill>
              <a:effectLst/>
              <a:uLnTx/>
              <a:uFillTx/>
              <a:latin typeface="Times New Roman"/>
              <a:ea typeface="+mn-ea"/>
              <a:cs typeface="+mn-cs"/>
            </a:endParaRPr>
          </a:p>
        </p:txBody>
      </p:sp>
      <p:pic>
        <p:nvPicPr>
          <p:cNvPr id="13" name="Audio 12">
            <a:hlinkClick r:id="" action="ppaction://media"/>
            <a:extLst>
              <a:ext uri="{FF2B5EF4-FFF2-40B4-BE49-F238E27FC236}">
                <a16:creationId xmlns:a16="http://schemas.microsoft.com/office/drawing/2014/main" id="{B9635F2F-554D-A838-9227-148675FDEB43}"/>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465884" y="3500585"/>
            <a:ext cx="2057400" cy="2057400"/>
          </a:xfrm>
          <a:prstGeom prst="ellipse">
            <a:avLst/>
          </a:prstGeom>
        </p:spPr>
      </p:pic>
      <p:pic>
        <p:nvPicPr>
          <p:cNvPr id="8" name="Picture 7" descr="A poster with text and images&#10;&#10;AI-generated content may be incorrect.">
            <a:extLst>
              <a:ext uri="{FF2B5EF4-FFF2-40B4-BE49-F238E27FC236}">
                <a16:creationId xmlns:a16="http://schemas.microsoft.com/office/drawing/2014/main" id="{1DF4B7CD-F385-BC28-0A56-3664B44EC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989" y="552136"/>
            <a:ext cx="5753727" cy="5753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6636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68" objId="2"/>
        <p14:stopEvt time="2571"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DD1"/>
        </a:solidFill>
        <a:effectLst/>
      </p:bgPr>
    </p:bg>
    <p:spTree>
      <p:nvGrpSpPr>
        <p:cNvPr id="1" name="">
          <a:extLst>
            <a:ext uri="{FF2B5EF4-FFF2-40B4-BE49-F238E27FC236}">
              <a16:creationId xmlns:a16="http://schemas.microsoft.com/office/drawing/2014/main" id="{621C6701-BDFE-FF3A-FDFA-2BFB92D20CC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DFD92B7-278D-47E4-C4BB-0EC887F93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bell-transition-141421">
            <a:hlinkClick r:id="" action="ppaction://media"/>
            <a:extLst>
              <a:ext uri="{FF2B5EF4-FFF2-40B4-BE49-F238E27FC236}">
                <a16:creationId xmlns:a16="http://schemas.microsoft.com/office/drawing/2014/main" id="{C2A8F4EF-1D29-DA09-1100-A0FDD2FE40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itle 1">
            <a:extLst>
              <a:ext uri="{FF2B5EF4-FFF2-40B4-BE49-F238E27FC236}">
                <a16:creationId xmlns:a16="http://schemas.microsoft.com/office/drawing/2014/main" id="{962FC1ED-A7F6-23A0-DF19-AF9E87545587}"/>
              </a:ext>
            </a:extLst>
          </p:cNvPr>
          <p:cNvSpPr txBox="1">
            <a:spLocks/>
          </p:cNvSpPr>
          <p:nvPr/>
        </p:nvSpPr>
        <p:spPr>
          <a:xfrm>
            <a:off x="6383893" y="1205598"/>
            <a:ext cx="5334000" cy="23837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D1656F"/>
                </a:solidFill>
                <a:effectLst/>
                <a:uLnTx/>
                <a:uFillTx/>
                <a:latin typeface="Tw Cen MT"/>
                <a:ea typeface="+mj-ea"/>
                <a:cs typeface="+mj-cs"/>
              </a:rPr>
              <a:t>Spark Your Business</a:t>
            </a:r>
          </a:p>
        </p:txBody>
      </p:sp>
      <p:sp>
        <p:nvSpPr>
          <p:cNvPr id="4" name="Text Placeholder 3">
            <a:extLst>
              <a:ext uri="{FF2B5EF4-FFF2-40B4-BE49-F238E27FC236}">
                <a16:creationId xmlns:a16="http://schemas.microsoft.com/office/drawing/2014/main" id="{F87AE1FD-56B5-A50A-12B2-950C7D243AA1}"/>
              </a:ext>
            </a:extLst>
          </p:cNvPr>
          <p:cNvSpPr txBox="1">
            <a:spLocks/>
          </p:cNvSpPr>
          <p:nvPr/>
        </p:nvSpPr>
        <p:spPr>
          <a:xfrm>
            <a:off x="6832639" y="3945000"/>
            <a:ext cx="4436507" cy="2057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1" u="none" strike="noStrike" kern="1200" cap="none" spc="0" normalizeH="0" baseline="0" noProof="0" dirty="0">
                <a:ln>
                  <a:noFill/>
                </a:ln>
                <a:solidFill>
                  <a:srgbClr val="2E5682"/>
                </a:solidFill>
                <a:effectLst/>
                <a:uLnTx/>
                <a:uFillTx/>
                <a:latin typeface="Times New Roman"/>
                <a:ea typeface="+mn-ea"/>
                <a:cs typeface="+mn-cs"/>
              </a:rPr>
              <a:t>Send a Text Message to Recent Buyers</a:t>
            </a:r>
            <a:endParaRPr kumimoji="0" lang="en-US" sz="3600" b="0" i="1" u="none" strike="noStrike" kern="1200" cap="none" spc="0" normalizeH="0" baseline="30000" noProof="0" dirty="0">
              <a:ln>
                <a:noFill/>
              </a:ln>
              <a:solidFill>
                <a:srgbClr val="2E5682"/>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30000" noProof="0" dirty="0">
              <a:ln>
                <a:noFill/>
              </a:ln>
              <a:solidFill>
                <a:srgbClr val="F3D6AC"/>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D589CEE2-C6BD-07D8-666C-FB00F61AAA7E}"/>
              </a:ext>
            </a:extLst>
          </p:cNvPr>
          <p:cNvPicPr>
            <a:picLocks noChangeAspect="1"/>
          </p:cNvPicPr>
          <p:nvPr/>
        </p:nvPicPr>
        <p:blipFill>
          <a:blip r:embed="rId8"/>
          <a:srcRect l="6863" r="6863"/>
          <a:stretch/>
        </p:blipFill>
        <p:spPr>
          <a:xfrm>
            <a:off x="0" y="0"/>
            <a:ext cx="5962650" cy="6858000"/>
          </a:xfrm>
          <a:prstGeom prst="rect">
            <a:avLst/>
          </a:prstGeom>
        </p:spPr>
      </p:pic>
      <p:pic>
        <p:nvPicPr>
          <p:cNvPr id="6" name="Audio 5">
            <a:hlinkClick r:id="" action="ppaction://media"/>
            <a:extLst>
              <a:ext uri="{FF2B5EF4-FFF2-40B4-BE49-F238E27FC236}">
                <a16:creationId xmlns:a16="http://schemas.microsoft.com/office/drawing/2014/main" id="{D3D98951-CC3E-5FAC-64E7-A7E6AF7218E7}"/>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139136" y="3727704"/>
            <a:ext cx="2057400" cy="2057400"/>
          </a:xfrm>
          <a:prstGeom prst="ellipse">
            <a:avLst/>
          </a:prstGeom>
        </p:spPr>
      </p:pic>
    </p:spTree>
    <p:extLst>
      <p:ext uri="{BB962C8B-B14F-4D97-AF65-F5344CB8AC3E}">
        <p14:creationId xmlns:p14="http://schemas.microsoft.com/office/powerpoint/2010/main" val="2355071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8" objId="2"/>
        <p14:stopEvt time="256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Wants &amp; Needs</a:t>
            </a:r>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Agent Development</a:t>
            </a:r>
            <a:endParaRPr lang="en-US" sz="2400" i="1" dirty="0"/>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National Real Estate Data Trends - May 2025">
            <a:hlinkClick r:id="" action="ppaction://media"/>
            <a:extLst>
              <a:ext uri="{FF2B5EF4-FFF2-40B4-BE49-F238E27FC236}">
                <a16:creationId xmlns:a16="http://schemas.microsoft.com/office/drawing/2014/main" id="{CC0E4BF8-3928-CBEC-569C-16743E03343B}"/>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20172</TotalTime>
  <Words>867</Words>
  <Application>Microsoft Office PowerPoint</Application>
  <PresentationFormat>Widescreen</PresentationFormat>
  <Paragraphs>96</Paragraphs>
  <Slides>22</Slides>
  <Notes>22</Notes>
  <HiddenSlides>0</HiddenSlides>
  <MMClips>13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Aptos</vt:lpstr>
      <vt:lpstr>Arial</vt:lpstr>
      <vt:lpstr>Calibri</vt:lpstr>
      <vt:lpstr>fkGroteskNeue</vt:lpstr>
      <vt:lpstr>Rockwell</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PowerPoint Presentation</vt:lpstr>
      <vt:lpstr>Real Estate Trends Local Market Report</vt:lpstr>
      <vt:lpstr>Real Estate Trends Company Production</vt:lpstr>
      <vt:lpstr>Real Estate Trends Company Data</vt:lpstr>
      <vt:lpstr>Education Opportunities</vt:lpstr>
      <vt:lpstr>PowerPoint Presentation</vt:lpstr>
      <vt:lpstr>PowerPoint Presentation</vt:lpstr>
      <vt:lpstr>PowerPoint Presentation</vt:lpstr>
      <vt:lpstr>PowerPoint Presentation</vt:lpstr>
      <vt:lpstr>Guest Speaker</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213</cp:revision>
  <dcterms:created xsi:type="dcterms:W3CDTF">2021-11-05T15:17:42Z</dcterms:created>
  <dcterms:modified xsi:type="dcterms:W3CDTF">2025-04-19T22:58:10Z</dcterms:modified>
</cp:coreProperties>
</file>