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 id="2147483683" r:id="rId3"/>
    <p:sldMasterId id="2147483696" r:id="rId4"/>
  </p:sldMasterIdLst>
  <p:notesMasterIdLst>
    <p:notesMasterId r:id="rId29"/>
  </p:notesMasterIdLst>
  <p:sldIdLst>
    <p:sldId id="477" r:id="rId5"/>
    <p:sldId id="443" r:id="rId6"/>
    <p:sldId id="257" r:id="rId7"/>
    <p:sldId id="258" r:id="rId8"/>
    <p:sldId id="260" r:id="rId9"/>
    <p:sldId id="436" r:id="rId10"/>
    <p:sldId id="261" r:id="rId11"/>
    <p:sldId id="265" r:id="rId12"/>
    <p:sldId id="476" r:id="rId13"/>
    <p:sldId id="264" r:id="rId14"/>
    <p:sldId id="478" r:id="rId15"/>
    <p:sldId id="266" r:id="rId16"/>
    <p:sldId id="299" r:id="rId17"/>
    <p:sldId id="283" r:id="rId18"/>
    <p:sldId id="279" r:id="rId19"/>
    <p:sldId id="263" r:id="rId20"/>
    <p:sldId id="280" r:id="rId21"/>
    <p:sldId id="268" r:id="rId22"/>
    <p:sldId id="270" r:id="rId23"/>
    <p:sldId id="398" r:id="rId24"/>
    <p:sldId id="448" r:id="rId25"/>
    <p:sldId id="417" r:id="rId26"/>
    <p:sldId id="404" r:id="rId27"/>
    <p:sldId id="44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6EC"/>
    <a:srgbClr val="2686C5"/>
    <a:srgbClr val="F4BD62"/>
    <a:srgbClr val="F2D868"/>
    <a:srgbClr val="E17B7B"/>
    <a:srgbClr val="336600"/>
    <a:srgbClr val="CA7A01"/>
    <a:srgbClr val="781C1D"/>
    <a:srgbClr val="C81E22"/>
    <a:srgbClr val="D82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6121" autoAdjust="0"/>
  </p:normalViewPr>
  <p:slideViewPr>
    <p:cSldViewPr snapToGrid="0">
      <p:cViewPr varScale="1">
        <p:scale>
          <a:sx n="89" d="100"/>
          <a:sy n="89" d="100"/>
        </p:scale>
        <p:origin x="1440"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4FCA8241-F7B3-842C-42C7-FA3CE355729D}"/>
            </a:ext>
          </a:extLst>
        </p:cNvPr>
        <p:cNvGrpSpPr/>
        <p:nvPr/>
      </p:nvGrpSpPr>
      <p:grpSpPr>
        <a:xfrm>
          <a:off x="0" y="0"/>
          <a:ext cx="0" cy="0"/>
          <a:chOff x="0" y="0"/>
          <a:chExt cx="0" cy="0"/>
        </a:xfrm>
      </p:grpSpPr>
      <p:sp>
        <p:nvSpPr>
          <p:cNvPr id="245" name="Google Shape;245;p9:notes">
            <a:extLst>
              <a:ext uri="{FF2B5EF4-FFF2-40B4-BE49-F238E27FC236}">
                <a16:creationId xmlns:a16="http://schemas.microsoft.com/office/drawing/2014/main" id="{1269C9C0-2537-F905-5F64-E1E6560901A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6" name="Google Shape;246;p9:notes">
            <a:extLst>
              <a:ext uri="{FF2B5EF4-FFF2-40B4-BE49-F238E27FC236}">
                <a16:creationId xmlns:a16="http://schemas.microsoft.com/office/drawing/2014/main" id="{8EB86FAA-0A30-9CEC-5A8C-01E22C3D94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1846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13</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Keeping up to date on real estate data trends and sharing relevant market insights with your clients and customers can set you apart in today’s competitive market. Let’s dive into the current dynamics shaping the national real estate landscape.</a:t>
            </a:r>
          </a:p>
          <a:p>
            <a:endParaRPr lang="en-US" dirty="0"/>
          </a:p>
        </p:txBody>
      </p:sp>
      <p:sp>
        <p:nvSpPr>
          <p:cNvPr id="5" name="Footer Placeholder 4">
            <a:extLst>
              <a:ext uri="{FF2B5EF4-FFF2-40B4-BE49-F238E27FC236}">
                <a16:creationId xmlns:a16="http://schemas.microsoft.com/office/drawing/2014/main" id="{3D99B082-07E2-3CA8-172F-4827EA01E8B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1269235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15</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As we conclude today’s sales meeting, we want to give you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pPr algn="l"/>
            <a:r>
              <a:rPr lang="en-US" sz="1100" b="0" i="0" dirty="0">
                <a:solidFill>
                  <a:srgbClr val="676767"/>
                </a:solidFill>
                <a:effectLst/>
                <a:latin typeface="+mn-lt"/>
              </a:rPr>
              <a:t>May 4</a:t>
            </a:r>
            <a:r>
              <a:rPr lang="en-US" sz="1100" b="0" i="0" baseline="30000" dirty="0">
                <a:solidFill>
                  <a:srgbClr val="676767"/>
                </a:solidFill>
                <a:effectLst/>
                <a:latin typeface="+mn-lt"/>
              </a:rPr>
              <a:t>th</a:t>
            </a:r>
            <a:r>
              <a:rPr lang="en-US" sz="1100" b="0" i="0" dirty="0">
                <a:solidFill>
                  <a:srgbClr val="676767"/>
                </a:solidFill>
                <a:effectLst/>
                <a:latin typeface="+mn-lt"/>
              </a:rPr>
              <a:t> is National Lemonade Day. Leverage this day by scheduling a pop-by to a few select past clients and members of your sphere of influence. In a small gift bag, include lemonade mix and fresh lemons. Be sure to attach a clever tag like the one shown and include a couple of your business cards. If the recipient is home, ask them, “How has your home been treating you? Any new projects or changes?” These questions will tee up a conversation about real estate.</a:t>
            </a:r>
            <a:endParaRPr lang="en-US" sz="11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give you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676767"/>
                </a:solidFill>
                <a:effectLst/>
                <a:latin typeface="Open Sans" panose="020B0606030504020204" pitchFamily="34" charset="0"/>
              </a:rPr>
              <a:t>Spring is a great time to connect with your database using a newsletter. Articles should focus on spring maintenance, home-buying tips, and local free things to do, such as museums or parks. Your recipients will find the information helpful and it keeps you top-of-mind for potential repeat and referral business. Always include a call to action, such as, “If you know someone looking to buy or sell real estate, I’d appreciate your referral."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48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we wrap up, we’d like to leave you with one idea to help Spark Your Business and keep your pipeline full.</a:t>
            </a:r>
          </a:p>
          <a:p>
            <a:endParaRPr lang="en-US" dirty="0"/>
          </a:p>
          <a:p>
            <a:r>
              <a:rPr lang="en-US" dirty="0"/>
              <a:t>Clients trust experts. If you specialize in a real estate niche, like waterfront properties or historical homes, you can stand out, build trust, and grow your business.</a:t>
            </a:r>
          </a:p>
          <a:p>
            <a:r>
              <a:rPr lang="en-US" dirty="0"/>
              <a:t>Share your expertise by crafting a letter that highlights your niche, why it’s your passion, and how it benefits buyers and sellers.</a:t>
            </a:r>
          </a:p>
          <a:p>
            <a:endParaRPr lang="en-US" dirty="0"/>
          </a:p>
          <a:p>
            <a:r>
              <a:rPr lang="en-US" dirty="0"/>
              <a:t>Target potential clients in your niche—like lakeside homeowners for waterfront properties—and watch your reputation and client base grow!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May 21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International Tea Day. Consider doing a pop-by to a few select past clients and sphere of influence contacts. Put together a small gift bag with an assortment of tea, maybe a travel mug branded with your logo, and honey spoons. Attach a clever tag and slide in 2 or 3 of your business cards. Be prepared for a quick chat with a few local real estate stats and local market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D0679-0508-9E79-9C54-D5C874CE9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96470-96F5-76BA-1690-C4B67692D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24FE1-2D7D-6FFC-C308-D562A15793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As we wrap up today's sales meeting, we want to give you some actionable ideas to </a:t>
            </a:r>
            <a:r>
              <a:rPr lang="en-US" b="1" dirty="0"/>
              <a:t>Spark Your Business</a:t>
            </a:r>
            <a:r>
              <a:rPr lang="en-US" dirty="0"/>
              <a:t> and keep your pipeline thriving.</a:t>
            </a:r>
          </a:p>
          <a:p>
            <a:endParaRPr lang="en-US" dirty="0"/>
          </a:p>
          <a:p>
            <a:r>
              <a:rPr lang="en-US" dirty="0"/>
              <a:t>Memorial Day is approaching, and many community members love a good parade. Take a cue from a successful Michigan agent, Scott Griffith, who has annually lined the local parade route with small U.S. flags for the past 3 decades. This simple gesture has made him a household name in the area.</a:t>
            </a:r>
          </a:p>
          <a:p>
            <a:endParaRPr lang="en-US" dirty="0"/>
          </a:p>
          <a:p>
            <a:r>
              <a:rPr lang="en-US" dirty="0"/>
              <a:t>Another idea is to develop a simple summer calendar highlighting local events such as farmers' markets, fireworks displays, and arts and crafts festivals. Brand the calendar with your logo and contact information, then mail or email it to your sphere of influence, past clients, or farm area. This provides valuable community information and extends the shelf life of your marketing promotion, keeping you top of mind throughout the season.</a:t>
            </a:r>
          </a:p>
        </p:txBody>
      </p:sp>
      <p:sp>
        <p:nvSpPr>
          <p:cNvPr id="4" name="Slide Number Placeholder 3">
            <a:extLst>
              <a:ext uri="{FF2B5EF4-FFF2-40B4-BE49-F238E27FC236}">
                <a16:creationId xmlns:a16="http://schemas.microsoft.com/office/drawing/2014/main" id="{BD8EDC08-E624-4522-78DF-2F7BAD6522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82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3/16/2025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9229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18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0781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79306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46001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58866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513594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62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70642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008250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3/16/2025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3514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0612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19174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75113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711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60380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4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483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595785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2749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3/16/2025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8524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3/16/2025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3/16/2025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6977034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4772877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video" Target="https://player.vimeo.com/video/923329673?h=bebd4605f0&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video" Target="https://player.vimeo.com/video/1066361474?h=7033ca1b2b&amp;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video" Target="https://player.vimeo.com/video/818402078?h=f6dbca0d7d&amp;amp;app_id=12296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video" Target="https://player.vimeo.com/video/1066371522?h=04b7772845&amp;amp;app_id=122963" TargetMode="Externa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m4a"/><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0.xml"/><Relationship Id="rId5" Type="http://schemas.openxmlformats.org/officeDocument/2006/relationships/slideLayout" Target="../slideLayouts/slideLayout12.xml"/><Relationship Id="rId4" Type="http://schemas.openxmlformats.org/officeDocument/2006/relationships/audio" Target="../media/media2.m4a"/></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media" Target="../media/media3.m4a"/><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1.xml"/><Relationship Id="rId5" Type="http://schemas.openxmlformats.org/officeDocument/2006/relationships/slideLayout" Target="../slideLayouts/slideLayout17.xml"/><Relationship Id="rId4" Type="http://schemas.openxmlformats.org/officeDocument/2006/relationships/audio" Target="../media/media3.m4a"/></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media" Target="../media/media4.m4a"/><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2.xml"/><Relationship Id="rId5" Type="http://schemas.openxmlformats.org/officeDocument/2006/relationships/slideLayout" Target="../slideLayouts/slideLayout12.xml"/><Relationship Id="rId4" Type="http://schemas.openxmlformats.org/officeDocument/2006/relationships/audio" Target="../media/media4.m4a"/></Relationships>
</file>

<file path=ppt/slides/_rels/slide23.xml.rels><?xml version="1.0" encoding="UTF-8" standalone="yes"?>
<Relationships xmlns="http://schemas.openxmlformats.org/package/2006/relationships"><Relationship Id="rId8" Type="http://schemas.openxmlformats.org/officeDocument/2006/relationships/image" Target="../media/image24.jpg"/><Relationship Id="rId3" Type="http://schemas.microsoft.com/office/2007/relationships/media" Target="../media/media5.m4a"/><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3.xml"/><Relationship Id="rId5" Type="http://schemas.openxmlformats.org/officeDocument/2006/relationships/slideLayout" Target="../slideLayouts/slideLayout17.xml"/><Relationship Id="rId4" Type="http://schemas.openxmlformats.org/officeDocument/2006/relationships/audio" Target="../media/media5.m4a"/></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media" Target="../media/media6.m4a"/><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4.xml"/><Relationship Id="rId5" Type="http://schemas.openxmlformats.org/officeDocument/2006/relationships/slideLayout" Target="../slideLayouts/slideLayout17.xml"/><Relationship Id="rId4" Type="http://schemas.openxmlformats.org/officeDocument/2006/relationships/audio" Target="../media/media6.m4a"/></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video" Target="https://player.vimeo.com/video/1066335799?h=db6b0f0281&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video" Target="https://player.vimeo.com/video/919721915?h=2f475a7c30&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Close-up of pink flowers blooming outdoors">
            <a:extLst>
              <a:ext uri="{FF2B5EF4-FFF2-40B4-BE49-F238E27FC236}">
                <a16:creationId xmlns:a16="http://schemas.microsoft.com/office/drawing/2014/main" id="{B423D362-7993-1721-68CB-CDE3FD99A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802" b="7802"/>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670938-863A-45BD-A381-63920E779D7C}"/>
              </a:ext>
            </a:extLst>
          </p:cNvPr>
          <p:cNvSpPr>
            <a:spLocks noGrp="1"/>
          </p:cNvSpPr>
          <p:nvPr>
            <p:ph type="title" idx="4294967295"/>
          </p:nvPr>
        </p:nvSpPr>
        <p:spPr>
          <a:xfrm>
            <a:off x="-1" y="864973"/>
            <a:ext cx="12191998" cy="2150076"/>
          </a:xfrm>
        </p:spPr>
        <p:txBody>
          <a:bodyPr vert="horz" lIns="91440" tIns="45720" rIns="91440" bIns="45720" rtlCol="0" anchor="b">
            <a:normAutofit/>
          </a:bodyPr>
          <a:lstStyle/>
          <a:p>
            <a:pPr algn="ctr">
              <a:lnSpc>
                <a:spcPct val="90000"/>
              </a:lnSpc>
              <a:spcBef>
                <a:spcPct val="0"/>
              </a:spcBef>
            </a:pPr>
            <a:r>
              <a:rPr lang="en-US" sz="12300" kern="1200" dirty="0">
                <a:effectLst>
                  <a:outerShdw blurRad="50800" dist="38100" dir="2700000" algn="tl" rotWithShape="0">
                    <a:prstClr val="black">
                      <a:alpha val="40000"/>
                    </a:prstClr>
                  </a:outerShdw>
                </a:effectLst>
                <a:latin typeface="+mj-lt"/>
                <a:ea typeface="+mj-ea"/>
                <a:cs typeface="+mj-cs"/>
              </a:rPr>
              <a:t>Welcome</a:t>
            </a:r>
            <a:endParaRPr lang="en-US" sz="4800" kern="1200" dirty="0">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3619738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3" name="Online Media 2" title="Profitable Lead Generation">
            <a:hlinkClick r:id="" action="ppaction://media"/>
            <a:extLst>
              <a:ext uri="{FF2B5EF4-FFF2-40B4-BE49-F238E27FC236}">
                <a16:creationId xmlns:a16="http://schemas.microsoft.com/office/drawing/2014/main" id="{9C48B915-E922-6876-E792-2823A9FF6CBA}"/>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a:extLst>
            <a:ext uri="{FF2B5EF4-FFF2-40B4-BE49-F238E27FC236}">
              <a16:creationId xmlns:a16="http://schemas.microsoft.com/office/drawing/2014/main" id="{F2F09EC4-1E57-570F-53B6-0177B04AE044}"/>
            </a:ext>
          </a:extLst>
        </p:cNvPr>
        <p:cNvGrpSpPr/>
        <p:nvPr/>
      </p:nvGrpSpPr>
      <p:grpSpPr>
        <a:xfrm>
          <a:off x="0" y="0"/>
          <a:ext cx="0" cy="0"/>
          <a:chOff x="0" y="0"/>
          <a:chExt cx="0" cy="0"/>
        </a:xfrm>
      </p:grpSpPr>
      <p:pic>
        <p:nvPicPr>
          <p:cNvPr id="2" name="Online Media 1" title="Agent Mastermind: Cold Lead Follow-Ups that Convert">
            <a:hlinkClick r:id="" action="ppaction://media"/>
            <a:extLst>
              <a:ext uri="{FF2B5EF4-FFF2-40B4-BE49-F238E27FC236}">
                <a16:creationId xmlns:a16="http://schemas.microsoft.com/office/drawing/2014/main" id="{0E8B69B7-2A1D-E6E0-6140-53F5BCA99F9A}"/>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48290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Online Media 1" title="Monthly Goal Setting (short version)">
            <a:hlinkClick r:id="" action="ppaction://media"/>
            <a:extLst>
              <a:ext uri="{FF2B5EF4-FFF2-40B4-BE49-F238E27FC236}">
                <a16:creationId xmlns:a16="http://schemas.microsoft.com/office/drawing/2014/main" id="{97BC9653-E2F1-7AF8-D901-F4CBDF504918}"/>
              </a:ext>
            </a:extLst>
          </p:cNvPr>
          <p:cNvPicPr>
            <a:picLocks noRot="1" noChangeAspect="1"/>
          </p:cNvPicPr>
          <p:nvPr>
            <a:videoFile r:link="rId1"/>
          </p:nvPr>
        </p:nvPicPr>
        <p:blipFill>
          <a:blip r:embed="rId4"/>
          <a:stretch>
            <a:fillRect/>
          </a:stretch>
        </p:blipFill>
        <p:spPr>
          <a:xfrm>
            <a:off x="0"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nline Media 2" title="National Real Estate Data Trends - April 2025">
            <a:hlinkClick r:id="" action="ppaction://media"/>
            <a:extLst>
              <a:ext uri="{FF2B5EF4-FFF2-40B4-BE49-F238E27FC236}">
                <a16:creationId xmlns:a16="http://schemas.microsoft.com/office/drawing/2014/main" id="{9E72A98A-7121-2FFA-5B1D-E1A6292CA21B}"/>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7713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8" b="28"/>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B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387537"/>
            <a:ext cx="10515600" cy="2011419"/>
          </a:xfrm>
        </p:spPr>
        <p:txBody>
          <a:bodyPr>
            <a:normAutofit/>
          </a:bodyPr>
          <a:lstStyle/>
          <a:p>
            <a:pPr algn="ctr"/>
            <a:r>
              <a:rPr lang="en-US" sz="8800" dirty="0">
                <a:solidFill>
                  <a:schemeClr val="tx2"/>
                </a:solidFill>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D856F"/>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288234" y="1205776"/>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E5A3"/>
                </a:solidFill>
                <a:effectLst/>
                <a:uLnTx/>
                <a:uFillTx/>
                <a:latin typeface="Tw Cen MT"/>
                <a:ea typeface="+mj-ea"/>
                <a:cs typeface="+mj-cs"/>
              </a:rPr>
              <a:t>Spark Your Business</a:t>
            </a:r>
          </a:p>
        </p:txBody>
      </p:sp>
      <p:pic>
        <p:nvPicPr>
          <p:cNvPr id="13" name="Picture 12">
            <a:extLst>
              <a:ext uri="{FF2B5EF4-FFF2-40B4-BE49-F238E27FC236}">
                <a16:creationId xmlns:a16="http://schemas.microsoft.com/office/drawing/2014/main" id="{46DD02A3-55FB-24B6-FBBF-B082E4340E82}"/>
              </a:ext>
            </a:extLst>
          </p:cNvPr>
          <p:cNvPicPr>
            <a:picLocks noChangeAspect="1"/>
          </p:cNvPicPr>
          <p:nvPr/>
        </p:nvPicPr>
        <p:blipFill rotWithShape="1">
          <a:blip r:embed="rId7">
            <a:extLst>
              <a:ext uri="{28A0092B-C50C-407E-A947-70E740481C1C}">
                <a14:useLocalDpi xmlns:a14="http://schemas.microsoft.com/office/drawing/2010/main" val="0"/>
              </a:ext>
            </a:extLst>
          </a:blip>
          <a:srcRect l="15467" t="16257" r="14797" b="21863"/>
          <a:stretch/>
        </p:blipFill>
        <p:spPr>
          <a:xfrm>
            <a:off x="1066534" y="1071165"/>
            <a:ext cx="5029466" cy="446281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0420ECE7-207F-6BC9-B3D2-708152A283E5}"/>
              </a:ext>
            </a:extLst>
          </p:cNvPr>
          <p:cNvSpPr txBox="1"/>
          <p:nvPr/>
        </p:nvSpPr>
        <p:spPr>
          <a:xfrm>
            <a:off x="6890567" y="4592014"/>
            <a:ext cx="38858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5A3"/>
                </a:solidFill>
                <a:effectLst/>
                <a:uLnTx/>
                <a:uFillTx/>
                <a:latin typeface="Times New Roman"/>
                <a:ea typeface="+mn-ea"/>
                <a:cs typeface="+mn-cs"/>
              </a:rPr>
              <a:t>Prepare a small gift bag with lemonade mix and fresh lemons.</a:t>
            </a:r>
          </a:p>
        </p:txBody>
      </p:sp>
      <p:pic>
        <p:nvPicPr>
          <p:cNvPr id="2" name="bell-transition-141421">
            <a:hlinkClick r:id="" action="ppaction://media"/>
            <a:extLst>
              <a:ext uri="{FF2B5EF4-FFF2-40B4-BE49-F238E27FC236}">
                <a16:creationId xmlns:a16="http://schemas.microsoft.com/office/drawing/2014/main" id="{469DFE3C-6C17-D653-49F8-24E011706C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63500" y="5363400"/>
            <a:ext cx="609600" cy="609600"/>
          </a:xfrm>
          <a:prstGeom prst="rect">
            <a:avLst/>
          </a:prstGeom>
        </p:spPr>
      </p:pic>
      <p:sp>
        <p:nvSpPr>
          <p:cNvPr id="7" name="TextBox 6">
            <a:extLst>
              <a:ext uri="{FF2B5EF4-FFF2-40B4-BE49-F238E27FC236}">
                <a16:creationId xmlns:a16="http://schemas.microsoft.com/office/drawing/2014/main" id="{5946A6BC-DBD9-93FF-8DEB-9CFF2CB75809}"/>
              </a:ext>
            </a:extLst>
          </p:cNvPr>
          <p:cNvSpPr txBox="1"/>
          <p:nvPr/>
        </p:nvSpPr>
        <p:spPr>
          <a:xfrm>
            <a:off x="6365507" y="3298824"/>
            <a:ext cx="493593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National Lemonade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May 4th</a:t>
            </a:r>
          </a:p>
        </p:txBody>
      </p:sp>
      <p:sp>
        <p:nvSpPr>
          <p:cNvPr id="3" name="TextBox 2">
            <a:extLst>
              <a:ext uri="{FF2B5EF4-FFF2-40B4-BE49-F238E27FC236}">
                <a16:creationId xmlns:a16="http://schemas.microsoft.com/office/drawing/2014/main" id="{78687E2E-4FB1-0F37-20B3-7DBC3C12E7C2}"/>
              </a:ext>
            </a:extLst>
          </p:cNvPr>
          <p:cNvSpPr txBox="1"/>
          <p:nvPr/>
        </p:nvSpPr>
        <p:spPr>
          <a:xfrm>
            <a:off x="883654" y="5668200"/>
            <a:ext cx="3123156" cy="498594"/>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Times New Roman"/>
                <a:ea typeface="+mn-ea"/>
                <a:cs typeface="+mn-cs"/>
              </a:rPr>
              <a:t>Image Credit: </a:t>
            </a:r>
            <a:r>
              <a:rPr kumimoji="0" lang="en-US" sz="1300" b="0" i="0" u="none" strike="noStrike" kern="1200" cap="none" spc="0" normalizeH="0" baseline="0" noProof="0" dirty="0" err="1">
                <a:ln>
                  <a:noFill/>
                </a:ln>
                <a:solidFill>
                  <a:srgbClr val="FFFFFF"/>
                </a:solidFill>
                <a:effectLst/>
                <a:uLnTx/>
                <a:uFillTx/>
                <a:latin typeface="Times New Roman"/>
                <a:ea typeface="+mn-ea"/>
                <a:cs typeface="+mn-cs"/>
              </a:rPr>
              <a:t>BigTopCreations</a:t>
            </a:r>
            <a:r>
              <a:rPr kumimoji="0" lang="en-US" sz="1300" b="0" i="0" u="none" strike="noStrike" kern="1200" cap="none" spc="0" normalizeH="0" baseline="0" noProof="0" dirty="0">
                <a:ln>
                  <a:noFill/>
                </a:ln>
                <a:solidFill>
                  <a:srgbClr val="FFFFFF"/>
                </a:solidFill>
                <a:effectLst/>
                <a:uLnTx/>
                <a:uFillTx/>
                <a:latin typeface="Times New Roman"/>
                <a:ea typeface="+mn-ea"/>
                <a:cs typeface="+mn-cs"/>
              </a:rPr>
              <a:t> / Etsy</a:t>
            </a:r>
          </a:p>
        </p:txBody>
      </p:sp>
      <p:pic>
        <p:nvPicPr>
          <p:cNvPr id="20" name="Audio 19">
            <a:hlinkClick r:id="" action="ppaction://media"/>
            <a:extLst>
              <a:ext uri="{FF2B5EF4-FFF2-40B4-BE49-F238E27FC236}">
                <a16:creationId xmlns:a16="http://schemas.microsoft.com/office/drawing/2014/main" id="{884FDAAC-F4D7-33B6-2E45-40F66A443E1C}"/>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35914">
        <p:fade/>
      </p:transition>
    </mc:Choice>
    <mc:Fallback xmlns="">
      <p:transition spd="med" advTm="359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20"/>
                </p:tgtEl>
              </p:cMediaNode>
            </p:audio>
          </p:childTnLst>
        </p:cTn>
      </p:par>
    </p:tnLst>
  </p:timing>
  <p:extLst>
    <p:ext uri="{E180D4A7-C9FB-4DFB-919C-405C955672EB}">
      <p14:showEvtLst xmlns:p14="http://schemas.microsoft.com/office/powerpoint/2010/main">
        <p14:playEvt time="74" objId="2"/>
        <p14:stopEvt time="2584"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5160834" y="1136603"/>
            <a:ext cx="7161850" cy="12162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B3C49"/>
                </a:solidFill>
                <a:effectLst/>
                <a:uLnTx/>
                <a:uFillTx/>
                <a:latin typeface="Tw Cen MT"/>
                <a:ea typeface="+mj-ea"/>
                <a:cs typeface="+mj-cs"/>
              </a:rPr>
              <a:t>Spark Your Business</a:t>
            </a:r>
            <a:r>
              <a:rPr kumimoji="0" lang="en-US" sz="4800" b="0" i="0" u="none" strike="noStrike" kern="1200" cap="none" spc="0" normalizeH="0" baseline="0" noProof="0" dirty="0">
                <a:ln>
                  <a:noFill/>
                </a:ln>
                <a:solidFill>
                  <a:srgbClr val="CB3C49"/>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6313107" y="2594813"/>
            <a:ext cx="476789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Spring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Newsletter</a:t>
            </a:r>
            <a:endParaRPr kumimoji="0" lang="en-US" sz="3200" b="0"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819AED4F-5259-1B93-A088-171C5DECE158}"/>
              </a:ext>
            </a:extLst>
          </p:cNvPr>
          <p:cNvSpPr txBox="1"/>
          <p:nvPr/>
        </p:nvSpPr>
        <p:spPr>
          <a:xfrm>
            <a:off x="6932574" y="4102863"/>
            <a:ext cx="361837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Create a Spring Newsletter to email to your database.</a:t>
            </a:r>
            <a:endParaRPr kumimoji="0" lang="en-US" sz="4000" b="0" i="1"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2" name="bell-transition-141421">
            <a:hlinkClick r:id="" action="ppaction://media"/>
            <a:extLst>
              <a:ext uri="{FF2B5EF4-FFF2-40B4-BE49-F238E27FC236}">
                <a16:creationId xmlns:a16="http://schemas.microsoft.com/office/drawing/2014/main" id="{72CA7272-6C1B-4A4A-27EF-AEB33F4299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pic>
        <p:nvPicPr>
          <p:cNvPr id="9" name="Picture 8" descr="A yellow and black brochure&#10;&#10;Description automatically generated">
            <a:extLst>
              <a:ext uri="{FF2B5EF4-FFF2-40B4-BE49-F238E27FC236}">
                <a16:creationId xmlns:a16="http://schemas.microsoft.com/office/drawing/2014/main" id="{8934890B-FE61-288F-1E11-2D8E76418FA4}"/>
              </a:ext>
            </a:extLst>
          </p:cNvPr>
          <p:cNvPicPr>
            <a:picLocks noChangeAspect="1"/>
          </p:cNvPicPr>
          <p:nvPr/>
        </p:nvPicPr>
        <p:blipFill rotWithShape="1">
          <a:blip r:embed="rId8">
            <a:extLst>
              <a:ext uri="{28A0092B-C50C-407E-A947-70E740481C1C}">
                <a14:useLocalDpi xmlns:a14="http://schemas.microsoft.com/office/drawing/2010/main" val="0"/>
              </a:ext>
            </a:extLst>
          </a:blip>
          <a:srcRect l="25153" r="49780"/>
          <a:stretch/>
        </p:blipFill>
        <p:spPr>
          <a:xfrm>
            <a:off x="1589579" y="644286"/>
            <a:ext cx="3618370" cy="532871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Audio 10">
            <a:hlinkClick r:id="" action="ppaction://media"/>
            <a:extLst>
              <a:ext uri="{FF2B5EF4-FFF2-40B4-BE49-F238E27FC236}">
                <a16:creationId xmlns:a16="http://schemas.microsoft.com/office/drawing/2014/main" id="{A4BDD101-3892-B167-CCFE-9D60F55ED7FB}"/>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6126989"/>
      </p:ext>
    </p:extLst>
  </p:cSld>
  <p:clrMapOvr>
    <a:masterClrMapping/>
  </p:clrMapOvr>
  <mc:AlternateContent xmlns:mc="http://schemas.openxmlformats.org/markup-compatibility/2006" xmlns:p14="http://schemas.microsoft.com/office/powerpoint/2010/main">
    <mc:Choice Requires="p14">
      <p:transition spd="med" p14:dur="700" advTm="32330">
        <p:fade/>
      </p:transition>
    </mc:Choice>
    <mc:Fallback xmlns="">
      <p:transition spd="med" advTm="32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71" objId="2"/>
        <p14:stopEvt time="2571"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bell-transition-141421">
            <a:hlinkClick r:id="" action="ppaction://media"/>
            <a:extLst>
              <a:ext uri="{FF2B5EF4-FFF2-40B4-BE49-F238E27FC236}">
                <a16:creationId xmlns:a16="http://schemas.microsoft.com/office/drawing/2014/main" id="{79B4284F-9F8B-ADBF-C39A-34F44545FD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87517" y="5875486"/>
            <a:ext cx="535767" cy="535767"/>
          </a:xfrm>
          <a:prstGeom prst="rect">
            <a:avLst/>
          </a:prstGeom>
        </p:spPr>
      </p:pic>
      <p:sp>
        <p:nvSpPr>
          <p:cNvPr id="23" name="Title 1">
            <a:extLst>
              <a:ext uri="{FF2B5EF4-FFF2-40B4-BE49-F238E27FC236}">
                <a16:creationId xmlns:a16="http://schemas.microsoft.com/office/drawing/2014/main" id="{D9E16FD8-F89F-CAA3-4681-D6C7954B86AF}"/>
              </a:ext>
            </a:extLst>
          </p:cNvPr>
          <p:cNvSpPr txBox="1">
            <a:spLocks/>
          </p:cNvSpPr>
          <p:nvPr/>
        </p:nvSpPr>
        <p:spPr>
          <a:xfrm>
            <a:off x="6548582" y="1307591"/>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47DB7"/>
                </a:solidFill>
                <a:effectLst/>
                <a:uLnTx/>
                <a:uFillTx/>
                <a:latin typeface="Tw Cen MT"/>
                <a:ea typeface="+mj-ea"/>
                <a:cs typeface="+mj-cs"/>
              </a:rPr>
              <a:t>Spark Your Business</a:t>
            </a:r>
          </a:p>
        </p:txBody>
      </p:sp>
      <p:sp>
        <p:nvSpPr>
          <p:cNvPr id="24" name="TextBox 23">
            <a:extLst>
              <a:ext uri="{FF2B5EF4-FFF2-40B4-BE49-F238E27FC236}">
                <a16:creationId xmlns:a16="http://schemas.microsoft.com/office/drawing/2014/main" id="{DFF659A4-4FB7-6649-B0EA-B2B1F70A89C1}"/>
              </a:ext>
            </a:extLst>
          </p:cNvPr>
          <p:cNvSpPr txBox="1"/>
          <p:nvPr/>
        </p:nvSpPr>
        <p:spPr>
          <a:xfrm>
            <a:off x="6625855" y="3290227"/>
            <a:ext cx="493593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7DB7"/>
                </a:solidFill>
                <a:effectLst/>
                <a:uLnTx/>
                <a:uFillTx/>
                <a:latin typeface="Times New Roman"/>
                <a:ea typeface="+mn-ea"/>
                <a:cs typeface="+mn-cs"/>
              </a:rPr>
              <a:t>Real Estate Niche Announcement</a:t>
            </a:r>
            <a:endParaRPr kumimoji="0" lang="en-US" sz="3200" b="0" i="0" u="none" strike="noStrike" kern="1200" cap="none" spc="0" normalizeH="0" baseline="0" noProof="0" dirty="0">
              <a:ln>
                <a:noFill/>
              </a:ln>
              <a:solidFill>
                <a:srgbClr val="047DB7"/>
              </a:solidFill>
              <a:effectLst/>
              <a:uLnTx/>
              <a:uFillTx/>
              <a:latin typeface="Times New Roman"/>
              <a:ea typeface="+mn-ea"/>
              <a:cs typeface="+mn-cs"/>
            </a:endParaRPr>
          </a:p>
        </p:txBody>
      </p:sp>
      <p:sp>
        <p:nvSpPr>
          <p:cNvPr id="25" name="TextBox 24">
            <a:extLst>
              <a:ext uri="{FF2B5EF4-FFF2-40B4-BE49-F238E27FC236}">
                <a16:creationId xmlns:a16="http://schemas.microsoft.com/office/drawing/2014/main" id="{B7222558-F15C-6F97-E2BC-286B6C3BD2F9}"/>
              </a:ext>
            </a:extLst>
          </p:cNvPr>
          <p:cNvSpPr txBox="1"/>
          <p:nvPr/>
        </p:nvSpPr>
        <p:spPr>
          <a:xfrm>
            <a:off x="7282838" y="4690040"/>
            <a:ext cx="36219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a:ea typeface="+mn-ea"/>
                <a:cs typeface="+mn-cs"/>
              </a:rPr>
              <a:t>Inform your database of your specialized niche.</a:t>
            </a:r>
          </a:p>
        </p:txBody>
      </p:sp>
      <p:pic>
        <p:nvPicPr>
          <p:cNvPr id="4" name="Picture 3" descr="Model suburban house with for sale sign">
            <a:extLst>
              <a:ext uri="{FF2B5EF4-FFF2-40B4-BE49-F238E27FC236}">
                <a16:creationId xmlns:a16="http://schemas.microsoft.com/office/drawing/2014/main" id="{F2E58311-5D87-8B2D-1C62-21531C33FE2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24000" y="0"/>
            <a:ext cx="4572000" cy="6858000"/>
          </a:xfrm>
          <a:prstGeom prst="rect">
            <a:avLst/>
          </a:prstGeom>
        </p:spPr>
      </p:pic>
      <p:pic>
        <p:nvPicPr>
          <p:cNvPr id="6" name="Audio 5">
            <a:hlinkClick r:id="" action="ppaction://media"/>
            <a:extLst>
              <a:ext uri="{FF2B5EF4-FFF2-40B4-BE49-F238E27FC236}">
                <a16:creationId xmlns:a16="http://schemas.microsoft.com/office/drawing/2014/main" id="{20804260-1DA1-EAB5-8FE9-80ECD1DC145F}"/>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advTm="36027">
        <p:fade/>
      </p:transition>
    </mc:Choice>
    <mc:Fallback xmlns="">
      <p:transition spd="med" advTm="360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54" objId="2"/>
        <p14:stopEvt time="2669"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accent2">
              <a:lumMod val="20000"/>
              <a:lumOff val="80000"/>
            </a:schemeClr>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Title 1">
            <a:extLst>
              <a:ext uri="{FF2B5EF4-FFF2-40B4-BE49-F238E27FC236}">
                <a16:creationId xmlns:a16="http://schemas.microsoft.com/office/drawing/2014/main" id="{7C845A14-BB81-A648-75A8-9E8461511590}"/>
              </a:ext>
            </a:extLst>
          </p:cNvPr>
          <p:cNvSpPr txBox="1">
            <a:spLocks/>
          </p:cNvSpPr>
          <p:nvPr/>
        </p:nvSpPr>
        <p:spPr>
          <a:xfrm>
            <a:off x="5669559" y="1499629"/>
            <a:ext cx="6294285" cy="156659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CB3C49">
                    <a:lumMod val="75000"/>
                  </a:srgbClr>
                </a:solidFill>
                <a:effectLst/>
                <a:uLnTx/>
                <a:uFillTx/>
                <a:latin typeface="Tw Cen MT"/>
                <a:ea typeface="+mj-ea"/>
                <a:cs typeface="+mj-cs"/>
              </a:rPr>
              <a:t>Spark Your </a:t>
            </a:r>
          </a:p>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CB3C49">
                    <a:lumMod val="75000"/>
                  </a:srgbClr>
                </a:solidFill>
                <a:effectLst/>
                <a:uLnTx/>
                <a:uFillTx/>
                <a:latin typeface="Tw Cen MT"/>
                <a:ea typeface="+mj-ea"/>
                <a:cs typeface="+mj-cs"/>
              </a:rPr>
              <a:t>Business</a:t>
            </a:r>
            <a:endParaRPr kumimoji="0" lang="en-US" sz="5400" b="1" i="0" u="none" strike="noStrike" kern="1200" cap="none" spc="0" normalizeH="0" baseline="0" noProof="0" dirty="0">
              <a:ln>
                <a:noFill/>
              </a:ln>
              <a:solidFill>
                <a:srgbClr val="CB3C49">
                  <a:lumMod val="75000"/>
                </a:srgbClr>
              </a:solidFill>
              <a:effectLst/>
              <a:uLnTx/>
              <a:uFillTx/>
              <a:latin typeface="Tw Cen MT"/>
              <a:ea typeface="+mj-ea"/>
              <a:cs typeface="+mj-cs"/>
            </a:endParaRP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5441400" y="3258956"/>
            <a:ext cx="6750600" cy="12763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Times New Roman"/>
                <a:ea typeface="+mn-ea"/>
                <a:cs typeface="+mn-cs"/>
              </a:rPr>
              <a:t>International Tea Day</a:t>
            </a:r>
          </a:p>
          <a:p>
            <a:pPr marL="0" marR="0" lvl="0" indent="0" algn="ctr" defTabSz="877824"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May 21</a:t>
            </a:r>
            <a:r>
              <a:rPr kumimoji="0" lang="en-US" sz="2800" b="0" i="0" u="none" strike="noStrike" kern="1200" cap="none" spc="0" normalizeH="0" baseline="30000" noProof="0" dirty="0">
                <a:ln>
                  <a:noFill/>
                </a:ln>
                <a:solidFill>
                  <a:srgbClr val="000000"/>
                </a:solidFill>
                <a:effectLst/>
                <a:uLnTx/>
                <a:uFillTx/>
                <a:latin typeface="Times New Roman"/>
                <a:ea typeface="+mn-ea"/>
                <a:cs typeface="+mn-cs"/>
              </a:rPr>
              <a:t>st</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 </a:t>
            </a:r>
            <a:endParaRPr kumimoji="0" lang="en-US" sz="2800" b="0" i="0" u="none" strike="noStrike" kern="1200" cap="none" spc="0" normalizeH="0" baseline="30000" noProof="0" dirty="0">
              <a:ln>
                <a:noFill/>
              </a:ln>
              <a:solidFill>
                <a:srgbClr val="000000"/>
              </a:solidFill>
              <a:effectLst/>
              <a:uLnTx/>
              <a:uFillTx/>
              <a:latin typeface="Times New Roman"/>
              <a:ea typeface="+mn-ea"/>
              <a:cs typeface="+mn-cs"/>
            </a:endParaRPr>
          </a:p>
        </p:txBody>
      </p:sp>
      <p:pic>
        <p:nvPicPr>
          <p:cNvPr id="2" name="bell-transition-141421">
            <a:hlinkClick r:id="" action="ppaction://media"/>
            <a:extLst>
              <a:ext uri="{FF2B5EF4-FFF2-40B4-BE49-F238E27FC236}">
                <a16:creationId xmlns:a16="http://schemas.microsoft.com/office/drawing/2014/main" id="{1F76A768-7A55-2C50-3A6D-7AD8EE5E54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sp>
        <p:nvSpPr>
          <p:cNvPr id="5" name="TextBox 4">
            <a:extLst>
              <a:ext uri="{FF2B5EF4-FFF2-40B4-BE49-F238E27FC236}">
                <a16:creationId xmlns:a16="http://schemas.microsoft.com/office/drawing/2014/main" id="{E2554349-F1CC-3F0C-247D-D07394AE1FA0}"/>
              </a:ext>
            </a:extLst>
          </p:cNvPr>
          <p:cNvSpPr txBox="1"/>
          <p:nvPr/>
        </p:nvSpPr>
        <p:spPr>
          <a:xfrm>
            <a:off x="477012" y="5828931"/>
            <a:ext cx="3123156" cy="498594"/>
          </a:xfrm>
          <a:prstGeom prst="rect">
            <a:avLst/>
          </a:prstGeom>
          <a:noFill/>
          <a:ln>
            <a:noFill/>
          </a:ln>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CB3C49">
                    <a:lumMod val="75000"/>
                  </a:srgbClr>
                </a:solidFill>
                <a:effectLst/>
                <a:uLnTx/>
                <a:uFillTx/>
                <a:latin typeface="Times New Roman"/>
                <a:ea typeface="+mn-ea"/>
                <a:cs typeface="+mn-cs"/>
              </a:rPr>
              <a:t>Image Credit: </a:t>
            </a:r>
            <a:r>
              <a:rPr kumimoji="0" lang="en-US" sz="1300" b="0" i="0" u="none" strike="noStrike" kern="1200" cap="none" spc="0" normalizeH="0" baseline="0" noProof="0" dirty="0" err="1">
                <a:ln>
                  <a:noFill/>
                </a:ln>
                <a:solidFill>
                  <a:srgbClr val="CB3C49">
                    <a:lumMod val="75000"/>
                  </a:srgbClr>
                </a:solidFill>
                <a:effectLst/>
                <a:uLnTx/>
                <a:uFillTx/>
                <a:latin typeface="Times New Roman"/>
                <a:ea typeface="+mn-ea"/>
                <a:cs typeface="+mn-cs"/>
              </a:rPr>
              <a:t>StellinaDreams</a:t>
            </a:r>
            <a:r>
              <a:rPr kumimoji="0" lang="en-US" sz="1300" b="0" i="0" u="none" strike="noStrike" kern="1200" cap="none" spc="0" normalizeH="0" baseline="0" noProof="0" dirty="0">
                <a:ln>
                  <a:noFill/>
                </a:ln>
                <a:solidFill>
                  <a:srgbClr val="CB3C49">
                    <a:lumMod val="75000"/>
                  </a:srgbClr>
                </a:solidFill>
                <a:effectLst/>
                <a:uLnTx/>
                <a:uFillTx/>
                <a:latin typeface="Times New Roman"/>
                <a:ea typeface="+mn-ea"/>
                <a:cs typeface="+mn-cs"/>
              </a:rPr>
              <a:t> / Etsy</a:t>
            </a:r>
          </a:p>
        </p:txBody>
      </p:sp>
      <p:sp>
        <p:nvSpPr>
          <p:cNvPr id="10" name="TextBox 9">
            <a:extLst>
              <a:ext uri="{FF2B5EF4-FFF2-40B4-BE49-F238E27FC236}">
                <a16:creationId xmlns:a16="http://schemas.microsoft.com/office/drawing/2014/main" id="{88734493-29DB-A0C5-E456-55C31D31E164}"/>
              </a:ext>
            </a:extLst>
          </p:cNvPr>
          <p:cNvSpPr txBox="1"/>
          <p:nvPr/>
        </p:nvSpPr>
        <p:spPr>
          <a:xfrm>
            <a:off x="6689450" y="4662956"/>
            <a:ext cx="4254499" cy="666849"/>
          </a:xfrm>
          <a:prstGeom prst="rect">
            <a:avLst/>
          </a:prstGeom>
          <a:noFill/>
        </p:spPr>
        <p:txBody>
          <a:bodyPr wrap="square">
            <a:spAutoFit/>
          </a:bodyPr>
          <a:lstStyle/>
          <a:p>
            <a:pPr marL="0" marR="0" lvl="0" indent="0" algn="ctr" defTabSz="877824" rtl="0" eaLnBrk="1" fontAlgn="auto" latinLnBrk="0" hangingPunct="1">
              <a:lnSpc>
                <a:spcPct val="80000"/>
              </a:lnSpc>
              <a:spcBef>
                <a:spcPts val="0"/>
              </a:spcBef>
              <a:spcAft>
                <a:spcPts val="600"/>
              </a:spcAft>
              <a:buClrTx/>
              <a:buSzTx/>
              <a:buFontTx/>
              <a:buNone/>
              <a:tabLst/>
              <a:defRPr/>
            </a:pPr>
            <a:r>
              <a:rPr kumimoji="0" lang="en-US" sz="2800" b="0" i="1" u="none" strike="noStrike" kern="1200" cap="none" spc="0" normalizeH="0" baseline="30000" noProof="0" dirty="0">
                <a:ln>
                  <a:noFill/>
                </a:ln>
                <a:solidFill>
                  <a:srgbClr val="CB3C49">
                    <a:lumMod val="75000"/>
                  </a:srgbClr>
                </a:solidFill>
                <a:effectLst/>
                <a:uLnTx/>
                <a:uFillTx/>
                <a:latin typeface="Times New Roman"/>
                <a:ea typeface="+mn-ea"/>
                <a:cs typeface="+mn-cs"/>
              </a:rPr>
              <a:t>Surprise contacts with assorted teas,                  a branded mug, and a few honey spoons!</a:t>
            </a:r>
            <a:endParaRPr kumimoji="0" lang="en-US" sz="2800" b="0" i="1" u="none" strike="noStrike" kern="1200" cap="none" spc="0" normalizeH="0" baseline="0" noProof="0" dirty="0">
              <a:ln>
                <a:noFill/>
              </a:ln>
              <a:solidFill>
                <a:srgbClr val="CB3C49">
                  <a:lumMod val="75000"/>
                </a:srgbClr>
              </a:solidFill>
              <a:effectLst/>
              <a:uLnTx/>
              <a:uFillTx/>
              <a:latin typeface="Times New Roman"/>
              <a:ea typeface="+mn-ea"/>
              <a:cs typeface="+mn-cs"/>
            </a:endParaRPr>
          </a:p>
        </p:txBody>
      </p:sp>
      <p:pic>
        <p:nvPicPr>
          <p:cNvPr id="7" name="Audio 6">
            <a:hlinkClick r:id="" action="ppaction://media"/>
            <a:extLst>
              <a:ext uri="{FF2B5EF4-FFF2-40B4-BE49-F238E27FC236}">
                <a16:creationId xmlns:a16="http://schemas.microsoft.com/office/drawing/2014/main" id="{6A941FDF-EA3D-E667-55BA-11601C885129}"/>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0052304" y="4718304"/>
            <a:ext cx="2057400" cy="2057400"/>
          </a:xfrm>
          <a:prstGeom prst="ellipse">
            <a:avLst/>
          </a:prstGeom>
        </p:spPr>
      </p:pic>
      <p:pic>
        <p:nvPicPr>
          <p:cNvPr id="8" name="Picture 7" descr="A square sign with a tea pot and a teapot on it&#10;&#10;AI-generated content may be incorrect.">
            <a:extLst>
              <a:ext uri="{FF2B5EF4-FFF2-40B4-BE49-F238E27FC236}">
                <a16:creationId xmlns:a16="http://schemas.microsoft.com/office/drawing/2014/main" id="{AD05E29F-3376-7372-679D-2AEF6023DA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357" y="1062507"/>
            <a:ext cx="4732986" cy="4732986"/>
          </a:xfrm>
          <a:prstGeom prst="rect">
            <a:avLst/>
          </a:prstGeom>
        </p:spPr>
      </p:pic>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advTm="33517">
        <p:fade/>
      </p:transition>
    </mc:Choice>
    <mc:Fallback xmlns="">
      <p:transition spd="med" advTm="335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70" objId="2"/>
        <p14:stopEvt time="2575"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621C6701-BDFE-FF3A-FDFA-2BFB92D20CC5}"/>
            </a:ext>
          </a:extLst>
        </p:cNvPr>
        <p:cNvGrpSpPr/>
        <p:nvPr/>
      </p:nvGrpSpPr>
      <p:grpSpPr>
        <a:xfrm>
          <a:off x="0" y="0"/>
          <a:ext cx="0" cy="0"/>
          <a:chOff x="0" y="0"/>
          <a:chExt cx="0" cy="0"/>
        </a:xfrm>
      </p:grpSpPr>
      <p:pic>
        <p:nvPicPr>
          <p:cNvPr id="2" name="bell-transition-141421">
            <a:hlinkClick r:id="" action="ppaction://media"/>
            <a:extLst>
              <a:ext uri="{FF2B5EF4-FFF2-40B4-BE49-F238E27FC236}">
                <a16:creationId xmlns:a16="http://schemas.microsoft.com/office/drawing/2014/main" id="{C2A8F4EF-1D29-DA09-1100-A0FDD2FE40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pic>
        <p:nvPicPr>
          <p:cNvPr id="3" name="Picture Placeholder 4" descr="Rows of American flags in twilight">
            <a:extLst>
              <a:ext uri="{FF2B5EF4-FFF2-40B4-BE49-F238E27FC236}">
                <a16:creationId xmlns:a16="http://schemas.microsoft.com/office/drawing/2014/main" id="{A73ECB22-B164-8515-6803-7B242C9BECC6}"/>
              </a:ext>
            </a:extLst>
          </p:cNvPr>
          <p:cNvPicPr>
            <a:picLocks noChangeAspect="1"/>
          </p:cNvPicPr>
          <p:nvPr/>
        </p:nvPicPr>
        <p:blipFill rotWithShape="1">
          <a:blip r:embed="rId8">
            <a:extLst>
              <a:ext uri="{28A0092B-C50C-407E-A947-70E740481C1C}">
                <a14:useLocalDpi xmlns:a14="http://schemas.microsoft.com/office/drawing/2010/main" val="0"/>
              </a:ext>
            </a:extLst>
          </a:blip>
          <a:srcRect l="26117" t="11317" r="1" b="2632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7C05635F-16F8-95CA-BAE6-E604D5972F77}"/>
              </a:ext>
            </a:extLst>
          </p:cNvPr>
          <p:cNvSpPr/>
          <p:nvPr/>
        </p:nvSpPr>
        <p:spPr>
          <a:xfrm>
            <a:off x="5505768" y="619124"/>
            <a:ext cx="6267131" cy="5619750"/>
          </a:xfrm>
          <a:prstGeom prst="rect">
            <a:avLst/>
          </a:prstGeom>
          <a:solidFill>
            <a:srgbClr val="003366">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Text Placeholder 3">
            <a:extLst>
              <a:ext uri="{FF2B5EF4-FFF2-40B4-BE49-F238E27FC236}">
                <a16:creationId xmlns:a16="http://schemas.microsoft.com/office/drawing/2014/main" id="{5157A3CA-102A-2D1E-CAD9-9690E616B0EF}"/>
              </a:ext>
            </a:extLst>
          </p:cNvPr>
          <p:cNvSpPr txBox="1">
            <a:spLocks/>
          </p:cNvSpPr>
          <p:nvPr/>
        </p:nvSpPr>
        <p:spPr>
          <a:xfrm>
            <a:off x="5988924" y="2387601"/>
            <a:ext cx="5479176" cy="3683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Hand Out Flags at a Local Parade</a:t>
            </a: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Kick-Off to Summer                         Branded Events Calendar</a:t>
            </a:r>
          </a:p>
          <a:p>
            <a:pPr marL="9144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Farmers’ Markets</a:t>
            </a:r>
          </a:p>
          <a:p>
            <a:pPr marL="9144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Firework Displays</a:t>
            </a:r>
          </a:p>
          <a:p>
            <a:pPr marL="9144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Festivals </a:t>
            </a:r>
          </a:p>
          <a:p>
            <a:pPr marL="9144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Arts &amp; Crafts Shows</a:t>
            </a:r>
          </a:p>
          <a:p>
            <a:pPr marL="9144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Sidewalk Sales</a:t>
            </a:r>
          </a:p>
          <a:p>
            <a:pPr marL="9144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Concerts</a:t>
            </a:r>
            <a:endParaRPr kumimoji="0" lang="en-US" sz="11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4" name="Title 1">
            <a:extLst>
              <a:ext uri="{FF2B5EF4-FFF2-40B4-BE49-F238E27FC236}">
                <a16:creationId xmlns:a16="http://schemas.microsoft.com/office/drawing/2014/main" id="{0AF26353-54B4-2476-329F-9D938F288CF8}"/>
              </a:ext>
            </a:extLst>
          </p:cNvPr>
          <p:cNvSpPr txBox="1">
            <a:spLocks/>
          </p:cNvSpPr>
          <p:nvPr/>
        </p:nvSpPr>
        <p:spPr>
          <a:xfrm>
            <a:off x="5988925" y="1139266"/>
            <a:ext cx="4776152" cy="16002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700" b="1" i="0" u="none" strike="noStrike" kern="1200" cap="none" spc="0" normalizeH="0" baseline="0" noProof="0">
                <a:ln>
                  <a:noFill/>
                </a:ln>
                <a:solidFill>
                  <a:srgbClr val="FFFFFF"/>
                </a:solidFill>
                <a:effectLst/>
                <a:uLnTx/>
                <a:uFillTx/>
                <a:latin typeface="Tw Cen MT"/>
                <a:ea typeface="+mj-ea"/>
                <a:cs typeface="+mj-cs"/>
              </a:rPr>
              <a:t>Memorial Day </a:t>
            </a:r>
            <a:br>
              <a:rPr kumimoji="0" lang="en-US" sz="4900" b="0" i="0" u="none" strike="noStrike" kern="1200" cap="none" spc="0" normalizeH="0" baseline="0" noProof="0">
                <a:ln>
                  <a:noFill/>
                </a:ln>
                <a:solidFill>
                  <a:srgbClr val="FFFFFF"/>
                </a:solidFill>
                <a:effectLst/>
                <a:uLnTx/>
                <a:uFillTx/>
                <a:latin typeface="Tw Cen MT"/>
                <a:ea typeface="+mj-ea"/>
                <a:cs typeface="+mj-cs"/>
              </a:rPr>
            </a:br>
            <a:r>
              <a:rPr kumimoji="0" lang="en-US" sz="4900" b="0" i="0" u="none" strike="noStrike" kern="1200" cap="none" spc="0" normalizeH="0" baseline="0" noProof="0">
                <a:ln>
                  <a:noFill/>
                </a:ln>
                <a:solidFill>
                  <a:srgbClr val="FFFFFF"/>
                </a:solidFill>
                <a:effectLst/>
                <a:uLnTx/>
                <a:uFillTx/>
                <a:latin typeface="Tw Cen MT"/>
                <a:ea typeface="+mj-ea"/>
                <a:cs typeface="+mj-cs"/>
              </a:rPr>
              <a:t>Marketing Ideas</a:t>
            </a:r>
            <a:br>
              <a:rPr kumimoji="0" lang="en-US" sz="4400" b="0" i="0" u="none" strike="noStrike" kern="1200" cap="none" spc="0" normalizeH="0" baseline="0" noProof="0">
                <a:ln>
                  <a:noFill/>
                </a:ln>
                <a:solidFill>
                  <a:srgbClr val="FFFFFF"/>
                </a:solidFill>
                <a:effectLst/>
                <a:uLnTx/>
                <a:uFillTx/>
                <a:latin typeface="Tw Cen MT"/>
                <a:ea typeface="+mj-ea"/>
                <a:cs typeface="+mj-cs"/>
              </a:rPr>
            </a:br>
            <a:endParaRPr kumimoji="0" lang="en-US" sz="4400" b="0" i="0" u="none" strike="noStrike" kern="1200" cap="none" spc="0" normalizeH="0" baseline="0" noProof="0" dirty="0">
              <a:ln>
                <a:noFill/>
              </a:ln>
              <a:solidFill>
                <a:srgbClr val="FFFFFF"/>
              </a:solidFill>
              <a:effectLst/>
              <a:uLnTx/>
              <a:uFillTx/>
              <a:latin typeface="Tw Cen MT"/>
              <a:ea typeface="+mj-ea"/>
              <a:cs typeface="+mj-cs"/>
            </a:endParaRPr>
          </a:p>
        </p:txBody>
      </p:sp>
      <p:pic>
        <p:nvPicPr>
          <p:cNvPr id="13" name="Audio 12">
            <a:hlinkClick r:id="" action="ppaction://media"/>
            <a:extLst>
              <a:ext uri="{FF2B5EF4-FFF2-40B4-BE49-F238E27FC236}">
                <a16:creationId xmlns:a16="http://schemas.microsoft.com/office/drawing/2014/main" id="{254B4F24-1207-423C-25B6-56B3F49809BE}"/>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1646456" y="3462337"/>
            <a:ext cx="2057400" cy="2057400"/>
          </a:xfrm>
          <a:prstGeom prst="ellipse">
            <a:avLst/>
          </a:prstGeom>
        </p:spPr>
      </p:pic>
    </p:spTree>
    <p:extLst>
      <p:ext uri="{BB962C8B-B14F-4D97-AF65-F5344CB8AC3E}">
        <p14:creationId xmlns:p14="http://schemas.microsoft.com/office/powerpoint/2010/main" val="249142467"/>
      </p:ext>
    </p:extLst>
  </p:cSld>
  <p:clrMapOvr>
    <a:masterClrMapping/>
  </p:clrMapOvr>
  <mc:AlternateContent xmlns:mc="http://schemas.openxmlformats.org/markup-compatibility/2006" xmlns:p14="http://schemas.microsoft.com/office/powerpoint/2010/main">
    <mc:Choice Requires="p14">
      <p:transition spd="med" p14:dur="700" advTm="51718">
        <p:fade/>
      </p:transition>
    </mc:Choice>
    <mc:Fallback xmlns="">
      <p:transition spd="med" advTm="517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69" objId="2"/>
        <p14:stopEvt time="2575"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rgbClr val="2686C5"/>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 name="Online Media 1" title="Engage &amp; Convert: Playbook for Online Lead Outreach">
            <a:hlinkClick r:id="" action="ppaction://media"/>
            <a:extLst>
              <a:ext uri="{FF2B5EF4-FFF2-40B4-BE49-F238E27FC236}">
                <a16:creationId xmlns:a16="http://schemas.microsoft.com/office/drawing/2014/main" id="{EF0B465A-4204-9A02-6853-247D8031CB8A}"/>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Online Media 2" title="Cultivating Success">
            <a:hlinkClick r:id="" action="ppaction://media"/>
            <a:extLst>
              <a:ext uri="{FF2B5EF4-FFF2-40B4-BE49-F238E27FC236}">
                <a16:creationId xmlns:a16="http://schemas.microsoft.com/office/drawing/2014/main" id="{2D0B2910-19EF-52D6-A07E-EF600A9B5DC8}"/>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000000"/>
      </a:dk1>
      <a:lt1>
        <a:srgbClr val="FFFFFF"/>
      </a:lt1>
      <a:dk2>
        <a:srgbClr val="395861"/>
      </a:dk2>
      <a:lt2>
        <a:srgbClr val="FFFFFF"/>
      </a:lt2>
      <a:accent1>
        <a:srgbClr val="B1BFB2"/>
      </a:accent1>
      <a:accent2>
        <a:srgbClr val="E0D1A0"/>
      </a:accent2>
      <a:accent3>
        <a:srgbClr val="F1CB89"/>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18305</TotalTime>
  <Words>1113</Words>
  <Application>Microsoft Office PowerPoint</Application>
  <PresentationFormat>Widescreen</PresentationFormat>
  <Paragraphs>125</Paragraphs>
  <Slides>24</Slides>
  <Notes>24</Notes>
  <HiddenSlides>0</HiddenSlides>
  <MMClips>16</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Arial</vt:lpstr>
      <vt:lpstr>Calibri</vt:lpstr>
      <vt:lpstr>Open Sans</vt:lpstr>
      <vt:lpstr>Rockwell</vt:lpstr>
      <vt:lpstr>Söhne</vt:lpstr>
      <vt:lpstr>Times New Roman</vt:lpstr>
      <vt:lpstr>Tw Cen MT</vt:lpstr>
      <vt:lpstr>Twentieth Century</vt:lpstr>
      <vt:lpstr>Wingdings</vt:lpstr>
      <vt:lpstr>1_Office Theme</vt:lpstr>
      <vt:lpstr>Office Theme</vt:lpstr>
      <vt:lpstr>3_Office Theme</vt:lpstr>
      <vt:lpstr>2_Office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PowerPoint Presentation</vt:lpstr>
      <vt:lpstr>Guest Speaker</vt:lpstr>
      <vt:lpstr>PowerPoint Presentation</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209</cp:revision>
  <dcterms:created xsi:type="dcterms:W3CDTF">2021-11-05T15:17:42Z</dcterms:created>
  <dcterms:modified xsi:type="dcterms:W3CDTF">2025-03-16T19:33:04Z</dcterms:modified>
</cp:coreProperties>
</file>