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7"/>
  </p:notesMasterIdLst>
  <p:sldIdLst>
    <p:sldId id="282" r:id="rId5"/>
    <p:sldId id="443" r:id="rId6"/>
    <p:sldId id="257" r:id="rId7"/>
    <p:sldId id="258" r:id="rId8"/>
    <p:sldId id="260" r:id="rId9"/>
    <p:sldId id="436" r:id="rId10"/>
    <p:sldId id="261" r:id="rId11"/>
    <p:sldId id="265" r:id="rId12"/>
    <p:sldId id="476" r:id="rId13"/>
    <p:sldId id="264" r:id="rId14"/>
    <p:sldId id="266" r:id="rId15"/>
    <p:sldId id="299" r:id="rId16"/>
    <p:sldId id="283" r:id="rId17"/>
    <p:sldId id="279" r:id="rId18"/>
    <p:sldId id="263" r:id="rId19"/>
    <p:sldId id="280" r:id="rId20"/>
    <p:sldId id="268" r:id="rId21"/>
    <p:sldId id="270" r:id="rId22"/>
    <p:sldId id="449" r:id="rId23"/>
    <p:sldId id="450" r:id="rId24"/>
    <p:sldId id="451" r:id="rId25"/>
    <p:sldId id="41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EC"/>
    <a:srgbClr val="2686C5"/>
    <a:srgbClr val="F4BD62"/>
    <a:srgbClr val="F2D868"/>
    <a:srgbClr val="E17B7B"/>
    <a:srgbClr val="336600"/>
    <a:srgbClr val="CA7A01"/>
    <a:srgbClr val="781C1D"/>
    <a:srgbClr val="C81E22"/>
    <a:srgbClr val="D8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4" d="100"/>
          <a:sy n="84" d="100"/>
        </p:scale>
        <p:origin x="1638"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 </a:t>
            </a:r>
            <a:r>
              <a:rPr lang="en-US" sz="1800" b="0" i="0" u="none" strike="noStrike" dirty="0">
                <a:solidFill>
                  <a:srgbClr val="000000"/>
                </a:solidFill>
                <a:effectLst/>
                <a:latin typeface="Aptos Narrow" panose="020B0004020202020204" pitchFamily="34" charset="0"/>
              </a:rPr>
              <a:t>Hosting client appreciation events, like a photo opportunity with the Easter Bunny at your real estate office, is a fun and engaging way to stay top of mind with past clients. It provides a memorable experience for families, strengthening relationships and keeping you at the forefront when they or someone they know needs a real estate agent. Events like this also create social media buzz, as attendees share their photos, giving your brand extra visibility.</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8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 </a:t>
            </a:r>
            <a:r>
              <a:rPr lang="en-US" sz="1800" b="0" i="0" u="none" strike="noStrike" dirty="0">
                <a:solidFill>
                  <a:srgbClr val="000000"/>
                </a:solidFill>
                <a:effectLst/>
                <a:latin typeface="Aptos Narrow" panose="020B0004020202020204" pitchFamily="34" charset="0"/>
              </a:rPr>
              <a:t>On National Pet Day, give your past clients a reason to smile with a fun-pet-themed pop-by! Treats or a small toy for their pet show you care and keep you top-of-mind in a meaningful way. Staying connected with past clients is key to repeat and referral business. A well-timed pop-by can spark conversations, create social media buzz, and remind clients why you're their go-to real estate expert!</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 </a:t>
            </a:r>
            <a:r>
              <a:rPr lang="en-US" sz="1800" b="0" i="0" u="none" strike="noStrike" dirty="0">
                <a:solidFill>
                  <a:srgbClr val="000000"/>
                </a:solidFill>
                <a:effectLst/>
                <a:latin typeface="Aptos Narrow" panose="020B0004020202020204" pitchFamily="34" charset="0"/>
              </a:rPr>
              <a:t>Staying in touch with past clients through a variety of touches--such as email, social media, direct mail, and personal calls--keeps you top of mind and strengthens long-term relationships. For something unique, consider sending an artistic postcard in April to celebrate National World Art Day on April 15--offering a creative, unexpected way to stay connected and stand out from typical real estate communications.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r>
              <a:rPr lang="en-US" b="0" i="0" dirty="0">
                <a:solidFill>
                  <a:srgbClr val="676767"/>
                </a:solidFill>
                <a:effectLst/>
                <a:latin typeface="Open Sans" panose="020B0606030504020204" pitchFamily="34" charset="0"/>
              </a:rPr>
              <a:t>Communities are constantly changing and evolving. Now would be an excellent time to reach out to your database contacts and share with them what’s happening in your local market.  Include information about new companies, stores, or restaurants that have recently opened in the area and information about new construction subdivisions and projects. You might tie in with national trends like the number of new construction starts and inventory availability. Sharing this with your clients will help keep them up-to-date on what’s taking place in their local market. Always close your communication with a call to action, such as, “Please call me if you would like additional information on our market. And if you know of someone looking to buy or sell real estate, I would appreciate the referral.”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2/17/2025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2/17/2025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2/17/2025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1057544381?h=fc49e3719d&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1057567638?h=ca183ce4b3&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671643744?h=4395fdab63&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909431465?h=2f532454cf&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urple flowers&#10;&#10;Description automatically generated">
            <a:extLst>
              <a:ext uri="{FF2B5EF4-FFF2-40B4-BE49-F238E27FC236}">
                <a16:creationId xmlns:a16="http://schemas.microsoft.com/office/drawing/2014/main" id="{618A4EBC-D19B-985E-752F-71BD079A0218}"/>
              </a:ext>
            </a:extLst>
          </p:cNvPr>
          <p:cNvPicPr>
            <a:picLocks noChangeAspect="1"/>
          </p:cNvPicPr>
          <p:nvPr/>
        </p:nvPicPr>
        <p:blipFill rotWithShape="1">
          <a:blip r:embed="rId3">
            <a:extLst>
              <a:ext uri="{28A0092B-C50C-407E-A947-70E740481C1C}">
                <a14:useLocalDpi xmlns:a14="http://schemas.microsoft.com/office/drawing/2010/main" val="0"/>
              </a:ext>
            </a:extLst>
          </a:blip>
          <a:srcRect l="2"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0" y="318218"/>
            <a:ext cx="12192000" cy="1717060"/>
          </a:xfrm>
        </p:spPr>
        <p:txBody>
          <a:bodyPr vert="horz" lIns="91440" tIns="45720" rIns="91440" bIns="45720" rtlCol="0" anchor="b">
            <a:normAutofit/>
          </a:bodyPr>
          <a:lstStyle/>
          <a:p>
            <a:pPr algn="ctr">
              <a:lnSpc>
                <a:spcPct val="90000"/>
              </a:lnSpc>
              <a:spcBef>
                <a:spcPct val="0"/>
              </a:spcBef>
            </a:pPr>
            <a:r>
              <a:rPr lang="en-US" sz="11400" kern="1200" dirty="0">
                <a:solidFill>
                  <a:srgbClr val="E76735"/>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E76735"/>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Online Media 1" title="Agent Role-Play: First-Time Home Buyers Objection Handling">
            <a:hlinkClick r:id="" action="ppaction://media"/>
            <a:extLst>
              <a:ext uri="{FF2B5EF4-FFF2-40B4-BE49-F238E27FC236}">
                <a16:creationId xmlns:a16="http://schemas.microsoft.com/office/drawing/2014/main" id="{667AED12-73A8-F4D7-C3E2-A80E06735525}"/>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National Real Estate Data Trends - March 2025">
            <a:hlinkClick r:id="" action="ppaction://media"/>
            <a:extLst>
              <a:ext uri="{FF2B5EF4-FFF2-40B4-BE49-F238E27FC236}">
                <a16:creationId xmlns:a16="http://schemas.microsoft.com/office/drawing/2014/main" id="{24625870-6910-2A71-12A8-D135CDFC8370}"/>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5941612" y="1361842"/>
            <a:ext cx="5770245" cy="148086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B3C49"/>
                </a:solidFill>
                <a:effectLst/>
                <a:uLnTx/>
                <a:uFillTx/>
                <a:latin typeface="Tw Cen MT"/>
                <a:ea typeface="+mj-ea"/>
                <a:cs typeface="+mj-cs"/>
              </a:rPr>
              <a:t>Spark Your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B3C49"/>
                </a:solidFill>
                <a:effectLst/>
                <a:uLnTx/>
                <a:uFillTx/>
                <a:latin typeface="Tw Cen MT"/>
                <a:ea typeface="+mj-ea"/>
                <a:cs typeface="+mj-cs"/>
              </a:rPr>
              <a:t>Business</a:t>
            </a:r>
            <a:r>
              <a:rPr kumimoji="0" lang="en-US" sz="4800" b="0" i="0" u="none" strike="noStrike" kern="1200" cap="none" spc="0" normalizeH="0" baseline="0" noProof="0" dirty="0">
                <a:ln>
                  <a:noFill/>
                </a:ln>
                <a:solidFill>
                  <a:srgbClr val="CB3C49"/>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5941612" y="3163412"/>
            <a:ext cx="5770245"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Client Appreciation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Photos with the Easter Bunny</a:t>
            </a:r>
          </a:p>
        </p:txBody>
      </p:sp>
      <p:sp>
        <p:nvSpPr>
          <p:cNvPr id="7" name="TextBox 6">
            <a:extLst>
              <a:ext uri="{FF2B5EF4-FFF2-40B4-BE49-F238E27FC236}">
                <a16:creationId xmlns:a16="http://schemas.microsoft.com/office/drawing/2014/main" id="{819AED4F-5259-1B93-A088-171C5DECE158}"/>
              </a:ext>
            </a:extLst>
          </p:cNvPr>
          <p:cNvSpPr txBox="1"/>
          <p:nvPr/>
        </p:nvSpPr>
        <p:spPr>
          <a:xfrm>
            <a:off x="6304553" y="4748892"/>
            <a:ext cx="504436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661E25"/>
                </a:solidFill>
                <a:effectLst/>
                <a:uLnTx/>
                <a:uFillTx/>
                <a:latin typeface="Times New Roman" panose="02020603050405020304" pitchFamily="18" charset="0"/>
                <a:ea typeface="+mn-ea"/>
                <a:cs typeface="+mn-cs"/>
              </a:rPr>
              <a:t>Schedule a photographer or a talented friend to take photos at your office with the Easter Bunny and your past clients.</a:t>
            </a:r>
            <a:endParaRPr kumimoji="0" lang="en-US" sz="4000" b="0" i="1" u="none" strike="noStrike" kern="1200" cap="none" spc="0" normalizeH="0" baseline="0" noProof="0" dirty="0">
              <a:ln>
                <a:noFill/>
              </a:ln>
              <a:solidFill>
                <a:srgbClr val="661E25"/>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DC747749-6F73-CD6D-3383-220F84B17F5F}"/>
              </a:ext>
            </a:extLst>
          </p:cNvPr>
          <p:cNvSpPr txBox="1"/>
          <p:nvPr/>
        </p:nvSpPr>
        <p:spPr>
          <a:xfrm>
            <a:off x="924317" y="6359405"/>
            <a:ext cx="3767859"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1E25"/>
                </a:solidFill>
                <a:effectLst/>
                <a:uLnTx/>
                <a:uFillTx/>
                <a:latin typeface="Times New Roman"/>
                <a:ea typeface="+mn-ea"/>
                <a:cs typeface="+mn-cs"/>
              </a:rPr>
              <a:t>Image Credit: Etsy Seller Tidy Lady Printables</a:t>
            </a:r>
          </a:p>
        </p:txBody>
      </p:sp>
      <p:pic>
        <p:nvPicPr>
          <p:cNvPr id="9" name="Picture 8" descr="A poster for a easter bunny&#10;&#10;Description automatically generated">
            <a:extLst>
              <a:ext uri="{FF2B5EF4-FFF2-40B4-BE49-F238E27FC236}">
                <a16:creationId xmlns:a16="http://schemas.microsoft.com/office/drawing/2014/main" id="{475EF3AD-602C-E780-25B0-0464EBFB9993}"/>
              </a:ext>
            </a:extLst>
          </p:cNvPr>
          <p:cNvPicPr>
            <a:picLocks noChangeAspect="1"/>
          </p:cNvPicPr>
          <p:nvPr/>
        </p:nvPicPr>
        <p:blipFill>
          <a:blip r:embed="rId3">
            <a:extLst>
              <a:ext uri="{28A0092B-C50C-407E-A947-70E740481C1C}">
                <a14:useLocalDpi xmlns:a14="http://schemas.microsoft.com/office/drawing/2010/main" val="0"/>
              </a:ext>
            </a:extLst>
          </a:blip>
          <a:srcRect l="3996" t="9037" r="29845" b="8054"/>
          <a:stretch/>
        </p:blipFill>
        <p:spPr>
          <a:xfrm>
            <a:off x="924317" y="586048"/>
            <a:ext cx="4537155" cy="5685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30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110" objId="2"/>
        <p14:stopEvt time="2622"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descr="A two posters with text and images&#10;&#10;Description automatically generated with medium confidence">
            <a:extLst>
              <a:ext uri="{FF2B5EF4-FFF2-40B4-BE49-F238E27FC236}">
                <a16:creationId xmlns:a16="http://schemas.microsoft.com/office/drawing/2014/main" id="{0814CD43-5703-9A18-4E2F-0A71513E93F8}"/>
              </a:ext>
            </a:extLst>
          </p:cNvPr>
          <p:cNvPicPr>
            <a:picLocks noChangeAspect="1"/>
          </p:cNvPicPr>
          <p:nvPr/>
        </p:nvPicPr>
        <p:blipFill>
          <a:blip r:embed="rId3">
            <a:extLst>
              <a:ext uri="{28A0092B-C50C-407E-A947-70E740481C1C}">
                <a14:useLocalDpi xmlns:a14="http://schemas.microsoft.com/office/drawing/2010/main" val="0"/>
              </a:ext>
            </a:extLst>
          </a:blip>
          <a:srcRect l="6482" t="1770" r="50000" b="8930"/>
          <a:stretch/>
        </p:blipFill>
        <p:spPr>
          <a:xfrm>
            <a:off x="935022" y="0"/>
            <a:ext cx="4456128" cy="6858000"/>
          </a:xfrm>
          <a:prstGeom prst="rect">
            <a:avLst/>
          </a:prstGeom>
        </p:spPr>
      </p:pic>
      <p:sp>
        <p:nvSpPr>
          <p:cNvPr id="9" name="Title 1">
            <a:extLst>
              <a:ext uri="{FF2B5EF4-FFF2-40B4-BE49-F238E27FC236}">
                <a16:creationId xmlns:a16="http://schemas.microsoft.com/office/drawing/2014/main" id="{F6BEBA9F-AF6A-936A-68F4-C10BCE74B4FE}"/>
              </a:ext>
            </a:extLst>
          </p:cNvPr>
          <p:cNvSpPr txBox="1">
            <a:spLocks/>
          </p:cNvSpPr>
          <p:nvPr/>
        </p:nvSpPr>
        <p:spPr>
          <a:xfrm>
            <a:off x="6166495" y="873093"/>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4DBAE"/>
                </a:solidFill>
                <a:effectLst/>
                <a:uLnTx/>
                <a:uFillTx/>
                <a:latin typeface="Tw Cen MT"/>
                <a:ea typeface="+mj-ea"/>
                <a:cs typeface="+mj-cs"/>
              </a:rPr>
              <a:t>Spark Your Business</a:t>
            </a:r>
          </a:p>
        </p:txBody>
      </p:sp>
      <p:sp>
        <p:nvSpPr>
          <p:cNvPr id="4" name="TextBox 3">
            <a:extLst>
              <a:ext uri="{FF2B5EF4-FFF2-40B4-BE49-F238E27FC236}">
                <a16:creationId xmlns:a16="http://schemas.microsoft.com/office/drawing/2014/main" id="{0420ECE7-207F-6BC9-B3D2-708152A283E5}"/>
              </a:ext>
            </a:extLst>
          </p:cNvPr>
          <p:cNvSpPr txBox="1"/>
          <p:nvPr/>
        </p:nvSpPr>
        <p:spPr>
          <a:xfrm>
            <a:off x="6330245" y="4673239"/>
            <a:ext cx="476298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4DBAE"/>
                </a:solidFill>
                <a:effectLst/>
                <a:uLnTx/>
                <a:uFillTx/>
                <a:latin typeface="Times New Roman"/>
                <a:ea typeface="+mn-ea"/>
                <a:cs typeface="+mn-cs"/>
              </a:rPr>
              <a:t>Prepare a small gift bag with treats or toys for your past clients’ pet(s).</a:t>
            </a:r>
          </a:p>
        </p:txBody>
      </p:sp>
      <p:sp>
        <p:nvSpPr>
          <p:cNvPr id="7" name="TextBox 6">
            <a:extLst>
              <a:ext uri="{FF2B5EF4-FFF2-40B4-BE49-F238E27FC236}">
                <a16:creationId xmlns:a16="http://schemas.microsoft.com/office/drawing/2014/main" id="{5946A6BC-DBD9-93FF-8DEB-9CFF2CB75809}"/>
              </a:ext>
            </a:extLst>
          </p:cNvPr>
          <p:cNvSpPr txBox="1"/>
          <p:nvPr/>
        </p:nvSpPr>
        <p:spPr>
          <a:xfrm>
            <a:off x="6243768" y="2998326"/>
            <a:ext cx="49359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a:ea typeface="+mn-ea"/>
                <a:cs typeface="+mn-cs"/>
              </a:rPr>
              <a:t>National Pet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a:ea typeface="+mn-ea"/>
                <a:cs typeface="+mn-cs"/>
              </a:rPr>
              <a:t>April 11</a:t>
            </a:r>
            <a:r>
              <a:rPr kumimoji="0" lang="en-US" sz="3600" b="0" i="0" u="none" strike="noStrike" kern="1200" cap="none" spc="0" normalizeH="0" baseline="30000" noProof="0" dirty="0">
                <a:ln>
                  <a:noFill/>
                </a:ln>
                <a:solidFill>
                  <a:srgbClr val="FFFFFF"/>
                </a:solidFill>
                <a:effectLst/>
                <a:uLnTx/>
                <a:uFillTx/>
                <a:latin typeface="Times New Roman"/>
                <a:ea typeface="+mn-ea"/>
                <a:cs typeface="+mn-cs"/>
              </a:rPr>
              <a:t>th</a:t>
            </a:r>
            <a:r>
              <a:rPr kumimoji="0" lang="en-US" sz="3600" b="0" i="0" u="none" strike="noStrike" kern="1200" cap="none" spc="0" normalizeH="0" baseline="0" noProof="0" dirty="0">
                <a:ln>
                  <a:noFill/>
                </a:ln>
                <a:solidFill>
                  <a:srgbClr val="FFFFFF"/>
                </a:solidFill>
                <a:effectLst/>
                <a:uLnTx/>
                <a:uFillTx/>
                <a:latin typeface="Times New Roman"/>
                <a:ea typeface="+mn-ea"/>
                <a:cs typeface="+mn-cs"/>
              </a:rPr>
              <a:t> </a:t>
            </a:r>
          </a:p>
        </p:txBody>
      </p:sp>
      <p:sp>
        <p:nvSpPr>
          <p:cNvPr id="3" name="TextBox 2">
            <a:extLst>
              <a:ext uri="{FF2B5EF4-FFF2-40B4-BE49-F238E27FC236}">
                <a16:creationId xmlns:a16="http://schemas.microsoft.com/office/drawing/2014/main" id="{78687E2E-4FB1-0F37-20B3-7DBC3C12E7C2}"/>
              </a:ext>
            </a:extLst>
          </p:cNvPr>
          <p:cNvSpPr txBox="1"/>
          <p:nvPr/>
        </p:nvSpPr>
        <p:spPr>
          <a:xfrm>
            <a:off x="5514463" y="6400800"/>
            <a:ext cx="3979297" cy="457200"/>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a:ea typeface="+mn-ea"/>
                <a:cs typeface="+mn-cs"/>
              </a:rPr>
              <a:t>Image Credit: Etsy Seller Planned Perfect Design</a:t>
            </a:r>
          </a:p>
        </p:txBody>
      </p:sp>
    </p:spTree>
    <p:extLst>
      <p:ext uri="{BB962C8B-B14F-4D97-AF65-F5344CB8AC3E}">
        <p14:creationId xmlns:p14="http://schemas.microsoft.com/office/powerpoint/2010/main" val="3757829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6" objId="2"/>
        <p14:stopEvt time="2550"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itle 1">
            <a:extLst>
              <a:ext uri="{FF2B5EF4-FFF2-40B4-BE49-F238E27FC236}">
                <a16:creationId xmlns:a16="http://schemas.microsoft.com/office/drawing/2014/main" id="{7C845A14-BB81-A648-75A8-9E8461511590}"/>
              </a:ext>
            </a:extLst>
          </p:cNvPr>
          <p:cNvSpPr txBox="1">
            <a:spLocks/>
          </p:cNvSpPr>
          <p:nvPr/>
        </p:nvSpPr>
        <p:spPr>
          <a:xfrm>
            <a:off x="5915223" y="1137620"/>
            <a:ext cx="5618988" cy="18980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336600"/>
                </a:solidFill>
                <a:effectLst/>
                <a:uLnTx/>
                <a:uFillTx/>
                <a:latin typeface="Tw Cen MT"/>
                <a:ea typeface="+mj-ea"/>
                <a:cs typeface="+mj-cs"/>
              </a:rPr>
              <a:t>Spark Your </a:t>
            </a:r>
          </a:p>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336600"/>
                </a:solidFill>
                <a:effectLst/>
                <a:uLnTx/>
                <a:uFillTx/>
                <a:latin typeface="Tw Cen MT"/>
                <a:ea typeface="+mj-ea"/>
                <a:cs typeface="+mj-cs"/>
              </a:rPr>
              <a:t>Business</a:t>
            </a:r>
            <a:endParaRPr kumimoji="0" lang="en-US" sz="5400" b="1" i="0" u="none" strike="noStrike" kern="1200" cap="none" spc="0" normalizeH="0" baseline="0" noProof="0" dirty="0">
              <a:ln>
                <a:noFill/>
              </a:ln>
              <a:solidFill>
                <a:srgbClr val="336600"/>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403472" y="3250730"/>
            <a:ext cx="5004045" cy="1434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endParaRPr kumimoji="0" lang="en-US" sz="3200" b="0" i="0" u="none" strike="noStrike" kern="1200" cap="none" spc="0" normalizeH="0" baseline="30000" noProof="0" dirty="0">
              <a:ln>
                <a:noFill/>
              </a:ln>
              <a:solidFill>
                <a:srgbClr val="000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393660" y="4752247"/>
            <a:ext cx="4662114" cy="748923"/>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200" b="0" i="1" u="none" strike="noStrike" kern="1200" cap="none" spc="0" normalizeH="0" baseline="30000" noProof="0" dirty="0">
                <a:ln>
                  <a:noFill/>
                </a:ln>
                <a:solidFill>
                  <a:srgbClr val="336600"/>
                </a:solidFill>
                <a:effectLst/>
                <a:uLnTx/>
                <a:uFillTx/>
                <a:latin typeface="Times New Roman"/>
                <a:ea typeface="+mn-ea"/>
                <a:cs typeface="+mn-cs"/>
              </a:rPr>
              <a:t>Mail postcards featuring beautiful works of art to your past clients and SOI.</a:t>
            </a:r>
            <a:endParaRPr kumimoji="0" lang="en-US" sz="3200" b="0" i="1" u="none" strike="noStrike" kern="1200" cap="none" spc="0" normalizeH="0" baseline="0" noProof="0" dirty="0">
              <a:ln>
                <a:noFill/>
              </a:ln>
              <a:solidFill>
                <a:srgbClr val="336600"/>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E2554349-F1CC-3F0C-247D-D07394AE1FA0}"/>
              </a:ext>
            </a:extLst>
          </p:cNvPr>
          <p:cNvSpPr txBox="1"/>
          <p:nvPr/>
        </p:nvSpPr>
        <p:spPr>
          <a:xfrm>
            <a:off x="894992" y="5973000"/>
            <a:ext cx="339034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395861"/>
                </a:solidFill>
                <a:effectLst/>
                <a:uLnTx/>
                <a:uFillTx/>
                <a:latin typeface="Times New Roman"/>
                <a:ea typeface="+mn-ea"/>
                <a:cs typeface="+mn-cs"/>
              </a:rPr>
              <a:t>Image Credit: Etsy Seller </a:t>
            </a:r>
            <a:r>
              <a:rPr kumimoji="0" lang="en-US" sz="1300" b="0" i="0" u="none" strike="noStrike" kern="1200" cap="none" spc="0" normalizeH="0" baseline="0" noProof="0" dirty="0" err="1">
                <a:ln>
                  <a:noFill/>
                </a:ln>
                <a:solidFill>
                  <a:srgbClr val="395861"/>
                </a:solidFill>
                <a:effectLst/>
                <a:uLnTx/>
                <a:uFillTx/>
                <a:latin typeface="Times New Roman"/>
                <a:ea typeface="+mn-ea"/>
                <a:cs typeface="+mn-cs"/>
              </a:rPr>
              <a:t>Bloma</a:t>
            </a:r>
            <a:r>
              <a:rPr kumimoji="0" lang="en-US" sz="1300" b="0" i="0" u="none" strike="noStrike" kern="1200" cap="none" spc="0" normalizeH="0" baseline="0" noProof="0" dirty="0">
                <a:ln>
                  <a:noFill/>
                </a:ln>
                <a:solidFill>
                  <a:srgbClr val="395861"/>
                </a:solidFill>
                <a:effectLst/>
                <a:uLnTx/>
                <a:uFillTx/>
                <a:latin typeface="Times New Roman"/>
                <a:ea typeface="+mn-ea"/>
                <a:cs typeface="+mn-cs"/>
              </a:rPr>
              <a:t> Mercantile</a:t>
            </a:r>
          </a:p>
        </p:txBody>
      </p:sp>
      <p:pic>
        <p:nvPicPr>
          <p:cNvPr id="9" name="Picture 8" descr="A group of pictures of animals and birds&#10;&#10;Description automatically generated">
            <a:extLst>
              <a:ext uri="{FF2B5EF4-FFF2-40B4-BE49-F238E27FC236}">
                <a16:creationId xmlns:a16="http://schemas.microsoft.com/office/drawing/2014/main" id="{CA0907FF-43B7-368C-4332-966BFA636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92" y="872790"/>
            <a:ext cx="5004047" cy="5004047"/>
          </a:xfrm>
          <a:prstGeom prst="rect">
            <a:avLst/>
          </a:prstGeom>
        </p:spPr>
      </p:pic>
      <p:sp>
        <p:nvSpPr>
          <p:cNvPr id="13" name="TextBox 12">
            <a:extLst>
              <a:ext uri="{FF2B5EF4-FFF2-40B4-BE49-F238E27FC236}">
                <a16:creationId xmlns:a16="http://schemas.microsoft.com/office/drawing/2014/main" id="{90D62F34-197A-D65E-7640-283D4C2AF5A7}"/>
              </a:ext>
            </a:extLst>
          </p:cNvPr>
          <p:cNvSpPr txBox="1"/>
          <p:nvPr/>
        </p:nvSpPr>
        <p:spPr>
          <a:xfrm>
            <a:off x="6390913" y="3355335"/>
            <a:ext cx="46676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National World Art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April 15th </a:t>
            </a:r>
          </a:p>
        </p:txBody>
      </p:sp>
    </p:spTree>
    <p:extLst>
      <p:ext uri="{BB962C8B-B14F-4D97-AF65-F5344CB8AC3E}">
        <p14:creationId xmlns:p14="http://schemas.microsoft.com/office/powerpoint/2010/main" val="187591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154" objId="2"/>
        <p14:stopEvt time="265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9E16FD8-F89F-CAA3-4681-D6C7954B86AF}"/>
              </a:ext>
            </a:extLst>
          </p:cNvPr>
          <p:cNvSpPr txBox="1">
            <a:spLocks/>
          </p:cNvSpPr>
          <p:nvPr/>
        </p:nvSpPr>
        <p:spPr>
          <a:xfrm>
            <a:off x="6586684" y="132642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E0D1A0">
                    <a:lumMod val="20000"/>
                    <a:lumOff val="80000"/>
                  </a:srgbClr>
                </a:solidFill>
                <a:effectLst/>
                <a:uLnTx/>
                <a:uFillTx/>
                <a:latin typeface="Tw Cen MT"/>
                <a:ea typeface="+mj-ea"/>
                <a:cs typeface="+mj-cs"/>
              </a:rPr>
              <a:t>Spark Your Business</a:t>
            </a:r>
          </a:p>
        </p:txBody>
      </p:sp>
      <p:sp>
        <p:nvSpPr>
          <p:cNvPr id="24" name="TextBox 23">
            <a:extLst>
              <a:ext uri="{FF2B5EF4-FFF2-40B4-BE49-F238E27FC236}">
                <a16:creationId xmlns:a16="http://schemas.microsoft.com/office/drawing/2014/main" id="{DFF659A4-4FB7-6649-B0EA-B2B1F70A89C1}"/>
              </a:ext>
            </a:extLst>
          </p:cNvPr>
          <p:cNvSpPr txBox="1"/>
          <p:nvPr/>
        </p:nvSpPr>
        <p:spPr>
          <a:xfrm>
            <a:off x="6663957" y="3429000"/>
            <a:ext cx="4935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0D1A0">
                    <a:lumMod val="20000"/>
                    <a:lumOff val="80000"/>
                  </a:srgbClr>
                </a:solidFill>
                <a:effectLst/>
                <a:uLnTx/>
                <a:uFillTx/>
                <a:latin typeface="Times New Roman"/>
                <a:ea typeface="+mn-ea"/>
                <a:cs typeface="+mn-cs"/>
              </a:rPr>
              <a:t>Local Market Update</a:t>
            </a:r>
            <a:endParaRPr kumimoji="0" lang="en-US" sz="3600" b="0" i="0" u="none" strike="noStrike" kern="1200" cap="none" spc="0" normalizeH="0" baseline="0" noProof="0" dirty="0">
              <a:ln>
                <a:noFill/>
              </a:ln>
              <a:solidFill>
                <a:srgbClr val="E0D1A0">
                  <a:lumMod val="20000"/>
                  <a:lumOff val="80000"/>
                </a:srgbClr>
              </a:solidFill>
              <a:effectLst/>
              <a:uLnTx/>
              <a:uFillTx/>
              <a:latin typeface="Times New Roman"/>
              <a:ea typeface="+mn-ea"/>
              <a:cs typeface="+mn-cs"/>
            </a:endParaRPr>
          </a:p>
        </p:txBody>
      </p:sp>
      <p:sp>
        <p:nvSpPr>
          <p:cNvPr id="25" name="TextBox 24">
            <a:extLst>
              <a:ext uri="{FF2B5EF4-FFF2-40B4-BE49-F238E27FC236}">
                <a16:creationId xmlns:a16="http://schemas.microsoft.com/office/drawing/2014/main" id="{B7222558-F15C-6F97-E2BC-286B6C3BD2F9}"/>
              </a:ext>
            </a:extLst>
          </p:cNvPr>
          <p:cNvSpPr txBox="1"/>
          <p:nvPr/>
        </p:nvSpPr>
        <p:spPr>
          <a:xfrm>
            <a:off x="6741231" y="4442278"/>
            <a:ext cx="49359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95861">
                    <a:lumMod val="20000"/>
                    <a:lumOff val="80000"/>
                  </a:srgbClr>
                </a:solidFill>
                <a:effectLst/>
                <a:uLnTx/>
                <a:uFillTx/>
                <a:latin typeface="Times New Roman"/>
                <a:ea typeface="+mn-ea"/>
                <a:cs typeface="+mn-cs"/>
              </a:rPr>
              <a:t>Show off your expertise by keeping your past clients and SOI apprised of what’s happening in your marketplace.</a:t>
            </a:r>
          </a:p>
        </p:txBody>
      </p:sp>
      <p:pic>
        <p:nvPicPr>
          <p:cNvPr id="5" name="Picture 4">
            <a:extLst>
              <a:ext uri="{FF2B5EF4-FFF2-40B4-BE49-F238E27FC236}">
                <a16:creationId xmlns:a16="http://schemas.microsoft.com/office/drawing/2014/main" id="{4A38274E-41F5-D4D1-9C98-BBADD72344CF}"/>
              </a:ext>
            </a:extLst>
          </p:cNvPr>
          <p:cNvPicPr>
            <a:picLocks noChangeAspect="1"/>
          </p:cNvPicPr>
          <p:nvPr/>
        </p:nvPicPr>
        <p:blipFill>
          <a:blip r:embed="rId3">
            <a:extLst>
              <a:ext uri="{28A0092B-C50C-407E-A947-70E740481C1C}">
                <a14:useLocalDpi xmlns:a14="http://schemas.microsoft.com/office/drawing/2010/main" val="0"/>
              </a:ext>
            </a:extLst>
          </a:blip>
          <a:srcRect l="1763" r="1763"/>
          <a:stretch/>
        </p:blipFill>
        <p:spPr>
          <a:xfrm>
            <a:off x="592107" y="574236"/>
            <a:ext cx="5508257" cy="5709527"/>
          </a:xfrm>
          <a:prstGeom prst="rect">
            <a:avLst/>
          </a:prstGeom>
        </p:spPr>
      </p:pic>
      <p:sp>
        <p:nvSpPr>
          <p:cNvPr id="4" name="TextBox 3">
            <a:extLst>
              <a:ext uri="{FF2B5EF4-FFF2-40B4-BE49-F238E27FC236}">
                <a16:creationId xmlns:a16="http://schemas.microsoft.com/office/drawing/2014/main" id="{6FF6BCEB-FD9B-C4B0-9D14-BD81A3507EC4}"/>
              </a:ext>
            </a:extLst>
          </p:cNvPr>
          <p:cNvSpPr txBox="1"/>
          <p:nvPr/>
        </p:nvSpPr>
        <p:spPr>
          <a:xfrm>
            <a:off x="557817" y="6359406"/>
            <a:ext cx="339034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9F6EC"/>
                </a:solidFill>
                <a:effectLst/>
                <a:uLnTx/>
                <a:uFillTx/>
                <a:latin typeface="Times New Roman"/>
                <a:ea typeface="+mn-ea"/>
                <a:cs typeface="+mn-cs"/>
              </a:rPr>
              <a:t>Image Credit: Etsy Seller Real Estate Simplicity</a:t>
            </a: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85" objId="2"/>
        <p14:stopEvt time="2586"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Online Media 2" title="Reconnect with Past Clients">
            <a:hlinkClick r:id="" action="ppaction://media"/>
            <a:extLst>
              <a:ext uri="{FF2B5EF4-FFF2-40B4-BE49-F238E27FC236}">
                <a16:creationId xmlns:a16="http://schemas.microsoft.com/office/drawing/2014/main" id="{3135A9AE-0F92-58A7-3BDF-308B8D6691B5}"/>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 name="Online Media 1" title="Build Your Database">
            <a:hlinkClick r:id="" action="ppaction://media"/>
            <a:extLst>
              <a:ext uri="{FF2B5EF4-FFF2-40B4-BE49-F238E27FC236}">
                <a16:creationId xmlns:a16="http://schemas.microsoft.com/office/drawing/2014/main" id="{BF7D9093-68BA-7F3E-1F4B-CB82559295E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18160</TotalTime>
  <Words>1002</Words>
  <Application>Microsoft Office PowerPoint</Application>
  <PresentationFormat>Widescreen</PresentationFormat>
  <Paragraphs>102</Paragraphs>
  <Slides>22</Slides>
  <Notes>22</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Aptos Narrow</vt:lpstr>
      <vt:lpstr>Arial</vt:lpstr>
      <vt:lpstr>Calibri</vt:lpstr>
      <vt:lpstr>Open Sans</vt:lpstr>
      <vt:lpstr>Rockwell</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208</cp:revision>
  <dcterms:created xsi:type="dcterms:W3CDTF">2021-11-05T15:17:42Z</dcterms:created>
  <dcterms:modified xsi:type="dcterms:W3CDTF">2025-02-17T18:00:52Z</dcterms:modified>
</cp:coreProperties>
</file>