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7"/>
  </p:notesMasterIdLst>
  <p:sldIdLst>
    <p:sldId id="477" r:id="rId5"/>
    <p:sldId id="443" r:id="rId6"/>
    <p:sldId id="257" r:id="rId7"/>
    <p:sldId id="258" r:id="rId8"/>
    <p:sldId id="260" r:id="rId9"/>
    <p:sldId id="436" r:id="rId10"/>
    <p:sldId id="261" r:id="rId11"/>
    <p:sldId id="265" r:id="rId12"/>
    <p:sldId id="476" r:id="rId13"/>
    <p:sldId id="264" r:id="rId14"/>
    <p:sldId id="266" r:id="rId15"/>
    <p:sldId id="299" r:id="rId16"/>
    <p:sldId id="283" r:id="rId17"/>
    <p:sldId id="279" r:id="rId18"/>
    <p:sldId id="263" r:id="rId19"/>
    <p:sldId id="280" r:id="rId20"/>
    <p:sldId id="268" r:id="rId21"/>
    <p:sldId id="270" r:id="rId22"/>
    <p:sldId id="452" r:id="rId23"/>
    <p:sldId id="454" r:id="rId24"/>
    <p:sldId id="405" r:id="rId25"/>
    <p:sldId id="40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6C5"/>
    <a:srgbClr val="F4BD62"/>
    <a:srgbClr val="F2D868"/>
    <a:srgbClr val="E17B7B"/>
    <a:srgbClr val="336600"/>
    <a:srgbClr val="CA7A01"/>
    <a:srgbClr val="781C1D"/>
    <a:srgbClr val="C81E22"/>
    <a:srgbClr val="D82026"/>
    <a:srgbClr val="3F2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6121" autoAdjust="0"/>
  </p:normalViewPr>
  <p:slideViewPr>
    <p:cSldViewPr snapToGrid="0">
      <p:cViewPr varScale="1">
        <p:scale>
          <a:sx n="89" d="100"/>
          <a:sy n="89" d="100"/>
        </p:scale>
        <p:origin x="1440"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15</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wrap up today's sales meeting, here’s a tip to Spark Your Business and keep your pipeline active.</a:t>
            </a:r>
          </a:p>
          <a:p>
            <a:r>
              <a:rPr lang="en-US" dirty="0"/>
              <a:t>March 10</a:t>
            </a:r>
            <a:r>
              <a:rPr lang="en-US" baseline="30000" dirty="0"/>
              <a:t>th</a:t>
            </a:r>
            <a:r>
              <a:rPr lang="en-US" dirty="0"/>
              <a:t> is National Hug Your Dog Day. Consider popping by a past client who owns a dog with a gift bag of dog treats. This thoughtful gesture shows you remember the client's love for their pet, creating a personal connection. Associating your brand with a fun occasion can leave a positive impression and encourage future referrals. The visit can also spark conversations about real estate needs, making it friendly and strategic. Overall, it fosters goodwill and reinforces your commitment to client relationships.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41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today's sales meeting, here’s an idea to help Spark Your Business! </a:t>
            </a:r>
          </a:p>
          <a:p>
            <a:r>
              <a:rPr lang="en-US" dirty="0"/>
              <a:t>Sending instant lottery tickets to past clients for St. Patrick's Day is a fun way for you to stay top of mind. This thoughtful gesture shows appreciation and adds a festive touch while adding a personalized note can reinforce the agent-client relationship. Such creative gifts can spark conversations and encourage referrals, ensuring you are remembered when clients consider their real estate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As we wrap up today’s sales meeting, here’s a tip to Spark Your Business.</a:t>
            </a:r>
          </a:p>
          <a:p>
            <a:r>
              <a:rPr lang="en-US" dirty="0"/>
              <a:t>Delivering a flowering plant on National Flower Day is more than just a kind gesture; it is a strategic marketing move that helps you maintain client relationships, enhance brand visibility, and encourage referrals. By leveraging this opportunity thoughtfully, you can cultivate lasting connections that benefit your business in both the short and long term.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8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wrap up today's sales meeting, here’s one idea to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Sending a spring market update can really boost your credibility. It shows clients you know about local trends, inventory, and pricing strategies, which builds trust. Regular updates keep you top-of-mind and encourage clients to engage. Plus, being transparent about market conditions establishes you as a reliable advisor, enhancing your overall reputation in the industry.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1/17/2025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1/17/2025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1/17/2025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player.vimeo.com/video/789527823?h=a8fce23806&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ideo" Target="https://player.vimeo.com/video/1047995483?h=f4ee23bde8&amp;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ideo" Target="https://player.vimeo.com/video/1047999061?h=68307cf301&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ideo" Target="https://player.vimeo.com/video/901973344?h=befe1bd3f1&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D9DE19-B347-0B71-72D6-7A3CDEAD2A35}"/>
              </a:ext>
            </a:extLst>
          </p:cNvPr>
          <p:cNvPicPr>
            <a:picLocks noChangeAspect="1"/>
          </p:cNvPicPr>
          <p:nvPr/>
        </p:nvPicPr>
        <p:blipFill rotWithShape="1">
          <a:blip r:embed="rId3">
            <a:extLst>
              <a:ext uri="{28A0092B-C50C-407E-A947-70E740481C1C}">
                <a14:useLocalDpi xmlns:a14="http://schemas.microsoft.com/office/drawing/2010/main" val="0"/>
              </a:ext>
            </a:extLst>
          </a:blip>
          <a:srcRect t="345" r="25840" b="1"/>
          <a:stretch/>
        </p:blipFill>
        <p:spPr>
          <a:xfrm>
            <a:off x="-2"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idx="4294967295"/>
          </p:nvPr>
        </p:nvSpPr>
        <p:spPr>
          <a:xfrm>
            <a:off x="1633536" y="701675"/>
            <a:ext cx="8924925" cy="1889125"/>
          </a:xfrm>
        </p:spPr>
        <p:txBody>
          <a:bodyPr vert="horz" lIns="91440" tIns="45720" rIns="91440" bIns="45720" rtlCol="0" anchor="b">
            <a:normAutofit fontScale="90000"/>
          </a:bodyPr>
          <a:lstStyle/>
          <a:p>
            <a:pPr algn="ctr">
              <a:lnSpc>
                <a:spcPct val="90000"/>
              </a:lnSpc>
              <a:spcBef>
                <a:spcPct val="0"/>
              </a:spcBef>
            </a:pPr>
            <a:r>
              <a:rPr lang="en-US" sz="13800" kern="1200" dirty="0">
                <a:solidFill>
                  <a:srgbClr val="CA7A01"/>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CA7A01"/>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802470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3" name="Online Media 2" title="Exceed Your Clients' Expectations">
            <a:hlinkClick r:id="" action="ppaction://media"/>
            <a:extLst>
              <a:ext uri="{FF2B5EF4-FFF2-40B4-BE49-F238E27FC236}">
                <a16:creationId xmlns:a16="http://schemas.microsoft.com/office/drawing/2014/main" id="{58033A01-419A-0E25-54A1-9C9241622DB8}"/>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0"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 Media 2" title="National Real Estate Data Trends - February 2025">
            <a:hlinkClick r:id="" action="ppaction://media"/>
            <a:extLst>
              <a:ext uri="{FF2B5EF4-FFF2-40B4-BE49-F238E27FC236}">
                <a16:creationId xmlns:a16="http://schemas.microsoft.com/office/drawing/2014/main" id="{48E52AA3-A346-4A7F-B66D-A3CE3E18A47A}"/>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ADA3"/>
        </a:solidFill>
        <a:effectLst/>
      </p:bgPr>
    </p:bg>
    <p:spTree>
      <p:nvGrpSpPr>
        <p:cNvPr id="1" name=""/>
        <p:cNvGrpSpPr/>
        <p:nvPr/>
      </p:nvGrpSpPr>
      <p:grpSpPr>
        <a:xfrm>
          <a:off x="0" y="0"/>
          <a:ext cx="0" cy="0"/>
          <a:chOff x="0" y="0"/>
          <a:chExt cx="0" cy="0"/>
        </a:xfrm>
      </p:grpSpPr>
      <p:pic>
        <p:nvPicPr>
          <p:cNvPr id="5" name="Picture 4" descr="A close up of a card&#10;&#10;Description automatically generated">
            <a:extLst>
              <a:ext uri="{FF2B5EF4-FFF2-40B4-BE49-F238E27FC236}">
                <a16:creationId xmlns:a16="http://schemas.microsoft.com/office/drawing/2014/main" id="{B5A9127B-19AD-6A35-D09C-684B15019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70" y="1002087"/>
            <a:ext cx="4853825" cy="4853825"/>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FC812C8C-4599-2A9F-69B2-5C7C74F37B48}"/>
              </a:ext>
            </a:extLst>
          </p:cNvPr>
          <p:cNvSpPr txBox="1">
            <a:spLocks/>
          </p:cNvSpPr>
          <p:nvPr/>
        </p:nvSpPr>
        <p:spPr>
          <a:xfrm>
            <a:off x="6244687" y="1577380"/>
            <a:ext cx="5334000"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F9F0E7"/>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F9F0E7"/>
                </a:solidFill>
                <a:effectLst/>
                <a:uLnTx/>
                <a:uFillTx/>
                <a:latin typeface="Tw Cen MT"/>
                <a:ea typeface="+mj-ea"/>
                <a:cs typeface="+mj-cs"/>
              </a:rPr>
              <a:t>Business</a:t>
            </a:r>
            <a:r>
              <a:rPr kumimoji="0" lang="en-US" sz="4000" b="0" i="0" u="none" strike="noStrike" kern="1200" cap="none" spc="0" normalizeH="0" baseline="0" noProof="0" dirty="0">
                <a:ln>
                  <a:noFill/>
                </a:ln>
                <a:solidFill>
                  <a:srgbClr val="F9F0E7"/>
                </a:solidFill>
                <a:effectLst/>
                <a:uLnTx/>
                <a:uFillTx/>
                <a:latin typeface="Tw Cen MT"/>
                <a:ea typeface="+mj-ea"/>
                <a:cs typeface="+mj-cs"/>
              </a:rPr>
              <a:t> </a:t>
            </a:r>
          </a:p>
        </p:txBody>
      </p:sp>
      <p:sp>
        <p:nvSpPr>
          <p:cNvPr id="14" name="TextBox 13">
            <a:extLst>
              <a:ext uri="{FF2B5EF4-FFF2-40B4-BE49-F238E27FC236}">
                <a16:creationId xmlns:a16="http://schemas.microsoft.com/office/drawing/2014/main" id="{2C6107A1-8DB7-2B2E-BE0F-3752F106A694}"/>
              </a:ext>
            </a:extLst>
          </p:cNvPr>
          <p:cNvSpPr txBox="1"/>
          <p:nvPr/>
        </p:nvSpPr>
        <p:spPr>
          <a:xfrm>
            <a:off x="7013340" y="3197848"/>
            <a:ext cx="380150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2411C"/>
                </a:solidFill>
                <a:effectLst/>
                <a:uLnTx/>
                <a:uFillTx/>
                <a:latin typeface="Times New Roman" panose="02020603050405020304" pitchFamily="18" charset="0"/>
                <a:ea typeface="Times New Roman" panose="02020603050405020304" pitchFamily="18" charset="0"/>
                <a:cs typeface="+mn-cs"/>
              </a:rPr>
              <a:t>March 10th</a:t>
            </a:r>
            <a:endParaRPr kumimoji="0" lang="en-US" sz="2400" b="1" i="0" u="none" strike="noStrike" kern="1200" cap="none" spc="0" normalizeH="0" baseline="0" noProof="0" dirty="0">
              <a:ln>
                <a:noFill/>
              </a:ln>
              <a:solidFill>
                <a:srgbClr val="72411C"/>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2411C"/>
                </a:solidFill>
                <a:effectLst/>
                <a:uLnTx/>
                <a:uFillTx/>
                <a:latin typeface="Times New Roman" panose="02020603050405020304" pitchFamily="18" charset="0"/>
                <a:ea typeface="Times New Roman" panose="02020603050405020304" pitchFamily="18" charset="0"/>
                <a:cs typeface="+mn-cs"/>
              </a:rPr>
              <a:t>National Hug Your Dog Day</a:t>
            </a:r>
          </a:p>
        </p:txBody>
      </p:sp>
      <p:sp>
        <p:nvSpPr>
          <p:cNvPr id="15" name="TextBox 14">
            <a:extLst>
              <a:ext uri="{FF2B5EF4-FFF2-40B4-BE49-F238E27FC236}">
                <a16:creationId xmlns:a16="http://schemas.microsoft.com/office/drawing/2014/main" id="{5E6EEFAB-558C-D1A0-5711-B37A15FE2DF5}"/>
              </a:ext>
            </a:extLst>
          </p:cNvPr>
          <p:cNvSpPr txBox="1"/>
          <p:nvPr/>
        </p:nvSpPr>
        <p:spPr>
          <a:xfrm>
            <a:off x="6784890" y="4511814"/>
            <a:ext cx="42584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srgbClr val="F9F0E7"/>
                </a:solidFill>
                <a:effectLst/>
                <a:uLnTx/>
                <a:uFillTx/>
                <a:latin typeface="Times New Roman" panose="02020603050405020304" pitchFamily="18" charset="0"/>
                <a:ea typeface="Times New Roman" panose="02020603050405020304" pitchFamily="18" charset="0"/>
                <a:cs typeface="+mn-cs"/>
              </a:rPr>
              <a:t>Surprise your dog-owner clients with treats for their fur-baby!</a:t>
            </a:r>
          </a:p>
        </p:txBody>
      </p:sp>
      <p:sp>
        <p:nvSpPr>
          <p:cNvPr id="16" name="TextBox 15">
            <a:extLst>
              <a:ext uri="{FF2B5EF4-FFF2-40B4-BE49-F238E27FC236}">
                <a16:creationId xmlns:a16="http://schemas.microsoft.com/office/drawing/2014/main" id="{373C27A2-1885-4610-AD78-645E781DC69D}"/>
              </a:ext>
            </a:extLst>
          </p:cNvPr>
          <p:cNvSpPr txBox="1"/>
          <p:nvPr/>
        </p:nvSpPr>
        <p:spPr>
          <a:xfrm>
            <a:off x="855470" y="5949588"/>
            <a:ext cx="3202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9F0E7"/>
                </a:solidFill>
                <a:effectLst/>
                <a:uLnTx/>
                <a:uFillTx/>
                <a:latin typeface="Times New Roman"/>
                <a:ea typeface="+mn-ea"/>
                <a:cs typeface="+mn-cs"/>
              </a:rPr>
              <a:t>Image Courtesy of Etsy Seller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9F0E7"/>
                </a:solidFill>
                <a:effectLst/>
                <a:uLnTx/>
                <a:uFillTx/>
                <a:latin typeface="Times New Roman"/>
                <a:ea typeface="+mn-ea"/>
                <a:cs typeface="+mn-cs"/>
              </a:rPr>
              <a:t>Planned Perfect Design</a:t>
            </a:r>
          </a:p>
        </p:txBody>
      </p:sp>
    </p:spTree>
    <p:extLst>
      <p:ext uri="{BB962C8B-B14F-4D97-AF65-F5344CB8AC3E}">
        <p14:creationId xmlns:p14="http://schemas.microsoft.com/office/powerpoint/2010/main" val="3151807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32" objId="2"/>
        <p14:stopEvt time="253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387537"/>
            <a:ext cx="10515600" cy="2011419"/>
          </a:xfrm>
        </p:spPr>
        <p:txBody>
          <a:bodyPr>
            <a:normAutofit/>
          </a:bodyPr>
          <a:lstStyle/>
          <a:p>
            <a:pPr algn="ctr"/>
            <a:r>
              <a:rPr lang="en-US" sz="8800" dirty="0">
                <a:solidFill>
                  <a:schemeClr val="tx2"/>
                </a:solidFill>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36D5E"/>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8" name="Group 7">
            <a:extLst>
              <a:ext uri="{FF2B5EF4-FFF2-40B4-BE49-F238E27FC236}">
                <a16:creationId xmlns:a16="http://schemas.microsoft.com/office/drawing/2014/main" id="{9FE00200-ADC6-F6D2-C6B1-DCF149A3B9E2}"/>
              </a:ext>
            </a:extLst>
          </p:cNvPr>
          <p:cNvGrpSpPr/>
          <p:nvPr/>
        </p:nvGrpSpPr>
        <p:grpSpPr>
          <a:xfrm>
            <a:off x="477012" y="1489417"/>
            <a:ext cx="6750600" cy="3770421"/>
            <a:chOff x="5769842" y="800879"/>
            <a:chExt cx="5459526" cy="3887784"/>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5954363" y="80087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548875"/>
                  </a:solidFill>
                  <a:effectLst/>
                  <a:uLnTx/>
                  <a:uFillTx/>
                  <a:latin typeface="Tw Cen MT"/>
                  <a:ea typeface="+mj-ea"/>
                  <a:cs typeface="+mj-cs"/>
                </a:rPr>
                <a:t>Spark Your </a:t>
              </a:r>
            </a:p>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548875"/>
                  </a:solidFill>
                  <a:effectLst/>
                  <a:uLnTx/>
                  <a:uFillTx/>
                  <a:latin typeface="Tw Cen MT"/>
                  <a:ea typeface="+mj-ea"/>
                  <a:cs typeface="+mj-cs"/>
                </a:rPr>
                <a:t>Business</a:t>
              </a:r>
              <a:endParaRPr kumimoji="0" lang="en-US" sz="5400" b="1" i="0" u="none" strike="noStrike" kern="1200" cap="none" spc="0" normalizeH="0" baseline="0" noProof="0" dirty="0">
                <a:ln>
                  <a:noFill/>
                </a:ln>
                <a:solidFill>
                  <a:srgbClr val="548875"/>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5769842" y="2826378"/>
              <a:ext cx="5459526" cy="131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Times New Roman"/>
                  <a:ea typeface="+mn-ea"/>
                  <a:cs typeface="+mn-cs"/>
                </a:rPr>
                <a:t>St. Patrick’s Day</a:t>
              </a:r>
            </a:p>
            <a:p>
              <a:pPr marL="0" marR="0" lvl="0" indent="0" algn="ctr" defTabSz="87782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March 17</a:t>
              </a:r>
              <a:r>
                <a:rPr kumimoji="0" lang="en-US" sz="2800" b="0" i="0" u="none" strike="noStrike" kern="1200" cap="none" spc="0" normalizeH="0" baseline="30000" noProof="0" dirty="0">
                  <a:ln>
                    <a:noFill/>
                  </a:ln>
                  <a:solidFill>
                    <a:srgbClr val="000000"/>
                  </a:solidFill>
                  <a:effectLst/>
                  <a:uLnTx/>
                  <a:uFillTx/>
                  <a:latin typeface="Times New Roman"/>
                  <a:ea typeface="+mn-ea"/>
                  <a:cs typeface="+mn-cs"/>
                </a:rPr>
                <a:t>th</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2800" b="0" i="0" u="none" strike="noStrike" kern="1200" cap="none" spc="0" normalizeH="0" baseline="30000" noProof="0" dirty="0">
                <a:ln>
                  <a:noFill/>
                </a:ln>
                <a:solidFill>
                  <a:srgbClr val="000000"/>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525738" y="4203504"/>
              <a:ext cx="3947735" cy="485159"/>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3072" b="0" i="1" u="none" strike="noStrike" kern="1200" cap="none" spc="0" normalizeH="0" baseline="30000" noProof="0" dirty="0">
                  <a:ln>
                    <a:noFill/>
                  </a:ln>
                  <a:solidFill>
                    <a:srgbClr val="548875"/>
                  </a:solidFill>
                  <a:effectLst/>
                  <a:uLnTx/>
                  <a:uFillTx/>
                  <a:latin typeface="Times New Roman"/>
                  <a:ea typeface="+mn-ea"/>
                  <a:cs typeface="+mn-cs"/>
                </a:rPr>
                <a:t>Surprise past clients with lottery tickets!</a:t>
              </a:r>
              <a:endParaRPr kumimoji="0" lang="en-US" sz="3200" b="0" i="1" u="none" strike="noStrike" kern="1200" cap="none" spc="0" normalizeH="0" baseline="0" noProof="0" dirty="0">
                <a:ln>
                  <a:noFill/>
                </a:ln>
                <a:solidFill>
                  <a:srgbClr val="548875"/>
                </a:solidFill>
                <a:effectLst/>
                <a:uLnTx/>
                <a:uFillTx/>
                <a:latin typeface="Times New Roman"/>
                <a:ea typeface="+mn-ea"/>
                <a:cs typeface="+mn-cs"/>
              </a:endParaRPr>
            </a:p>
          </p:txBody>
        </p:sp>
      </p:grpSp>
      <p:pic>
        <p:nvPicPr>
          <p:cNvPr id="14" name="Picture 13">
            <a:extLst>
              <a:ext uri="{FF2B5EF4-FFF2-40B4-BE49-F238E27FC236}">
                <a16:creationId xmlns:a16="http://schemas.microsoft.com/office/drawing/2014/main" id="{1DA58F77-EFDC-8369-0875-B611FD555C3D}"/>
              </a:ext>
            </a:extLst>
          </p:cNvPr>
          <p:cNvPicPr>
            <a:picLocks noChangeAspect="1"/>
          </p:cNvPicPr>
          <p:nvPr/>
        </p:nvPicPr>
        <p:blipFill rotWithShape="1">
          <a:blip r:embed="rId3">
            <a:extLst>
              <a:ext uri="{28A0092B-C50C-407E-A947-70E740481C1C}">
                <a14:useLocalDpi xmlns:a14="http://schemas.microsoft.com/office/drawing/2010/main" val="0"/>
              </a:ext>
            </a:extLst>
          </a:blip>
          <a:srcRect l="12032" t="1722" r="18829"/>
          <a:stretch/>
        </p:blipFill>
        <p:spPr>
          <a:xfrm>
            <a:off x="7227611" y="1133822"/>
            <a:ext cx="3552726" cy="432149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8867827-92FC-1CC7-7253-C25F0D570CFB}"/>
              </a:ext>
            </a:extLst>
          </p:cNvPr>
          <p:cNvSpPr txBox="1"/>
          <p:nvPr/>
        </p:nvSpPr>
        <p:spPr>
          <a:xfrm>
            <a:off x="7130075" y="5556309"/>
            <a:ext cx="43716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8875"/>
                </a:solidFill>
                <a:effectLst/>
                <a:uLnTx/>
                <a:uFillTx/>
                <a:latin typeface="Times New Roman"/>
                <a:ea typeface="+mn-ea"/>
                <a:cs typeface="+mn-cs"/>
              </a:rPr>
              <a:t>Image Courtesy of Etsy Seller: Espresso Design Works</a:t>
            </a:r>
          </a:p>
        </p:txBody>
      </p:sp>
    </p:spTree>
    <p:extLst>
      <p:ext uri="{BB962C8B-B14F-4D97-AF65-F5344CB8AC3E}">
        <p14:creationId xmlns:p14="http://schemas.microsoft.com/office/powerpoint/2010/main" val="1261529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34" objId="2"/>
        <p14:stopEvt time="2534"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ADEC8"/>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248292" y="1188604"/>
            <a:ext cx="5943708"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781C1D"/>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781C1D"/>
                </a:solidFill>
                <a:effectLst/>
                <a:uLnTx/>
                <a:uFillTx/>
                <a:latin typeface="Tw Cen MT"/>
                <a:ea typeface="+mj-ea"/>
                <a:cs typeface="+mj-cs"/>
              </a:rPr>
              <a:t>Business</a:t>
            </a:r>
            <a:r>
              <a:rPr kumimoji="0" lang="en-US" sz="4000" b="0" i="0" u="none" strike="noStrike" kern="1200" cap="none" spc="0" normalizeH="0" baseline="0" noProof="0" dirty="0">
                <a:ln>
                  <a:noFill/>
                </a:ln>
                <a:solidFill>
                  <a:srgbClr val="781C1D"/>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319394" y="2921168"/>
            <a:ext cx="380150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rPr>
              <a:t>March 21st</a:t>
            </a:r>
            <a:endParaRPr kumimoji="0" lang="en-US" sz="2400" b="1"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81E22"/>
                </a:solidFill>
                <a:effectLst/>
                <a:uLnTx/>
                <a:uFillTx/>
                <a:latin typeface="Times New Roman" panose="02020603050405020304" pitchFamily="18" charset="0"/>
                <a:ea typeface="Times New Roman" panose="02020603050405020304" pitchFamily="18" charset="0"/>
                <a:cs typeface="+mn-cs"/>
              </a:rPr>
              <a:t>National Flower Day</a:t>
            </a:r>
          </a:p>
        </p:txBody>
      </p:sp>
      <p:sp>
        <p:nvSpPr>
          <p:cNvPr id="7" name="TextBox 6">
            <a:extLst>
              <a:ext uri="{FF2B5EF4-FFF2-40B4-BE49-F238E27FC236}">
                <a16:creationId xmlns:a16="http://schemas.microsoft.com/office/drawing/2014/main" id="{819AED4F-5259-1B93-A088-171C5DECE158}"/>
              </a:ext>
            </a:extLst>
          </p:cNvPr>
          <p:cNvSpPr txBox="1"/>
          <p:nvPr/>
        </p:nvSpPr>
        <p:spPr>
          <a:xfrm>
            <a:off x="7628741" y="4295630"/>
            <a:ext cx="31828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srgbClr val="781C1D"/>
                </a:solidFill>
                <a:effectLst/>
                <a:uLnTx/>
                <a:uFillTx/>
                <a:latin typeface="Times New Roman" panose="02020603050405020304" pitchFamily="18" charset="0"/>
                <a:ea typeface="Times New Roman" panose="02020603050405020304" pitchFamily="18" charset="0"/>
                <a:cs typeface="+mn-cs"/>
              </a:rPr>
              <a:t>Let people know you appreciate their referrals!</a:t>
            </a:r>
            <a:endParaRPr kumimoji="0" lang="en-US" sz="3600" b="0" i="1" u="none" strike="noStrike" kern="1200" cap="none" spc="0" normalizeH="0" baseline="0" noProof="0" dirty="0">
              <a:ln>
                <a:noFill/>
              </a:ln>
              <a:solidFill>
                <a:srgbClr val="781C1D"/>
              </a:solidFill>
              <a:effectLst/>
              <a:uLnTx/>
              <a:uFillTx/>
              <a:latin typeface="Times New Roman"/>
              <a:ea typeface="+mn-ea"/>
              <a:cs typeface="+mn-cs"/>
            </a:endParaRPr>
          </a:p>
        </p:txBody>
      </p:sp>
      <p:pic>
        <p:nvPicPr>
          <p:cNvPr id="9" name="Picture 8">
            <a:extLst>
              <a:ext uri="{FF2B5EF4-FFF2-40B4-BE49-F238E27FC236}">
                <a16:creationId xmlns:a16="http://schemas.microsoft.com/office/drawing/2014/main" id="{414EE177-34A8-68B0-9774-56F6915472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9697" y="0"/>
            <a:ext cx="5194013" cy="6858000"/>
          </a:xfrm>
          <a:prstGeom prst="rect">
            <a:avLst/>
          </a:prstGeom>
        </p:spPr>
      </p:pic>
      <p:sp>
        <p:nvSpPr>
          <p:cNvPr id="3" name="TextBox 2">
            <a:extLst>
              <a:ext uri="{FF2B5EF4-FFF2-40B4-BE49-F238E27FC236}">
                <a16:creationId xmlns:a16="http://schemas.microsoft.com/office/drawing/2014/main" id="{F8A65365-4EBD-4EA8-348E-64BB580346C5}"/>
              </a:ext>
            </a:extLst>
          </p:cNvPr>
          <p:cNvSpPr txBox="1"/>
          <p:nvPr/>
        </p:nvSpPr>
        <p:spPr>
          <a:xfrm>
            <a:off x="6248292" y="6314039"/>
            <a:ext cx="3202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81C1D"/>
                </a:solidFill>
                <a:effectLst/>
                <a:uLnTx/>
                <a:uFillTx/>
                <a:latin typeface="Times New Roman"/>
                <a:ea typeface="+mn-ea"/>
                <a:cs typeface="+mn-cs"/>
              </a:rPr>
              <a:t>Image Courtesy of Etsy Seller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81C1D"/>
                </a:solidFill>
                <a:effectLst/>
                <a:uLnTx/>
                <a:uFillTx/>
                <a:latin typeface="Times New Roman"/>
                <a:ea typeface="+mn-ea"/>
                <a:cs typeface="+mn-cs"/>
              </a:rPr>
              <a:t>System and Solutions</a:t>
            </a:r>
          </a:p>
        </p:txBody>
      </p:sp>
    </p:spTree>
    <p:extLst>
      <p:ext uri="{BB962C8B-B14F-4D97-AF65-F5344CB8AC3E}">
        <p14:creationId xmlns:p14="http://schemas.microsoft.com/office/powerpoint/2010/main" val="3905910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53" objId="2"/>
        <p14:stopEvt time="2559"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9E6"/>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918B15-B259-B96A-C70F-7B2439D401A5}"/>
              </a:ext>
            </a:extLst>
          </p:cNvPr>
          <p:cNvSpPr txBox="1">
            <a:spLocks/>
          </p:cNvSpPr>
          <p:nvPr/>
        </p:nvSpPr>
        <p:spPr>
          <a:xfrm>
            <a:off x="5719303" y="1484540"/>
            <a:ext cx="647269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655A4F"/>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rgbClr val="655A4F"/>
                </a:solidFill>
                <a:effectLst/>
                <a:uLnTx/>
                <a:uFillTx/>
                <a:latin typeface="Tw Cen MT"/>
                <a:ea typeface="+mj-ea"/>
                <a:cs typeface="+mj-cs"/>
              </a:rPr>
              <a:t>Business</a:t>
            </a:r>
            <a:r>
              <a:rPr kumimoji="0" lang="en-US" sz="4000" b="0" i="0" u="none" strike="noStrike" kern="1200" cap="none" spc="0" normalizeH="0" baseline="0" noProof="0" dirty="0">
                <a:ln>
                  <a:noFill/>
                </a:ln>
                <a:solidFill>
                  <a:srgbClr val="655A4F"/>
                </a:solidFill>
                <a:effectLst/>
                <a:uLnTx/>
                <a:uFillTx/>
                <a:latin typeface="Tw Cen MT"/>
                <a:ea typeface="+mj-ea"/>
                <a:cs typeface="+mj-cs"/>
              </a:rPr>
              <a:t> </a:t>
            </a:r>
          </a:p>
        </p:txBody>
      </p:sp>
      <p:sp>
        <p:nvSpPr>
          <p:cNvPr id="10" name="TextBox 9">
            <a:extLst>
              <a:ext uri="{FF2B5EF4-FFF2-40B4-BE49-F238E27FC236}">
                <a16:creationId xmlns:a16="http://schemas.microsoft.com/office/drawing/2014/main" id="{550FE753-9A0F-D0B0-C6C3-A7A979159F43}"/>
              </a:ext>
            </a:extLst>
          </p:cNvPr>
          <p:cNvSpPr txBox="1"/>
          <p:nvPr/>
        </p:nvSpPr>
        <p:spPr>
          <a:xfrm>
            <a:off x="6471759" y="3306057"/>
            <a:ext cx="496778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BFB2">
                    <a:lumMod val="75000"/>
                  </a:srgbClr>
                </a:solidFill>
                <a:effectLst/>
                <a:uLnTx/>
                <a:uFillTx/>
                <a:latin typeface="Times New Roman" panose="02020603050405020304" pitchFamily="18" charset="0"/>
                <a:ea typeface="Times New Roman" panose="02020603050405020304" pitchFamily="18" charset="0"/>
                <a:cs typeface="+mn-cs"/>
              </a:rPr>
              <a:t>State of the Market Update</a:t>
            </a:r>
          </a:p>
        </p:txBody>
      </p:sp>
      <p:sp>
        <p:nvSpPr>
          <p:cNvPr id="3" name="TextBox 2">
            <a:extLst>
              <a:ext uri="{FF2B5EF4-FFF2-40B4-BE49-F238E27FC236}">
                <a16:creationId xmlns:a16="http://schemas.microsoft.com/office/drawing/2014/main" id="{8E509191-B4B7-BA06-94F9-E1DF05823D54}"/>
              </a:ext>
            </a:extLst>
          </p:cNvPr>
          <p:cNvSpPr txBox="1"/>
          <p:nvPr/>
        </p:nvSpPr>
        <p:spPr>
          <a:xfrm>
            <a:off x="6471759" y="4285397"/>
            <a:ext cx="49677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655A4F"/>
                </a:solidFill>
                <a:effectLst/>
                <a:uLnTx/>
                <a:uFillTx/>
                <a:latin typeface="Times New Roman"/>
                <a:ea typeface="+mn-ea"/>
                <a:cs typeface="+mn-cs"/>
              </a:rPr>
              <a:t>Stay top of mind with past clients and demonstrate your market knowledge.</a:t>
            </a:r>
          </a:p>
        </p:txBody>
      </p:sp>
      <p:sp>
        <p:nvSpPr>
          <p:cNvPr id="5" name="TextBox 4">
            <a:extLst>
              <a:ext uri="{FF2B5EF4-FFF2-40B4-BE49-F238E27FC236}">
                <a16:creationId xmlns:a16="http://schemas.microsoft.com/office/drawing/2014/main" id="{C1A05AD7-84A6-7017-80E2-14F894AAC8C7}"/>
              </a:ext>
            </a:extLst>
          </p:cNvPr>
          <p:cNvSpPr txBox="1"/>
          <p:nvPr/>
        </p:nvSpPr>
        <p:spPr>
          <a:xfrm>
            <a:off x="5935448" y="6411253"/>
            <a:ext cx="38213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Times New Roman"/>
                <a:ea typeface="+mn-ea"/>
                <a:cs typeface="+mn-cs"/>
              </a:rPr>
              <a:t>Image Courtesy of Etsy Seller: Real Estate Simplicity</a:t>
            </a:r>
          </a:p>
        </p:txBody>
      </p:sp>
      <p:pic>
        <p:nvPicPr>
          <p:cNvPr id="6" name="Picture 5" descr="A close up of a magazine&#10;&#10;Description automatically generated">
            <a:extLst>
              <a:ext uri="{FF2B5EF4-FFF2-40B4-BE49-F238E27FC236}">
                <a16:creationId xmlns:a16="http://schemas.microsoft.com/office/drawing/2014/main" id="{308C6EBF-1FE0-4EB2-C432-CC57F4CCB76B}"/>
              </a:ext>
            </a:extLst>
          </p:cNvPr>
          <p:cNvPicPr>
            <a:picLocks noChangeAspect="1"/>
          </p:cNvPicPr>
          <p:nvPr/>
        </p:nvPicPr>
        <p:blipFill>
          <a:blip r:embed="rId3">
            <a:extLst>
              <a:ext uri="{28A0092B-C50C-407E-A947-70E740481C1C}">
                <a14:useLocalDpi xmlns:a14="http://schemas.microsoft.com/office/drawing/2010/main" val="0"/>
              </a:ext>
            </a:extLst>
          </a:blip>
          <a:srcRect l="8928" r="7676"/>
          <a:stretch/>
        </p:blipFill>
        <p:spPr>
          <a:xfrm>
            <a:off x="0" y="0"/>
            <a:ext cx="5719303" cy="6858000"/>
          </a:xfrm>
          <a:prstGeom prst="rect">
            <a:avLst/>
          </a:prstGeom>
        </p:spPr>
      </p:pic>
    </p:spTree>
    <p:extLst>
      <p:ext uri="{BB962C8B-B14F-4D97-AF65-F5344CB8AC3E}">
        <p14:creationId xmlns:p14="http://schemas.microsoft.com/office/powerpoint/2010/main" val="2165901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27" objId="2"/>
        <p14:stopEvt time="2530"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Online Media 2" title="Choosing a Client Appreciation Event">
            <a:hlinkClick r:id="" action="ppaction://media"/>
            <a:extLst>
              <a:ext uri="{FF2B5EF4-FFF2-40B4-BE49-F238E27FC236}">
                <a16:creationId xmlns:a16="http://schemas.microsoft.com/office/drawing/2014/main" id="{B9C9FCC4-0B36-A118-1C52-78E36B157E81}"/>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3" name="Online Media 2" title="Mini-Mastermind: Past Client Communication Calendar">
            <a:hlinkClick r:id="" action="ppaction://media"/>
            <a:extLst>
              <a:ext uri="{FF2B5EF4-FFF2-40B4-BE49-F238E27FC236}">
                <a16:creationId xmlns:a16="http://schemas.microsoft.com/office/drawing/2014/main" id="{F99E7DB3-931D-4F88-B6CC-A948404F2960}"/>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18148</TotalTime>
  <Words>851</Words>
  <Application>Microsoft Office PowerPoint</Application>
  <PresentationFormat>Widescreen</PresentationFormat>
  <Paragraphs>108</Paragraphs>
  <Slides>22</Slides>
  <Notes>22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Arial</vt:lpstr>
      <vt:lpstr>Calibri</vt:lpstr>
      <vt:lpstr>Rockwell</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PowerPoint Presentation</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204</cp:revision>
  <dcterms:created xsi:type="dcterms:W3CDTF">2021-11-05T15:17:42Z</dcterms:created>
  <dcterms:modified xsi:type="dcterms:W3CDTF">2025-01-18T11:53:11Z</dcterms:modified>
</cp:coreProperties>
</file>