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Lst>
  <p:notesMasterIdLst>
    <p:notesMasterId r:id="rId27"/>
  </p:notesMasterIdLst>
  <p:sldIdLst>
    <p:sldId id="282" r:id="rId5"/>
    <p:sldId id="443" r:id="rId6"/>
    <p:sldId id="257" r:id="rId7"/>
    <p:sldId id="258" r:id="rId8"/>
    <p:sldId id="260" r:id="rId9"/>
    <p:sldId id="436" r:id="rId10"/>
    <p:sldId id="261" r:id="rId11"/>
    <p:sldId id="265" r:id="rId12"/>
    <p:sldId id="476" r:id="rId13"/>
    <p:sldId id="264" r:id="rId14"/>
    <p:sldId id="266" r:id="rId15"/>
    <p:sldId id="299" r:id="rId16"/>
    <p:sldId id="283" r:id="rId17"/>
    <p:sldId id="279" r:id="rId18"/>
    <p:sldId id="263" r:id="rId19"/>
    <p:sldId id="280" r:id="rId20"/>
    <p:sldId id="268" r:id="rId21"/>
    <p:sldId id="270" r:id="rId22"/>
    <p:sldId id="404" r:id="rId23"/>
    <p:sldId id="417" r:id="rId24"/>
    <p:sldId id="448" r:id="rId25"/>
    <p:sldId id="44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6C5"/>
    <a:srgbClr val="F4BD62"/>
    <a:srgbClr val="F2D868"/>
    <a:srgbClr val="E17B7B"/>
    <a:srgbClr val="336600"/>
    <a:srgbClr val="CA7A01"/>
    <a:srgbClr val="781C1D"/>
    <a:srgbClr val="C81E22"/>
    <a:srgbClr val="D82026"/>
    <a:srgbClr val="3F2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9" d="100"/>
          <a:sy n="89" d="100"/>
        </p:scale>
        <p:origin x="144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14</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15</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r>
              <a:rPr lang="en-US" b="0" i="0" dirty="0">
                <a:solidFill>
                  <a:srgbClr val="676767"/>
                </a:solidFill>
                <a:effectLst/>
                <a:latin typeface="Open Sans" panose="020B0606030504020204" pitchFamily="34" charset="0"/>
              </a:rPr>
              <a:t>Leveraging a Super Bowl Sunday pop-by can help you connect with clients and reinforce relationships. Create themed gifts, such as snack baskets or football-themed items, which can be delivered before the game. Include a note, such as "Enjoy the game! I'd greatly appreciate your referral if you know anyone looking to buy or sell a home!" This keeps you top-of-mind and adds a personal touch that clients appreciate. Additionally, consider hosting a small viewing party or gathering for clients, allowing for networking opportunities and fostering community spirit.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finish up today, here's one impactful tip to help drive your business forward and maintain a steady pipeline.</a:t>
            </a:r>
          </a:p>
          <a:p>
            <a:r>
              <a:rPr lang="en-US" b="0" i="0" dirty="0">
                <a:solidFill>
                  <a:srgbClr val="676767"/>
                </a:solidFill>
                <a:effectLst/>
                <a:latin typeface="Open Sans" panose="020B0606030504020204" pitchFamily="34" charset="0"/>
              </a:rPr>
              <a:t>Sending real estate market updates to past clients and your sphere of influence allows you to establish yourself as the market expert, keeps you top-of-mind, builds trust and credibility, encourages referrals, and increases engagement. Consider also sending this update to your dormant leads. Someone who wasn't ready to sell or buy previously might take action after seeing how the market has shifted in their favor.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Before we close today's sales meeting, we want to leave you with one powerful idea to fuel your business growth and keep your pipeline flowing.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ptos Narrow" panose="020B0004020202020204" pitchFamily="34" charset="0"/>
              </a:rPr>
              <a:t>Thanking past clients and your SOI with a small Valentine’s Day gift strengthens relationships, keeps you top of mind, and builds goodwill. It’s a thoughtful way to stand out, showcase your personal touch, and create opportunities for referrals or conversations about real estate. The key is to ensure the gift is thoughtful, relevant, and personalized, if possible. For example, heart-shaped cookies, a small plant, or a handwritten note expressing gratitude for their trust can all leave a lasting impression.</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616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end today’s session, we want to equip you with one practical tip to spark your success and fill your pipeline.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February newsletter aimed at past clients, cover various topics demonstrating your expertise and providing valuable insights. Here are some suggested topics: Housing Market Trends, Home Maintenance Tips on preparing homes for spring, Financing Insights including current mortgage rates and any local financing options, Community Events, or Home Buying/Selling Strategies for the spring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done well, a monthly newsletter is more than just a communication tool--it's a marketing asset that helps you grow your network, foster loyalty, and generate leads over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4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12/18/2024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12/18/2024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12/18/2024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player.vimeo.com/video/1039758589?h=ed09208094&amp;amp;app_id=122963"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video" Target="https://player.vimeo.com/video/1040554104?h=97f4bf8122&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ideo" Target="https://player.vimeo.com/video/1039752052?h=68d4e7aff9&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video" Target="https://player.vimeo.com/video/1039755734?h=cdac586dba&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5" name="Picture 4" descr="Illuminated fairy lights">
            <a:extLst>
              <a:ext uri="{FF2B5EF4-FFF2-40B4-BE49-F238E27FC236}">
                <a16:creationId xmlns:a16="http://schemas.microsoft.com/office/drawing/2014/main" id="{62D5F641-7749-0A64-84D5-717B8A86B5A6}"/>
              </a:ext>
            </a:extLst>
          </p:cNvPr>
          <p:cNvPicPr>
            <a:picLocks noChangeAspect="1"/>
          </p:cNvPicPr>
          <p:nvPr/>
        </p:nvPicPr>
        <p:blipFill>
          <a:blip r:embed="rId3">
            <a:extLst>
              <a:ext uri="{28A0092B-C50C-407E-A947-70E740481C1C}">
                <a14:useLocalDpi xmlns:a14="http://schemas.microsoft.com/office/drawing/2010/main" val="0"/>
              </a:ext>
            </a:extLst>
          </a:blip>
          <a:srcRect t="7864" b="7864"/>
          <a:stretch/>
        </p:blipFill>
        <p:spPr>
          <a:xfrm>
            <a:off x="20" y="1"/>
            <a:ext cx="12191980" cy="6857999"/>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2162175" y="2484359"/>
            <a:ext cx="7867650" cy="1889280"/>
          </a:xfrm>
        </p:spPr>
        <p:txBody>
          <a:bodyPr vert="horz" lIns="91440" tIns="45720" rIns="91440" bIns="45720" rtlCol="0" anchor="b">
            <a:normAutofit fontScale="90000"/>
          </a:bodyPr>
          <a:lstStyle/>
          <a:p>
            <a:pPr algn="ctr">
              <a:lnSpc>
                <a:spcPct val="90000"/>
              </a:lnSpc>
              <a:spcBef>
                <a:spcPct val="0"/>
              </a:spcBef>
            </a:pPr>
            <a:r>
              <a:rPr lang="en-US" sz="13800" kern="1200" dirty="0">
                <a:solidFill>
                  <a:srgbClr val="3D7B78"/>
                </a:solidFill>
                <a:effectLst>
                  <a:outerShdw blurRad="50800" dist="38100" dir="2700000" algn="tl" rotWithShape="0">
                    <a:prstClr val="black">
                      <a:alpha val="40000"/>
                    </a:prstClr>
                  </a:outerShdw>
                </a:effectLst>
                <a:latin typeface="+mj-lt"/>
                <a:ea typeface="+mj-ea"/>
                <a:cs typeface="+mj-cs"/>
              </a:rPr>
              <a:t>Welcome</a:t>
            </a:r>
            <a:endParaRPr lang="en-US" sz="6000" kern="1200" dirty="0">
              <a:solidFill>
                <a:srgbClr val="3D7B78"/>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Agent Mastermind: Employee Relocation Package">
            <a:hlinkClick r:id="" action="ppaction://media"/>
            <a:extLst>
              <a:ext uri="{FF2B5EF4-FFF2-40B4-BE49-F238E27FC236}">
                <a16:creationId xmlns:a16="http://schemas.microsoft.com/office/drawing/2014/main" id="{F523E3B2-3EC9-0861-1EF9-B5B28393FC71}"/>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January 2025 National Real Estate Data Trends">
            <a:hlinkClick r:id="" action="ppaction://media"/>
            <a:extLst>
              <a:ext uri="{FF2B5EF4-FFF2-40B4-BE49-F238E27FC236}">
                <a16:creationId xmlns:a16="http://schemas.microsoft.com/office/drawing/2014/main" id="{CE7483BB-1C1C-D2D7-1940-3E41844966B9}"/>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65656"/>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FE00200-ADC6-F6D2-C6B1-DCF149A3B9E2}"/>
              </a:ext>
            </a:extLst>
          </p:cNvPr>
          <p:cNvGrpSpPr/>
          <p:nvPr/>
        </p:nvGrpSpPr>
        <p:grpSpPr>
          <a:xfrm>
            <a:off x="643467" y="1010537"/>
            <a:ext cx="5294717" cy="4352863"/>
            <a:chOff x="5769841" y="419722"/>
            <a:chExt cx="5459526" cy="4488356"/>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5954363" y="419722"/>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66E4C6"/>
                  </a:solidFill>
                  <a:effectLst/>
                  <a:uLnTx/>
                  <a:uFillTx/>
                  <a:latin typeface="Tw Cen MT"/>
                  <a:ea typeface="+mj-ea"/>
                  <a:cs typeface="+mj-cs"/>
                </a:rPr>
                <a:t>Spark Your Business</a:t>
              </a:r>
              <a:endParaRPr kumimoji="0" lang="en-US" sz="5400" b="1" i="0" u="none" strike="noStrike" kern="1200" cap="none" spc="0" normalizeH="0" baseline="0" noProof="0" dirty="0">
                <a:ln>
                  <a:noFill/>
                </a:ln>
                <a:solidFill>
                  <a:srgbClr val="66E4C6"/>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769841" y="2503723"/>
              <a:ext cx="5459526"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Super Bowl Sunday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February 9th</a:t>
              </a:r>
              <a:endParaRPr kumimoji="0" lang="en-US" sz="2400" b="0" i="0" u="none" strike="noStrike" kern="1200" cap="none" spc="0" normalizeH="0" baseline="30000" noProof="0" dirty="0">
                <a:ln>
                  <a:noFill/>
                </a:ln>
                <a:solidFill>
                  <a:srgbClr val="FFFFFF"/>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692776" y="4162950"/>
              <a:ext cx="3613657" cy="745128"/>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66E4C6"/>
                  </a:solidFill>
                  <a:effectLst/>
                  <a:uLnTx/>
                  <a:uFillTx/>
                  <a:latin typeface="Times New Roman"/>
                  <a:ea typeface="+mn-ea"/>
                  <a:cs typeface="+mn-cs"/>
                </a:rPr>
                <a:t>Connect with select clients by dropping off game day snacks!</a:t>
              </a:r>
              <a:endParaRPr kumimoji="0" lang="en-US" sz="3200" b="0" i="1" u="none" strike="noStrike" kern="1200" cap="none" spc="0" normalizeH="0" baseline="0" noProof="0" dirty="0">
                <a:ln>
                  <a:noFill/>
                </a:ln>
                <a:solidFill>
                  <a:srgbClr val="66E4C6"/>
                </a:solidFill>
                <a:effectLst/>
                <a:uLnTx/>
                <a:uFillTx/>
                <a:latin typeface="Times New Roman"/>
                <a:ea typeface="+mn-ea"/>
                <a:cs typeface="+mn-cs"/>
              </a:endParaRPr>
            </a:p>
          </p:txBody>
        </p:sp>
      </p:grpSp>
      <p:sp>
        <p:nvSpPr>
          <p:cNvPr id="5" name="TextBox 4">
            <a:extLst>
              <a:ext uri="{FF2B5EF4-FFF2-40B4-BE49-F238E27FC236}">
                <a16:creationId xmlns:a16="http://schemas.microsoft.com/office/drawing/2014/main" id="{D7550EE3-4B2D-3A58-E6E9-1D418F4A4D84}"/>
              </a:ext>
            </a:extLst>
          </p:cNvPr>
          <p:cNvSpPr txBox="1"/>
          <p:nvPr/>
        </p:nvSpPr>
        <p:spPr>
          <a:xfrm>
            <a:off x="4300185" y="6267187"/>
            <a:ext cx="237824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lumMod val="75000"/>
                  </a:srgbClr>
                </a:solidFill>
                <a:effectLst/>
                <a:uLnTx/>
                <a:uFillTx/>
                <a:latin typeface="Times New Roman"/>
                <a:ea typeface="+mn-ea"/>
                <a:cs typeface="+mn-cs"/>
              </a:rPr>
              <a:t>Image courtesy of Etsy Seller Systems &amp; Solutions</a:t>
            </a:r>
          </a:p>
        </p:txBody>
      </p:sp>
      <p:pic>
        <p:nvPicPr>
          <p:cNvPr id="10" name="Picture 9" descr="A couple of flyers on a football field&#10;&#10;Description automatically generated">
            <a:extLst>
              <a:ext uri="{FF2B5EF4-FFF2-40B4-BE49-F238E27FC236}">
                <a16:creationId xmlns:a16="http://schemas.microsoft.com/office/drawing/2014/main" id="{4A3E25F9-C46F-8C3B-1DB8-116F13BCB96C}"/>
              </a:ext>
            </a:extLst>
          </p:cNvPr>
          <p:cNvPicPr>
            <a:picLocks noChangeAspect="1"/>
          </p:cNvPicPr>
          <p:nvPr/>
        </p:nvPicPr>
        <p:blipFill>
          <a:blip r:embed="rId3">
            <a:extLst>
              <a:ext uri="{28A0092B-C50C-407E-A947-70E740481C1C}">
                <a14:useLocalDpi xmlns:a14="http://schemas.microsoft.com/office/drawing/2010/main" val="0"/>
              </a:ext>
            </a:extLst>
          </a:blip>
          <a:srcRect l="26895"/>
          <a:stretch/>
        </p:blipFill>
        <p:spPr>
          <a:xfrm>
            <a:off x="6809055" y="0"/>
            <a:ext cx="5382945" cy="6858000"/>
          </a:xfrm>
          <a:prstGeom prst="rect">
            <a:avLst/>
          </a:prstGeom>
        </p:spPr>
      </p:pic>
    </p:spTree>
    <p:extLst>
      <p:ext uri="{BB962C8B-B14F-4D97-AF65-F5344CB8AC3E}">
        <p14:creationId xmlns:p14="http://schemas.microsoft.com/office/powerpoint/2010/main" val="2165901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120" objId="2"/>
        <p14:stopEvt time="2648"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D075EEF-4539-4842-9C74-6BCA185EE9F3}"/>
              </a:ext>
            </a:extLst>
          </p:cNvPr>
          <p:cNvSpPr txBox="1">
            <a:spLocks/>
          </p:cNvSpPr>
          <p:nvPr/>
        </p:nvSpPr>
        <p:spPr>
          <a:xfrm>
            <a:off x="6358892" y="3318743"/>
            <a:ext cx="5294717" cy="894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uLnTx/>
                <a:uFillTx/>
                <a:latin typeface="Times New Roman"/>
                <a:ea typeface="+mn-ea"/>
                <a:cs typeface="+mn-cs"/>
              </a:rPr>
              <a:t>Market Update</a:t>
            </a:r>
          </a:p>
        </p:txBody>
      </p:sp>
      <p:sp>
        <p:nvSpPr>
          <p:cNvPr id="8" name="TextBox 7">
            <a:extLst>
              <a:ext uri="{FF2B5EF4-FFF2-40B4-BE49-F238E27FC236}">
                <a16:creationId xmlns:a16="http://schemas.microsoft.com/office/drawing/2014/main" id="{F37E2513-F370-909F-E2E8-CFF5C2F2C721}"/>
              </a:ext>
            </a:extLst>
          </p:cNvPr>
          <p:cNvSpPr txBox="1"/>
          <p:nvPr/>
        </p:nvSpPr>
        <p:spPr>
          <a:xfrm>
            <a:off x="6804728" y="4409293"/>
            <a:ext cx="4403044" cy="954107"/>
          </a:xfrm>
          <a:prstGeom prst="rect">
            <a:avLst/>
          </a:prstGeom>
          <a:noFill/>
        </p:spPr>
        <p:txBody>
          <a:bodyPr wrap="square">
            <a:spAutoFit/>
          </a:bodyPr>
          <a:lstStyle/>
          <a:p>
            <a:pPr marL="0" marR="0" lvl="0" indent="0" algn="ctr" defTabSz="877824" rtl="0" eaLnBrk="1" fontAlgn="auto" latinLnBrk="0" hangingPunct="1">
              <a:lnSpc>
                <a:spcPct val="100000"/>
              </a:lnSpc>
              <a:spcBef>
                <a:spcPts val="0"/>
              </a:spcBef>
              <a:spcAft>
                <a:spcPts val="600"/>
              </a:spcAft>
              <a:buClrTx/>
              <a:buSzTx/>
              <a:buFontTx/>
              <a:buNone/>
              <a:tabLst/>
              <a:defRPr/>
            </a:pPr>
            <a:r>
              <a:rPr kumimoji="0" lang="en-US" sz="2800" b="0" i="1" u="none" strike="noStrike" kern="1200" cap="none" spc="0" normalizeH="0" baseline="0" noProof="0" dirty="0">
                <a:ln>
                  <a:noFill/>
                </a:ln>
                <a:solidFill>
                  <a:srgbClr val="D2A379"/>
                </a:solidFill>
                <a:effectLst/>
                <a:uLnTx/>
                <a:uFillTx/>
                <a:latin typeface="Times New Roman"/>
                <a:ea typeface="+mn-ea"/>
                <a:cs typeface="+mn-cs"/>
              </a:rPr>
              <a:t>Establish yourself as the market expert!</a:t>
            </a:r>
          </a:p>
        </p:txBody>
      </p:sp>
      <p:sp>
        <p:nvSpPr>
          <p:cNvPr id="9" name="Title 1">
            <a:extLst>
              <a:ext uri="{FF2B5EF4-FFF2-40B4-BE49-F238E27FC236}">
                <a16:creationId xmlns:a16="http://schemas.microsoft.com/office/drawing/2014/main" id="{89C06EE9-B379-C96C-23F4-A777326FF63B}"/>
              </a:ext>
            </a:extLst>
          </p:cNvPr>
          <p:cNvSpPr txBox="1">
            <a:spLocks/>
          </p:cNvSpPr>
          <p:nvPr/>
        </p:nvSpPr>
        <p:spPr>
          <a:xfrm>
            <a:off x="6461010" y="1231532"/>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D9B28F"/>
                </a:solidFill>
                <a:effectLst/>
                <a:uLnTx/>
                <a:uFillTx/>
                <a:latin typeface="Tw Cen MT"/>
                <a:ea typeface="+mj-ea"/>
                <a:cs typeface="+mj-cs"/>
              </a:rPr>
              <a:t>Spark Your Business</a:t>
            </a:r>
          </a:p>
        </p:txBody>
      </p:sp>
      <p:pic>
        <p:nvPicPr>
          <p:cNvPr id="7" name="Picture 6" descr="A close up of a price list&#10;&#10;Description automatically generated">
            <a:extLst>
              <a:ext uri="{FF2B5EF4-FFF2-40B4-BE49-F238E27FC236}">
                <a16:creationId xmlns:a16="http://schemas.microsoft.com/office/drawing/2014/main" id="{994D20B7-F984-1D2A-52DF-E77794BC2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14" y="733425"/>
            <a:ext cx="5391150" cy="5391150"/>
          </a:xfrm>
          <a:prstGeom prst="rect">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31" objId="2"/>
        <p14:stopEvt time="2534"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B2B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018716" y="1226053"/>
            <a:ext cx="4936814" cy="16882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661E25"/>
                </a:solidFill>
                <a:effectLst/>
                <a:uLnTx/>
                <a:uFillTx/>
                <a:latin typeface="Tw Cen MT"/>
                <a:ea typeface="+mj-ea"/>
                <a:cs typeface="+mj-cs"/>
              </a:rPr>
              <a:t>Spark Your Business</a:t>
            </a:r>
            <a:endParaRPr kumimoji="0" lang="en-US" sz="5400" b="1" i="0" u="none" strike="noStrike" kern="1200" cap="none" spc="0" normalizeH="0" baseline="0" noProof="0" dirty="0">
              <a:ln>
                <a:noFill/>
              </a:ln>
              <a:solidFill>
                <a:srgbClr val="661E25"/>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5839764" y="3190407"/>
            <a:ext cx="5294717" cy="1276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CB3C49"/>
                </a:solidFill>
                <a:effectLst/>
                <a:uLnTx/>
                <a:uFillTx/>
                <a:latin typeface="Times New Roman"/>
                <a:ea typeface="+mn-ea"/>
                <a:cs typeface="+mn-cs"/>
              </a:rPr>
              <a:t>Valentine’s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CB3C49"/>
                </a:solidFill>
                <a:effectLst/>
                <a:uLnTx/>
                <a:uFillTx/>
                <a:latin typeface="Times New Roman"/>
                <a:ea typeface="+mn-ea"/>
                <a:cs typeface="+mn-cs"/>
              </a:rPr>
              <a:t>February 14th</a:t>
            </a:r>
            <a:endParaRPr kumimoji="0" lang="en-US" sz="2800" b="0" i="0" u="none" strike="noStrike" kern="1200" cap="none" spc="0" normalizeH="0" baseline="30000" noProof="0" dirty="0">
              <a:ln>
                <a:noFill/>
              </a:ln>
              <a:solidFill>
                <a:srgbClr val="CB3C49"/>
              </a:solidFill>
              <a:effectLst/>
              <a:uLnTx/>
              <a:uFillTx/>
              <a:latin typeface="Times New Roman"/>
              <a:ea typeface="+mn-ea"/>
              <a:cs typeface="+mn-cs"/>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600187" y="4814938"/>
            <a:ext cx="3773869" cy="722634"/>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661E25"/>
                </a:solidFill>
                <a:effectLst/>
                <a:uLnTx/>
                <a:uFillTx/>
                <a:latin typeface="Times New Roman"/>
                <a:ea typeface="+mn-ea"/>
                <a:cs typeface="+mn-cs"/>
              </a:rPr>
              <a:t>Thank your past clients and SOI who have sent you referrals.</a:t>
            </a:r>
            <a:endParaRPr kumimoji="0" lang="en-US" sz="3200" b="0" i="1" u="none" strike="noStrike" kern="1200" cap="none" spc="0" normalizeH="0" baseline="0" noProof="0" dirty="0">
              <a:ln>
                <a:noFill/>
              </a:ln>
              <a:solidFill>
                <a:srgbClr val="661E25"/>
              </a:solidFill>
              <a:effectLst/>
              <a:uLnTx/>
              <a:uFillTx/>
              <a:latin typeface="Times New Roman"/>
              <a:ea typeface="+mn-ea"/>
              <a:cs typeface="+mn-cs"/>
            </a:endParaRPr>
          </a:p>
        </p:txBody>
      </p:sp>
      <p:pic>
        <p:nvPicPr>
          <p:cNvPr id="11" name="Picture 10" descr="A couple of business cards with pink hearts&#10;&#10;Description automatically generated">
            <a:extLst>
              <a:ext uri="{FF2B5EF4-FFF2-40B4-BE49-F238E27FC236}">
                <a16:creationId xmlns:a16="http://schemas.microsoft.com/office/drawing/2014/main" id="{FD2BB86B-5609-9A4F-6145-2532F509B9AC}"/>
              </a:ext>
            </a:extLst>
          </p:cNvPr>
          <p:cNvPicPr>
            <a:picLocks noChangeAspect="1"/>
          </p:cNvPicPr>
          <p:nvPr/>
        </p:nvPicPr>
        <p:blipFill>
          <a:blip r:embed="rId3">
            <a:extLst>
              <a:ext uri="{28A0092B-C50C-407E-A947-70E740481C1C}">
                <a14:useLocalDpi xmlns:a14="http://schemas.microsoft.com/office/drawing/2010/main" val="0"/>
              </a:ext>
            </a:extLst>
          </a:blip>
          <a:srcRect l="27743" r="4673"/>
          <a:stretch/>
        </p:blipFill>
        <p:spPr>
          <a:xfrm>
            <a:off x="1057519" y="374542"/>
            <a:ext cx="4085956" cy="6108916"/>
          </a:xfrm>
          <a:prstGeom prst="rect">
            <a:avLst/>
          </a:prstGeom>
        </p:spPr>
      </p:pic>
      <p:sp>
        <p:nvSpPr>
          <p:cNvPr id="5" name="TextBox 4">
            <a:extLst>
              <a:ext uri="{FF2B5EF4-FFF2-40B4-BE49-F238E27FC236}">
                <a16:creationId xmlns:a16="http://schemas.microsoft.com/office/drawing/2014/main" id="{B34F77D3-EA45-0B34-7AEF-93FA53420E87}"/>
              </a:ext>
            </a:extLst>
          </p:cNvPr>
          <p:cNvSpPr txBox="1"/>
          <p:nvPr/>
        </p:nvSpPr>
        <p:spPr>
          <a:xfrm>
            <a:off x="1113710" y="6183455"/>
            <a:ext cx="39735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661E25"/>
                </a:solidFill>
                <a:effectLst/>
                <a:uLnTx/>
                <a:uFillTx/>
                <a:latin typeface="Times New Roman"/>
                <a:ea typeface="+mn-ea"/>
                <a:cs typeface="+mn-cs"/>
              </a:rPr>
              <a:t>Image courtesy of Etsy Seller Systems &amp; Solutions</a:t>
            </a:r>
          </a:p>
        </p:txBody>
      </p:sp>
    </p:spTree>
    <p:extLst>
      <p:ext uri="{BB962C8B-B14F-4D97-AF65-F5344CB8AC3E}">
        <p14:creationId xmlns:p14="http://schemas.microsoft.com/office/powerpoint/2010/main" val="1630274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36" objId="2"/>
        <p14:stopEvt time="2539"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8836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58EE4-5CB8-327E-65AB-14BEF7038B9B}"/>
              </a:ext>
            </a:extLst>
          </p:cNvPr>
          <p:cNvPicPr>
            <a:picLocks noChangeAspect="1"/>
          </p:cNvPicPr>
          <p:nvPr/>
        </p:nvPicPr>
        <p:blipFill>
          <a:blip r:embed="rId3">
            <a:extLst>
              <a:ext uri="{28A0092B-C50C-407E-A947-70E740481C1C}">
                <a14:useLocalDpi xmlns:a14="http://schemas.microsoft.com/office/drawing/2010/main" val="0"/>
              </a:ext>
            </a:extLst>
          </a:blip>
          <a:srcRect r="1264"/>
          <a:stretch/>
        </p:blipFill>
        <p:spPr>
          <a:xfrm>
            <a:off x="5995855" y="1316821"/>
            <a:ext cx="5517278" cy="4351379"/>
          </a:xfrm>
          <a:prstGeom prst="rect">
            <a:avLst/>
          </a:prstGeom>
        </p:spPr>
      </p:pic>
      <p:sp>
        <p:nvSpPr>
          <p:cNvPr id="6" name="Text Placeholder 3">
            <a:extLst>
              <a:ext uri="{FF2B5EF4-FFF2-40B4-BE49-F238E27FC236}">
                <a16:creationId xmlns:a16="http://schemas.microsoft.com/office/drawing/2014/main" id="{4D075EEF-4539-4842-9C74-6BCA185EE9F3}"/>
              </a:ext>
            </a:extLst>
          </p:cNvPr>
          <p:cNvSpPr txBox="1">
            <a:spLocks/>
          </p:cNvSpPr>
          <p:nvPr/>
        </p:nvSpPr>
        <p:spPr>
          <a:xfrm>
            <a:off x="534468" y="3330099"/>
            <a:ext cx="5121953" cy="894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Times New Roman"/>
                <a:ea typeface="+mn-ea"/>
                <a:cs typeface="+mn-cs"/>
              </a:rPr>
              <a:t>February Newsletter</a:t>
            </a:r>
          </a:p>
        </p:txBody>
      </p:sp>
      <p:sp>
        <p:nvSpPr>
          <p:cNvPr id="8" name="TextBox 7">
            <a:extLst>
              <a:ext uri="{FF2B5EF4-FFF2-40B4-BE49-F238E27FC236}">
                <a16:creationId xmlns:a16="http://schemas.microsoft.com/office/drawing/2014/main" id="{F37E2513-F370-909F-E2E8-CFF5C2F2C721}"/>
              </a:ext>
            </a:extLst>
          </p:cNvPr>
          <p:cNvSpPr txBox="1"/>
          <p:nvPr/>
        </p:nvSpPr>
        <p:spPr>
          <a:xfrm>
            <a:off x="598139" y="4640766"/>
            <a:ext cx="4949190" cy="722634"/>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3072" b="0" i="1" u="none" strike="noStrike" kern="1200" cap="none" spc="0" normalizeH="0" baseline="30000" noProof="0" dirty="0">
                <a:ln>
                  <a:noFill/>
                </a:ln>
                <a:solidFill>
                  <a:srgbClr val="EFB6AC"/>
                </a:solidFill>
                <a:effectLst/>
                <a:uLnTx/>
                <a:uFillTx/>
                <a:latin typeface="Times New Roman"/>
                <a:ea typeface="+mn-ea"/>
                <a:cs typeface="+mn-cs"/>
              </a:rPr>
              <a:t>Stay top of mind with past clients by providing useful information.</a:t>
            </a:r>
            <a:endParaRPr kumimoji="0" lang="en-US" sz="3200" b="0" i="1" u="none" strike="noStrike" kern="1200" cap="none" spc="0" normalizeH="0" baseline="0" noProof="0" dirty="0">
              <a:ln>
                <a:noFill/>
              </a:ln>
              <a:solidFill>
                <a:srgbClr val="EFB6AC"/>
              </a:solidFill>
              <a:effectLst/>
              <a:uLnTx/>
              <a:uFillTx/>
              <a:latin typeface="Times New Roman"/>
              <a:ea typeface="+mn-ea"/>
              <a:cs typeface="+mn-cs"/>
            </a:endParaRPr>
          </a:p>
        </p:txBody>
      </p:sp>
      <p:sp>
        <p:nvSpPr>
          <p:cNvPr id="9" name="Title 1">
            <a:extLst>
              <a:ext uri="{FF2B5EF4-FFF2-40B4-BE49-F238E27FC236}">
                <a16:creationId xmlns:a16="http://schemas.microsoft.com/office/drawing/2014/main" id="{89C06EE9-B379-C96C-23F4-A777326FF63B}"/>
              </a:ext>
            </a:extLst>
          </p:cNvPr>
          <p:cNvSpPr txBox="1">
            <a:spLocks/>
          </p:cNvSpPr>
          <p:nvPr/>
        </p:nvSpPr>
        <p:spPr>
          <a:xfrm>
            <a:off x="803409" y="1173290"/>
            <a:ext cx="4538650"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EFB6AC"/>
                </a:solidFill>
                <a:effectLst/>
                <a:uLnTx/>
                <a:uFillTx/>
                <a:latin typeface="Tw Cen MT"/>
                <a:ea typeface="+mj-ea"/>
                <a:cs typeface="+mj-cs"/>
              </a:rPr>
              <a:t>Spark Your Business</a:t>
            </a:r>
          </a:p>
        </p:txBody>
      </p:sp>
      <p:sp>
        <p:nvSpPr>
          <p:cNvPr id="3" name="TextBox 2">
            <a:extLst>
              <a:ext uri="{FF2B5EF4-FFF2-40B4-BE49-F238E27FC236}">
                <a16:creationId xmlns:a16="http://schemas.microsoft.com/office/drawing/2014/main" id="{E742BD8A-D550-F7BE-5071-0C1EC2A51B9C}"/>
              </a:ext>
            </a:extLst>
          </p:cNvPr>
          <p:cNvSpPr txBox="1"/>
          <p:nvPr/>
        </p:nvSpPr>
        <p:spPr>
          <a:xfrm>
            <a:off x="7418741" y="5819111"/>
            <a:ext cx="409439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Times New Roman"/>
                <a:ea typeface="+mn-ea"/>
                <a:cs typeface="+mn-cs"/>
              </a:rPr>
              <a:t>Image courtesy of Etsy Seller </a:t>
            </a:r>
            <a:r>
              <a:rPr kumimoji="0" lang="en-US" sz="1200" b="0" i="1" u="none" strike="noStrike" kern="1200" cap="none" spc="0" normalizeH="0" baseline="0" noProof="0" dirty="0" err="1">
                <a:ln>
                  <a:noFill/>
                </a:ln>
                <a:solidFill>
                  <a:srgbClr val="FFFFFF"/>
                </a:solidFill>
                <a:effectLst/>
                <a:uLnTx/>
                <a:uFillTx/>
                <a:latin typeface="Times New Roman"/>
                <a:ea typeface="+mn-ea"/>
                <a:cs typeface="+mn-cs"/>
              </a:rPr>
              <a:t>RookieREAgent</a:t>
            </a:r>
            <a:endParaRPr kumimoji="0" lang="en-US" sz="1200" b="0" i="1"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517798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E180D4A7-C9FB-4DFB-919C-405C955672EB}">
      <p14:showEvtLst xmlns:p14="http://schemas.microsoft.com/office/powerpoint/2010/main">
        <p14:playEvt time="46" objId="2"/>
        <p14:stopEvt time="254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 name="Online Media 1" title="From Expired to Inspired">
            <a:hlinkClick r:id="" action="ppaction://media"/>
            <a:extLst>
              <a:ext uri="{FF2B5EF4-FFF2-40B4-BE49-F238E27FC236}">
                <a16:creationId xmlns:a16="http://schemas.microsoft.com/office/drawing/2014/main" id="{4E12C7D1-8AFA-3C3E-2A21-A662FEDE980D}"/>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Attracting Relocation Business">
            <a:hlinkClick r:id="" action="ppaction://media"/>
            <a:extLst>
              <a:ext uri="{FF2B5EF4-FFF2-40B4-BE49-F238E27FC236}">
                <a16:creationId xmlns:a16="http://schemas.microsoft.com/office/drawing/2014/main" id="{1EB9E77A-BEB2-BE69-9CB5-F08806F06EAE}"/>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17276</TotalTime>
  <Words>939</Words>
  <Application>Microsoft Office PowerPoint</Application>
  <PresentationFormat>Widescreen</PresentationFormat>
  <Paragraphs>102</Paragraphs>
  <Slides>22</Slides>
  <Notes>22</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Aptos Narrow</vt:lpstr>
      <vt:lpstr>Arial</vt:lpstr>
      <vt:lpstr>Calibri</vt:lpstr>
      <vt:lpstr>Open Sans</vt:lpstr>
      <vt:lpstr>Rockwell</vt:lpstr>
      <vt:lpstr>Söhne</vt:lpstr>
      <vt:lpstr>Times New Roman</vt:lpstr>
      <vt:lpstr>Tw Cen MT</vt:lpstr>
      <vt:lpstr>Twentieth Century</vt:lpstr>
      <vt:lpstr>1_Office Theme</vt:lpstr>
      <vt:lpstr>Office Theme</vt:lpstr>
      <vt:lpstr>3_Office Theme</vt:lpstr>
      <vt:lpstr>2_Office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Guest Speaker</vt:lpstr>
      <vt:lpstr>PowerPoint Presentation</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203</cp:revision>
  <dcterms:created xsi:type="dcterms:W3CDTF">2021-11-05T15:17:42Z</dcterms:created>
  <dcterms:modified xsi:type="dcterms:W3CDTF">2024-12-18T21:52:20Z</dcterms:modified>
</cp:coreProperties>
</file>