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 id="2147483683" r:id="rId3"/>
    <p:sldMasterId id="2147483696" r:id="rId4"/>
  </p:sldMasterIdLst>
  <p:notesMasterIdLst>
    <p:notesMasterId r:id="rId28"/>
  </p:notesMasterIdLst>
  <p:sldIdLst>
    <p:sldId id="437" r:id="rId5"/>
    <p:sldId id="443" r:id="rId6"/>
    <p:sldId id="257" r:id="rId7"/>
    <p:sldId id="258" r:id="rId8"/>
    <p:sldId id="260" r:id="rId9"/>
    <p:sldId id="436" r:id="rId10"/>
    <p:sldId id="261" r:id="rId11"/>
    <p:sldId id="265" r:id="rId12"/>
    <p:sldId id="476" r:id="rId13"/>
    <p:sldId id="264" r:id="rId14"/>
    <p:sldId id="266" r:id="rId15"/>
    <p:sldId id="299" r:id="rId16"/>
    <p:sldId id="283" r:id="rId17"/>
    <p:sldId id="279" r:id="rId18"/>
    <p:sldId id="263" r:id="rId19"/>
    <p:sldId id="280" r:id="rId20"/>
    <p:sldId id="268" r:id="rId21"/>
    <p:sldId id="270" r:id="rId22"/>
    <p:sldId id="404" r:id="rId23"/>
    <p:sldId id="417" r:id="rId24"/>
    <p:sldId id="405" r:id="rId25"/>
    <p:sldId id="446" r:id="rId26"/>
    <p:sldId id="39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86C5"/>
    <a:srgbClr val="F4BD62"/>
    <a:srgbClr val="F2D868"/>
    <a:srgbClr val="E17B7B"/>
    <a:srgbClr val="336600"/>
    <a:srgbClr val="CA7A01"/>
    <a:srgbClr val="781C1D"/>
    <a:srgbClr val="C81E22"/>
    <a:srgbClr val="D82026"/>
    <a:srgbClr val="3F20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76121" autoAdjust="0"/>
  </p:normalViewPr>
  <p:slideViewPr>
    <p:cSldViewPr snapToGrid="0">
      <p:cViewPr varScale="1">
        <p:scale>
          <a:sx n="89" d="100"/>
          <a:sy n="89" d="100"/>
        </p:scale>
        <p:origin x="1440"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12</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Keeping up to date on real estate data trends and sharing relevant market insights with your clients and customers can set you apart in today’s competitive market. Let’s dive into the current dynamics shaping the national real estate landscape.</a:t>
            </a:r>
          </a:p>
          <a:p>
            <a:endParaRPr lang="en-US" dirty="0"/>
          </a:p>
        </p:txBody>
      </p:sp>
      <p:sp>
        <p:nvSpPr>
          <p:cNvPr id="5" name="Footer Placeholder 4">
            <a:extLst>
              <a:ext uri="{FF2B5EF4-FFF2-40B4-BE49-F238E27FC236}">
                <a16:creationId xmlns:a16="http://schemas.microsoft.com/office/drawing/2014/main" id="{3D99B082-07E2-3CA8-172F-4827EA01E8B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www.sparkandlogic.com</a:t>
            </a:r>
          </a:p>
        </p:txBody>
      </p:sp>
    </p:spTree>
    <p:extLst>
      <p:ext uri="{BB962C8B-B14F-4D97-AF65-F5344CB8AC3E}">
        <p14:creationId xmlns:p14="http://schemas.microsoft.com/office/powerpoint/2010/main" val="1269235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14</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15</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16</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we wrap up today's sales meeting, here’s a tip to *Spark Your Business* and keep your pipeline active.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Clients remember their experience working with you. Don’t assume they'll remember where to find their closing statements for tax season next year. Start a habit of filing copies of each client's closing statement. In January, send each client a letter of thanks with their statement and a couple of your business cards. Mention that your business thrives on referrals from satisfied clients.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Staying top of mind is essential, especially when people know multiple real estate professionals.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04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Let’s start the meeting on a positive note by sharing some good news. Reflect on something positive that happened and share it with the group. It could be a personal milestone, a professional accomplishment, or a simple joy that has brought a smile to your 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0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As we wrap up today's sales meeting, here’s an idea to help Spark Your Business! Prepare a branded takeaway for your next open house to keep you top-of-mind with visitors. For example, January 19th is National Popcorn Day – why not make small popcorn gift bags with your business card and a clever tag? Place them by the sign-in sheet. This fun and memorable touch offers a snack and keeps your name in front of visitors long after they leave, making it easier for them to reconnect with you when they're ready to move forward.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841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dirty="0"/>
              <a:t>As we wrap up today’s sales meeting, here’s a tip to Spark Your Business: show appreciation to past clients or SOI members who’ve referred you this year. With National Pie Day on January 23rd, drop by with a pie and a tag from Etsy seller </a:t>
            </a:r>
            <a:r>
              <a:rPr lang="en-US" dirty="0" err="1"/>
              <a:t>RookieREAgent</a:t>
            </a:r>
            <a:r>
              <a:rPr lang="en-US" dirty="0"/>
              <a:t> to thank them—don’t forget a couple of business cards! Staying top of mind builds lasting relationships and a steady stream of referrals.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582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ptos Narrow" panose="020B0004020202020204" pitchFamily="34" charset="0"/>
            </a:endParaRPr>
          </a:p>
          <a:p>
            <a:r>
              <a:rPr lang="en-US" dirty="0"/>
              <a:t>To close today’s meeting, here’s one idea to Spark Your Business: Gather 3-4 articles for a Q1 newsletter, covering topics like market trends, winter home maintenance, local events, and homeowner tax breaks. Aim to send it by late January to stay top of mind with clients and boost referrals.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7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we wrap up today's sales meeting, here’s one idea to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we close out 2024 and look ahead to 2025, consider embracing random acts of kindness in your community. Simple gestures like buying coffee for someone in line, leaving a cheerful note on a car, or volunteering for a local nonprofit can foster goodwill, strengthen relationships, and boost your reputation. Kindness creates positive ripple effects, enhancing your network and positioning you as a valued community member. By making kindness a part of your brand, you’ll build trust and drive long-term success in the coming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593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1" name="Google Shape;2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11/16/2024</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92298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188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07811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79306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460012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588663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513594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622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70642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008250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11/16/2024</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3514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0612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719174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75113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2711094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603808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3940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44833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595785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2749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11/16/2024</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8524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11/16/2024</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11/16/2024</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69770345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44772877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video" Target="https://player.vimeo.com/video/1029767239?h=1d1ae507bf&amp;amp;app_id=122963"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video" Target="https://player.vimeo.com/video/818402078?h=f6dbca0d7d&amp;amp;app_id=122963"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video" Target="https://player.vimeo.com/video/1030175285?h=0bdb1d7114&amp;amp;app_id=122963"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video" Target="https://player.vimeo.com/video/947088213?h=7fc645257a&amp;amp;app_id=122963"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video" Target="https://player.vimeo.com/video/769134831?h=edf994ae2a&amp;amp;app_id=12296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5" name="Picture 4" descr="Paper houses with lit candles inside">
            <a:extLst>
              <a:ext uri="{FF2B5EF4-FFF2-40B4-BE49-F238E27FC236}">
                <a16:creationId xmlns:a16="http://schemas.microsoft.com/office/drawing/2014/main" id="{62D5F641-7749-0A64-84D5-717B8A86B5A6}"/>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1066" b="22562"/>
          <a:stretch/>
        </p:blipFill>
        <p:spPr>
          <a:xfrm>
            <a:off x="20" y="1"/>
            <a:ext cx="12191980" cy="6857999"/>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p:nvPr>
        </p:nvSpPr>
        <p:spPr>
          <a:xfrm>
            <a:off x="1524000" y="2484359"/>
            <a:ext cx="9144000" cy="1889280"/>
          </a:xfrm>
        </p:spPr>
        <p:txBody>
          <a:bodyPr vert="horz" lIns="91440" tIns="45720" rIns="91440" bIns="45720" rtlCol="0" anchor="b">
            <a:normAutofit fontScale="90000"/>
          </a:bodyPr>
          <a:lstStyle/>
          <a:p>
            <a:pPr algn="ctr">
              <a:lnSpc>
                <a:spcPct val="90000"/>
              </a:lnSpc>
              <a:spcBef>
                <a:spcPct val="0"/>
              </a:spcBef>
            </a:pPr>
            <a:r>
              <a:rPr lang="en-US" sz="13800" kern="1200" dirty="0">
                <a:solidFill>
                  <a:srgbClr val="FFFFFF"/>
                </a:solidFill>
                <a:effectLst>
                  <a:outerShdw blurRad="50800" dist="38100" dir="2700000" algn="tl" rotWithShape="0">
                    <a:prstClr val="black">
                      <a:alpha val="40000"/>
                    </a:prstClr>
                  </a:outerShdw>
                </a:effectLst>
                <a:latin typeface="+mj-lt"/>
                <a:ea typeface="+mj-ea"/>
                <a:cs typeface="+mj-cs"/>
              </a:rPr>
              <a:t>Welcome</a:t>
            </a:r>
            <a:endParaRPr lang="en-US" sz="6000" kern="1200" dirty="0">
              <a:solidFill>
                <a:srgbClr val="FFFFFF"/>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40366132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3" name="Online Media 2" title="Real Estate Acronyms or Texting Slang">
            <a:hlinkClick r:id="" action="ppaction://media"/>
            <a:extLst>
              <a:ext uri="{FF2B5EF4-FFF2-40B4-BE49-F238E27FC236}">
                <a16:creationId xmlns:a16="http://schemas.microsoft.com/office/drawing/2014/main" id="{0173FF69-DA39-0A44-4734-37E42C7E57D7}"/>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Online Media 1" title="Monthly Goal Setting (short version)">
            <a:hlinkClick r:id="" action="ppaction://media"/>
            <a:extLst>
              <a:ext uri="{FF2B5EF4-FFF2-40B4-BE49-F238E27FC236}">
                <a16:creationId xmlns:a16="http://schemas.microsoft.com/office/drawing/2014/main" id="{97BC9653-E2F1-7AF8-D901-F4CBDF504918}"/>
              </a:ext>
            </a:extLst>
          </p:cNvPr>
          <p:cNvPicPr>
            <a:picLocks noRot="1" noChangeAspect="1"/>
          </p:cNvPicPr>
          <p:nvPr>
            <a:videoFile r:link="rId1"/>
          </p:nvPr>
        </p:nvPicPr>
        <p:blipFill>
          <a:blip r:embed="rId4"/>
          <a:stretch>
            <a:fillRect/>
          </a:stretch>
        </p:blipFill>
        <p:spPr>
          <a:xfrm>
            <a:off x="0"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nline Media 2" title="December 2024 National Real Estate Data Trends">
            <a:hlinkClick r:id="" action="ppaction://media"/>
            <a:extLst>
              <a:ext uri="{FF2B5EF4-FFF2-40B4-BE49-F238E27FC236}">
                <a16:creationId xmlns:a16="http://schemas.microsoft.com/office/drawing/2014/main" id="{DF584450-5DA2-6798-B88B-3D9B8B0DFAEE}"/>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277137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8" b="28"/>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B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E918B15-B259-B96A-C70F-7B2439D401A5}"/>
              </a:ext>
            </a:extLst>
          </p:cNvPr>
          <p:cNvSpPr txBox="1">
            <a:spLocks/>
          </p:cNvSpPr>
          <p:nvPr/>
        </p:nvSpPr>
        <p:spPr>
          <a:xfrm>
            <a:off x="6146523" y="1484540"/>
            <a:ext cx="6045477" cy="151402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9B4F21"/>
                </a:solidFill>
                <a:effectLst/>
                <a:uLnTx/>
                <a:uFillTx/>
                <a:latin typeface="Tw Cen MT"/>
                <a:ea typeface="+mj-ea"/>
                <a:cs typeface="+mj-cs"/>
              </a:rPr>
              <a:t>Spark Your </a:t>
            </a:r>
          </a:p>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9B4F21"/>
                </a:solidFill>
                <a:effectLst/>
                <a:uLnTx/>
                <a:uFillTx/>
                <a:latin typeface="Tw Cen MT"/>
                <a:ea typeface="+mj-ea"/>
                <a:cs typeface="+mj-cs"/>
              </a:rPr>
              <a:t>Business</a:t>
            </a:r>
            <a:r>
              <a:rPr kumimoji="0" lang="en-US" sz="4000" b="0" i="0" u="none" strike="noStrike" kern="1200" cap="none" spc="0" normalizeH="0" baseline="0" noProof="0" dirty="0">
                <a:ln>
                  <a:noFill/>
                </a:ln>
                <a:solidFill>
                  <a:srgbClr val="9B4F21"/>
                </a:solidFill>
                <a:effectLst/>
                <a:uLnTx/>
                <a:uFillTx/>
                <a:latin typeface="Tw Cen MT"/>
                <a:ea typeface="+mj-ea"/>
                <a:cs typeface="+mj-cs"/>
              </a:rPr>
              <a:t> </a:t>
            </a:r>
          </a:p>
        </p:txBody>
      </p:sp>
      <p:sp>
        <p:nvSpPr>
          <p:cNvPr id="10" name="TextBox 9">
            <a:extLst>
              <a:ext uri="{FF2B5EF4-FFF2-40B4-BE49-F238E27FC236}">
                <a16:creationId xmlns:a16="http://schemas.microsoft.com/office/drawing/2014/main" id="{550FE753-9A0F-D0B0-C6C3-A7A979159F43}"/>
              </a:ext>
            </a:extLst>
          </p:cNvPr>
          <p:cNvSpPr txBox="1"/>
          <p:nvPr/>
        </p:nvSpPr>
        <p:spPr>
          <a:xfrm>
            <a:off x="7014977" y="3306057"/>
            <a:ext cx="430856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Show your 2024 clients that they are clients for life by helping them prepare for tax time.</a:t>
            </a:r>
          </a:p>
        </p:txBody>
      </p:sp>
      <p:pic>
        <p:nvPicPr>
          <p:cNvPr id="12" name="Picture 11" descr="A person holding a white envelope&#10;&#10;Description automatically generated">
            <a:extLst>
              <a:ext uri="{FF2B5EF4-FFF2-40B4-BE49-F238E27FC236}">
                <a16:creationId xmlns:a16="http://schemas.microsoft.com/office/drawing/2014/main" id="{ED1C3D09-C35C-5A1A-42C1-476BF3A92A5F}"/>
              </a:ext>
            </a:extLst>
          </p:cNvPr>
          <p:cNvPicPr>
            <a:picLocks noChangeAspect="1"/>
          </p:cNvPicPr>
          <p:nvPr/>
        </p:nvPicPr>
        <p:blipFill rotWithShape="1">
          <a:blip r:embed="rId3">
            <a:extLst>
              <a:ext uri="{28A0092B-C50C-407E-A947-70E740481C1C}">
                <a14:useLocalDpi xmlns:a14="http://schemas.microsoft.com/office/drawing/2010/main" val="0"/>
              </a:ext>
            </a:extLst>
          </a:blip>
          <a:srcRect l="3764" r="6611"/>
          <a:stretch/>
        </p:blipFill>
        <p:spPr>
          <a:xfrm>
            <a:off x="0" y="0"/>
            <a:ext cx="6146523" cy="6858000"/>
          </a:xfrm>
          <a:prstGeom prst="rect">
            <a:avLst/>
          </a:prstGeom>
        </p:spPr>
      </p:pic>
      <p:sp>
        <p:nvSpPr>
          <p:cNvPr id="13" name="TextBox 12">
            <a:extLst>
              <a:ext uri="{FF2B5EF4-FFF2-40B4-BE49-F238E27FC236}">
                <a16:creationId xmlns:a16="http://schemas.microsoft.com/office/drawing/2014/main" id="{BD743F33-751F-1329-F1E7-A4AC2B9E6AD0}"/>
              </a:ext>
            </a:extLst>
          </p:cNvPr>
          <p:cNvSpPr txBox="1"/>
          <p:nvPr/>
        </p:nvSpPr>
        <p:spPr>
          <a:xfrm>
            <a:off x="7252556" y="4813882"/>
            <a:ext cx="383341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In early January, mail them a copy of their closing statement.</a:t>
            </a:r>
          </a:p>
        </p:txBody>
      </p:sp>
    </p:spTree>
    <p:extLst>
      <p:ext uri="{BB962C8B-B14F-4D97-AF65-F5344CB8AC3E}">
        <p14:creationId xmlns:p14="http://schemas.microsoft.com/office/powerpoint/2010/main" val="216590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26" objId="2"/>
        <p14:stopEvt time="2527"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CD112F-EB4F-8908-6363-5F7837A5E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5CE15-1219-67E9-7303-BA2126604782}"/>
              </a:ext>
            </a:extLst>
          </p:cNvPr>
          <p:cNvSpPr>
            <a:spLocks noGrp="1"/>
          </p:cNvSpPr>
          <p:nvPr>
            <p:ph type="title"/>
          </p:nvPr>
        </p:nvSpPr>
        <p:spPr>
          <a:xfrm>
            <a:off x="838200" y="387537"/>
            <a:ext cx="10515600" cy="2011419"/>
          </a:xfrm>
        </p:spPr>
        <p:txBody>
          <a:bodyPr>
            <a:normAutofit/>
          </a:bodyPr>
          <a:lstStyle/>
          <a:p>
            <a:pPr algn="ctr"/>
            <a:r>
              <a:rPr lang="en-US" sz="8800" dirty="0">
                <a:solidFill>
                  <a:schemeClr val="tx2"/>
                </a:solidFill>
              </a:rPr>
              <a:t>Good News!</a:t>
            </a:r>
          </a:p>
        </p:txBody>
      </p:sp>
    </p:spTree>
    <p:extLst>
      <p:ext uri="{BB962C8B-B14F-4D97-AF65-F5344CB8AC3E}">
        <p14:creationId xmlns:p14="http://schemas.microsoft.com/office/powerpoint/2010/main" val="6634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6554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AE0CE2-AEC1-30DE-86F6-442A002C55C3}"/>
              </a:ext>
            </a:extLst>
          </p:cNvPr>
          <p:cNvSpPr txBox="1"/>
          <p:nvPr/>
        </p:nvSpPr>
        <p:spPr>
          <a:xfrm>
            <a:off x="438577" y="6321830"/>
            <a:ext cx="437162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E5A3"/>
                </a:solidFill>
                <a:effectLst/>
                <a:uLnTx/>
                <a:uFillTx/>
                <a:latin typeface="Times New Roman"/>
                <a:ea typeface="+mn-ea"/>
                <a:cs typeface="+mn-cs"/>
              </a:rPr>
              <a:t>Image Courtesy of Etsy Seller </a:t>
            </a:r>
            <a:r>
              <a:rPr kumimoji="0" lang="en-US" sz="1100" b="0" i="0" u="none" strike="noStrike" kern="1200" cap="none" spc="0" normalizeH="0" baseline="0" noProof="0" dirty="0" err="1">
                <a:ln>
                  <a:noFill/>
                </a:ln>
                <a:solidFill>
                  <a:srgbClr val="FFE5A3"/>
                </a:solidFill>
                <a:effectLst/>
                <a:uLnTx/>
                <a:uFillTx/>
                <a:latin typeface="Times New Roman"/>
                <a:ea typeface="+mn-ea"/>
                <a:cs typeface="+mn-cs"/>
              </a:rPr>
              <a:t>RookieREAgent</a:t>
            </a:r>
            <a:endParaRPr kumimoji="0" lang="en-US" sz="1100" b="0" i="0" u="none" strike="noStrike" kern="1200" cap="none" spc="0" normalizeH="0" baseline="0" noProof="0" dirty="0">
              <a:ln>
                <a:noFill/>
              </a:ln>
              <a:solidFill>
                <a:srgbClr val="FFE5A3"/>
              </a:solidFill>
              <a:effectLst/>
              <a:uLnTx/>
              <a:uFillTx/>
              <a:latin typeface="Times New Roman"/>
              <a:ea typeface="+mn-ea"/>
              <a:cs typeface="+mn-cs"/>
            </a:endParaRPr>
          </a:p>
        </p:txBody>
      </p:sp>
      <p:sp>
        <p:nvSpPr>
          <p:cNvPr id="4" name="Title 1">
            <a:extLst>
              <a:ext uri="{FF2B5EF4-FFF2-40B4-BE49-F238E27FC236}">
                <a16:creationId xmlns:a16="http://schemas.microsoft.com/office/drawing/2014/main" id="{4DA6CCFA-E1EF-0B6A-2A97-3F71D60F83E2}"/>
              </a:ext>
            </a:extLst>
          </p:cNvPr>
          <p:cNvSpPr txBox="1">
            <a:spLocks/>
          </p:cNvSpPr>
          <p:nvPr/>
        </p:nvSpPr>
        <p:spPr>
          <a:xfrm>
            <a:off x="6332740" y="1418092"/>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E5A3"/>
                </a:solidFill>
                <a:effectLst/>
                <a:uLnTx/>
                <a:uFillTx/>
                <a:latin typeface="Tw Cen MT"/>
                <a:ea typeface="+mj-ea"/>
                <a:cs typeface="+mj-cs"/>
              </a:rPr>
              <a:t>Spark Your Business</a:t>
            </a:r>
          </a:p>
        </p:txBody>
      </p:sp>
      <p:sp>
        <p:nvSpPr>
          <p:cNvPr id="7" name="Text Placeholder 3">
            <a:extLst>
              <a:ext uri="{FF2B5EF4-FFF2-40B4-BE49-F238E27FC236}">
                <a16:creationId xmlns:a16="http://schemas.microsoft.com/office/drawing/2014/main" id="{0D608C2F-81AD-EF62-9F45-AACB403C2DFA}"/>
              </a:ext>
            </a:extLst>
          </p:cNvPr>
          <p:cNvSpPr txBox="1">
            <a:spLocks/>
          </p:cNvSpPr>
          <p:nvPr/>
        </p:nvSpPr>
        <p:spPr>
          <a:xfrm>
            <a:off x="6096001" y="3371527"/>
            <a:ext cx="5563961" cy="968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FFFF"/>
                </a:solidFill>
                <a:effectLst/>
                <a:uLnTx/>
                <a:uFillTx/>
                <a:latin typeface="Times New Roman"/>
                <a:ea typeface="+mn-ea"/>
                <a:cs typeface="+mn-cs"/>
              </a:rPr>
              <a:t>Open House Treats</a:t>
            </a:r>
            <a:endParaRPr kumimoji="0" lang="en-US" sz="3200" b="0" i="0" u="none" strike="noStrike" kern="1200" cap="none" spc="0" normalizeH="0" baseline="30000" noProof="0" dirty="0">
              <a:ln>
                <a:noFill/>
              </a:ln>
              <a:solidFill>
                <a:srgbClr val="F3D6AC"/>
              </a:solidFill>
              <a:effectLst/>
              <a:uLnTx/>
              <a:uFillTx/>
              <a:latin typeface="Times New Roman"/>
              <a:ea typeface="+mn-ea"/>
              <a:cs typeface="+mn-cs"/>
            </a:endParaRPr>
          </a:p>
        </p:txBody>
      </p:sp>
      <p:sp>
        <p:nvSpPr>
          <p:cNvPr id="11" name="TextBox 10">
            <a:extLst>
              <a:ext uri="{FF2B5EF4-FFF2-40B4-BE49-F238E27FC236}">
                <a16:creationId xmlns:a16="http://schemas.microsoft.com/office/drawing/2014/main" id="{5AA78FCA-D342-EA34-9013-54CAB569451D}"/>
              </a:ext>
            </a:extLst>
          </p:cNvPr>
          <p:cNvSpPr txBox="1"/>
          <p:nvPr/>
        </p:nvSpPr>
        <p:spPr>
          <a:xfrm>
            <a:off x="6096000" y="4456694"/>
            <a:ext cx="55639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E5A3"/>
                </a:solidFill>
                <a:effectLst/>
                <a:uLnTx/>
                <a:uFillTx/>
                <a:latin typeface="Times New Roman"/>
                <a:ea typeface="+mn-ea"/>
                <a:cs typeface="+mn-cs"/>
              </a:rPr>
              <a:t>Thanks for popping by!</a:t>
            </a:r>
          </a:p>
        </p:txBody>
      </p:sp>
      <p:pic>
        <p:nvPicPr>
          <p:cNvPr id="14" name="Picture 13" descr="A couple of rectangular cards with popcorn on them&#10;&#10;Description automatically generated">
            <a:extLst>
              <a:ext uri="{FF2B5EF4-FFF2-40B4-BE49-F238E27FC236}">
                <a16:creationId xmlns:a16="http://schemas.microsoft.com/office/drawing/2014/main" id="{A270AC9F-85D1-476E-9228-48E8F4675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38" y="641350"/>
            <a:ext cx="5575300" cy="5575300"/>
          </a:xfrm>
          <a:prstGeom prst="rect">
            <a:avLst/>
          </a:prstGeom>
        </p:spPr>
      </p:pic>
    </p:spTree>
    <p:extLst>
      <p:ext uri="{BB962C8B-B14F-4D97-AF65-F5344CB8AC3E}">
        <p14:creationId xmlns:p14="http://schemas.microsoft.com/office/powerpoint/2010/main" val="7662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45" objId="2"/>
        <p14:stopEvt time="2546"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858000" y="1151709"/>
            <a:ext cx="5334000" cy="151402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781C1D"/>
                </a:solidFill>
                <a:effectLst/>
                <a:uLnTx/>
                <a:uFillTx/>
                <a:latin typeface="Tw Cen MT"/>
                <a:ea typeface="+mj-ea"/>
                <a:cs typeface="+mj-cs"/>
              </a:rPr>
              <a:t>Spark Your </a:t>
            </a:r>
          </a:p>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781C1D"/>
                </a:solidFill>
                <a:effectLst/>
                <a:uLnTx/>
                <a:uFillTx/>
                <a:latin typeface="Tw Cen MT"/>
                <a:ea typeface="+mj-ea"/>
                <a:cs typeface="+mj-cs"/>
              </a:rPr>
              <a:t>Business</a:t>
            </a:r>
            <a:r>
              <a:rPr kumimoji="0" lang="en-US" sz="4000" b="0" i="0" u="none" strike="noStrike" kern="1200" cap="none" spc="0" normalizeH="0" baseline="0" noProof="0" dirty="0">
                <a:ln>
                  <a:noFill/>
                </a:ln>
                <a:solidFill>
                  <a:srgbClr val="781C1D"/>
                </a:solidFill>
                <a:effectLst/>
                <a:uLnTx/>
                <a:uFillTx/>
                <a:latin typeface="Tw Cen MT"/>
                <a:ea typeface="+mj-ea"/>
                <a:cs typeface="+mj-cs"/>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7490789" y="2921168"/>
            <a:ext cx="380150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81E22"/>
                </a:solidFill>
                <a:effectLst/>
                <a:uLnTx/>
                <a:uFillTx/>
                <a:latin typeface="Times New Roman" panose="02020603050405020304" pitchFamily="18" charset="0"/>
                <a:ea typeface="Times New Roman" panose="02020603050405020304" pitchFamily="18" charset="0"/>
                <a:cs typeface="+mn-cs"/>
              </a:rPr>
              <a:t>January 23rd</a:t>
            </a:r>
            <a:endParaRPr kumimoji="0" lang="en-US" sz="2400" b="1" i="0" u="none" strike="noStrike" kern="1200" cap="none" spc="0" normalizeH="0" baseline="0" noProof="0" dirty="0">
              <a:ln>
                <a:noFill/>
              </a:ln>
              <a:solidFill>
                <a:srgbClr val="C81E22"/>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81E22"/>
                </a:solidFill>
                <a:effectLst/>
                <a:uLnTx/>
                <a:uFillTx/>
                <a:latin typeface="Times New Roman" panose="02020603050405020304" pitchFamily="18" charset="0"/>
                <a:ea typeface="Times New Roman" panose="02020603050405020304" pitchFamily="18" charset="0"/>
                <a:cs typeface="+mn-cs"/>
              </a:rPr>
              <a:t>National Pie Day</a:t>
            </a:r>
          </a:p>
        </p:txBody>
      </p:sp>
      <p:sp>
        <p:nvSpPr>
          <p:cNvPr id="7" name="TextBox 6">
            <a:extLst>
              <a:ext uri="{FF2B5EF4-FFF2-40B4-BE49-F238E27FC236}">
                <a16:creationId xmlns:a16="http://schemas.microsoft.com/office/drawing/2014/main" id="{819AED4F-5259-1B93-A088-171C5DECE158}"/>
              </a:ext>
            </a:extLst>
          </p:cNvPr>
          <p:cNvSpPr txBox="1"/>
          <p:nvPr/>
        </p:nvSpPr>
        <p:spPr>
          <a:xfrm>
            <a:off x="7905939" y="4380655"/>
            <a:ext cx="318281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0" i="1" u="none" strike="noStrike" kern="1200" cap="none" spc="0" normalizeH="0" baseline="0" noProof="0" dirty="0">
                <a:ln>
                  <a:noFill/>
                </a:ln>
                <a:solidFill>
                  <a:srgbClr val="781C1D"/>
                </a:solidFill>
                <a:effectLst/>
                <a:uLnTx/>
                <a:uFillTx/>
                <a:latin typeface="Times New Roman" panose="02020603050405020304" pitchFamily="18" charset="0"/>
                <a:ea typeface="Times New Roman" panose="02020603050405020304" pitchFamily="18" charset="0"/>
                <a:cs typeface="+mn-cs"/>
              </a:rPr>
              <a:t>Let people know you appreciate their referrals!</a:t>
            </a:r>
            <a:endParaRPr kumimoji="0" lang="en-US" sz="3600" b="0" i="1" u="none" strike="noStrike" kern="1200" cap="none" spc="0" normalizeH="0" baseline="0" noProof="0" dirty="0">
              <a:ln>
                <a:noFill/>
              </a:ln>
              <a:solidFill>
                <a:srgbClr val="781C1D"/>
              </a:solidFill>
              <a:effectLst/>
              <a:uLnTx/>
              <a:uFillTx/>
              <a:latin typeface="Times New Roman"/>
              <a:ea typeface="+mn-ea"/>
              <a:cs typeface="+mn-cs"/>
            </a:endParaRPr>
          </a:p>
        </p:txBody>
      </p:sp>
      <p:pic>
        <p:nvPicPr>
          <p:cNvPr id="9" name="Picture 8" descr="A pie next to a box&#10;&#10;Description automatically generated">
            <a:extLst>
              <a:ext uri="{FF2B5EF4-FFF2-40B4-BE49-F238E27FC236}">
                <a16:creationId xmlns:a16="http://schemas.microsoft.com/office/drawing/2014/main" id="{414EE177-34A8-68B0-9774-56F691547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3" name="TextBox 2">
            <a:extLst>
              <a:ext uri="{FF2B5EF4-FFF2-40B4-BE49-F238E27FC236}">
                <a16:creationId xmlns:a16="http://schemas.microsoft.com/office/drawing/2014/main" id="{F8A65365-4EBD-4EA8-348E-64BB580346C5}"/>
              </a:ext>
            </a:extLst>
          </p:cNvPr>
          <p:cNvSpPr txBox="1"/>
          <p:nvPr/>
        </p:nvSpPr>
        <p:spPr>
          <a:xfrm>
            <a:off x="226807" y="6306222"/>
            <a:ext cx="32021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781C1D"/>
                </a:solidFill>
                <a:effectLst/>
                <a:uLnTx/>
                <a:uFillTx/>
                <a:latin typeface="Times New Roman"/>
                <a:ea typeface="+mn-ea"/>
                <a:cs typeface="+mn-cs"/>
              </a:rPr>
              <a:t>Image Courtesy of Etsy Seller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srgbClr val="781C1D"/>
                </a:solidFill>
                <a:effectLst/>
                <a:uLnTx/>
                <a:uFillTx/>
                <a:latin typeface="Times New Roman"/>
                <a:ea typeface="+mn-ea"/>
                <a:cs typeface="+mn-cs"/>
              </a:rPr>
              <a:t>RookieREAgent</a:t>
            </a:r>
            <a:endParaRPr kumimoji="0" lang="en-US" sz="1200" b="0" i="1" u="none" strike="noStrike" kern="1200" cap="none" spc="0" normalizeH="0" baseline="0" noProof="0" dirty="0">
              <a:ln>
                <a:noFill/>
              </a:ln>
              <a:solidFill>
                <a:srgbClr val="781C1D"/>
              </a:solidFill>
              <a:effectLst/>
              <a:uLnTx/>
              <a:uFillTx/>
              <a:latin typeface="Times New Roman"/>
              <a:ea typeface="+mn-ea"/>
              <a:cs typeface="+mn-cs"/>
            </a:endParaRPr>
          </a:p>
        </p:txBody>
      </p:sp>
    </p:spTree>
    <p:extLst>
      <p:ext uri="{BB962C8B-B14F-4D97-AF65-F5344CB8AC3E}">
        <p14:creationId xmlns:p14="http://schemas.microsoft.com/office/powerpoint/2010/main" val="390591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34" objId="2"/>
        <p14:stopEvt time="2532"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EBF6"/>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146523" y="977810"/>
            <a:ext cx="6045477" cy="151402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335F99"/>
                </a:solidFill>
                <a:effectLst/>
                <a:uLnTx/>
                <a:uFillTx/>
                <a:latin typeface="Tw Cen MT"/>
                <a:ea typeface="+mj-ea"/>
                <a:cs typeface="+mj-cs"/>
              </a:rPr>
              <a:t>Spark Your </a:t>
            </a:r>
          </a:p>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335F99"/>
                </a:solidFill>
                <a:effectLst/>
                <a:uLnTx/>
                <a:uFillTx/>
                <a:latin typeface="Tw Cen MT"/>
                <a:ea typeface="+mj-ea"/>
                <a:cs typeface="+mj-cs"/>
              </a:rPr>
              <a:t>Business</a:t>
            </a:r>
            <a:r>
              <a:rPr kumimoji="0" lang="en-US" sz="4000" b="0" i="0" u="none" strike="noStrike" kern="1200" cap="none" spc="0" normalizeH="0" baseline="0" noProof="0" dirty="0">
                <a:ln>
                  <a:noFill/>
                </a:ln>
                <a:solidFill>
                  <a:srgbClr val="CAAF5D">
                    <a:lumMod val="50000"/>
                  </a:srgbClr>
                </a:solidFill>
                <a:effectLst/>
                <a:uLnTx/>
                <a:uFillTx/>
                <a:latin typeface="Tw Cen MT"/>
                <a:ea typeface="+mj-ea"/>
                <a:cs typeface="+mj-cs"/>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7014975" y="2865222"/>
            <a:ext cx="430856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B3C49"/>
                </a:solidFill>
                <a:effectLst/>
                <a:uLnTx/>
                <a:uFillTx/>
                <a:latin typeface="Times New Roman" panose="02020603050405020304" pitchFamily="18" charset="0"/>
                <a:ea typeface="Times New Roman" panose="02020603050405020304" pitchFamily="18" charset="0"/>
                <a:cs typeface="+mn-cs"/>
              </a:rPr>
              <a:t>First Quarter Newsletter</a:t>
            </a:r>
            <a:endParaRPr kumimoji="0" lang="en-US" sz="2800" b="0" i="0" u="none" strike="noStrike" kern="1200" cap="none" spc="0" normalizeH="0" baseline="0" noProof="0" dirty="0">
              <a:ln>
                <a:noFill/>
              </a:ln>
              <a:solidFill>
                <a:srgbClr val="CB3C49"/>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819AED4F-5259-1B93-A088-171C5DECE158}"/>
              </a:ext>
            </a:extLst>
          </p:cNvPr>
          <p:cNvSpPr txBox="1"/>
          <p:nvPr/>
        </p:nvSpPr>
        <p:spPr>
          <a:xfrm>
            <a:off x="6595155" y="4584012"/>
            <a:ext cx="5148211"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200" b="0" i="1" u="none" strike="noStrike" kern="1200" cap="none" spc="0" normalizeH="0" baseline="0" noProof="0" dirty="0">
                <a:ln>
                  <a:noFill/>
                </a:ln>
                <a:solidFill>
                  <a:srgbClr val="335F99"/>
                </a:solidFill>
                <a:effectLst/>
                <a:uLnTx/>
                <a:uFillTx/>
                <a:latin typeface="Times New Roman"/>
                <a:ea typeface="+mn-ea"/>
                <a:cs typeface="+mn-cs"/>
              </a:rPr>
              <a:t>Create a homeowner newsletter covering topics such as market trends, home maintenance, and local events.</a:t>
            </a:r>
          </a:p>
        </p:txBody>
      </p:sp>
      <p:pic>
        <p:nvPicPr>
          <p:cNvPr id="9" name="Picture 8" descr="A newsletter with a house and text&#10;&#10;Description automatically generated with medium confidence">
            <a:extLst>
              <a:ext uri="{FF2B5EF4-FFF2-40B4-BE49-F238E27FC236}">
                <a16:creationId xmlns:a16="http://schemas.microsoft.com/office/drawing/2014/main" id="{9D03A06F-0BED-9D7D-1286-EF9278FBE2D0}"/>
              </a:ext>
            </a:extLst>
          </p:cNvPr>
          <p:cNvPicPr>
            <a:picLocks noChangeAspect="1"/>
          </p:cNvPicPr>
          <p:nvPr/>
        </p:nvPicPr>
        <p:blipFill>
          <a:blip r:embed="rId3">
            <a:extLst>
              <a:ext uri="{28A0092B-C50C-407E-A947-70E740481C1C}">
                <a14:useLocalDpi xmlns:a14="http://schemas.microsoft.com/office/drawing/2010/main" val="0"/>
              </a:ext>
            </a:extLst>
          </a:blip>
          <a:srcRect l="8458" r="8037"/>
          <a:stretch/>
        </p:blipFill>
        <p:spPr>
          <a:xfrm>
            <a:off x="502118" y="0"/>
            <a:ext cx="5726699" cy="6858000"/>
          </a:xfrm>
          <a:prstGeom prst="rect">
            <a:avLst/>
          </a:prstGeom>
        </p:spPr>
      </p:pic>
    </p:spTree>
    <p:extLst>
      <p:ext uri="{BB962C8B-B14F-4D97-AF65-F5344CB8AC3E}">
        <p14:creationId xmlns:p14="http://schemas.microsoft.com/office/powerpoint/2010/main" val="27778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26" objId="2"/>
        <p14:stopEvt time="2529"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6" name="Picture 15" descr="A stick figure holding a heart&#10;&#10;Description automatically generated">
            <a:extLst>
              <a:ext uri="{FF2B5EF4-FFF2-40B4-BE49-F238E27FC236}">
                <a16:creationId xmlns:a16="http://schemas.microsoft.com/office/drawing/2014/main" id="{48EE9DF7-A4D3-4434-13D3-179FF158EA60}"/>
              </a:ext>
            </a:extLst>
          </p:cNvPr>
          <p:cNvPicPr>
            <a:picLocks noChangeAspect="1"/>
          </p:cNvPicPr>
          <p:nvPr/>
        </p:nvPicPr>
        <p:blipFill>
          <a:blip r:embed="rId3"/>
          <a:srcRect t="11981" r="-2" b="3643"/>
          <a:stretch/>
        </p:blipFill>
        <p:spPr>
          <a:xfrm>
            <a:off x="0" y="0"/>
            <a:ext cx="12192000" cy="6858000"/>
          </a:xfrm>
          <a:prstGeom prst="rect">
            <a:avLst/>
          </a:prstGeom>
        </p:spPr>
      </p:pic>
      <p:sp>
        <p:nvSpPr>
          <p:cNvPr id="9" name="Title 1">
            <a:extLst>
              <a:ext uri="{FF2B5EF4-FFF2-40B4-BE49-F238E27FC236}">
                <a16:creationId xmlns:a16="http://schemas.microsoft.com/office/drawing/2014/main" id="{F6BEBA9F-AF6A-936A-68F4-C10BCE74B4FE}"/>
              </a:ext>
            </a:extLst>
          </p:cNvPr>
          <p:cNvSpPr txBox="1">
            <a:spLocks/>
          </p:cNvSpPr>
          <p:nvPr/>
        </p:nvSpPr>
        <p:spPr>
          <a:xfrm>
            <a:off x="4191000" y="1278248"/>
            <a:ext cx="6657017" cy="99160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E5A3"/>
                </a:solidFill>
                <a:effectLst/>
                <a:uLnTx/>
                <a:uFillTx/>
                <a:latin typeface="Tw Cen MT"/>
                <a:ea typeface="+mj-ea"/>
                <a:cs typeface="+mj-cs"/>
              </a:rPr>
              <a:t>Spark Your Business</a:t>
            </a:r>
          </a:p>
        </p:txBody>
      </p:sp>
      <p:sp>
        <p:nvSpPr>
          <p:cNvPr id="10" name="Text Placeholder 3">
            <a:extLst>
              <a:ext uri="{FF2B5EF4-FFF2-40B4-BE49-F238E27FC236}">
                <a16:creationId xmlns:a16="http://schemas.microsoft.com/office/drawing/2014/main" id="{9FDCC041-6609-E818-27DC-9F4C885D986E}"/>
              </a:ext>
            </a:extLst>
          </p:cNvPr>
          <p:cNvSpPr txBox="1">
            <a:spLocks/>
          </p:cNvSpPr>
          <p:nvPr/>
        </p:nvSpPr>
        <p:spPr>
          <a:xfrm>
            <a:off x="5701555" y="2866753"/>
            <a:ext cx="3635906" cy="1574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4400" b="0" i="0" u="none" strike="noStrike" kern="1200" cap="none" spc="0" normalizeH="0" baseline="0" noProof="0" dirty="0">
                <a:ln>
                  <a:noFill/>
                </a:ln>
                <a:solidFill>
                  <a:srgbClr val="FFFFFF"/>
                </a:solidFill>
                <a:effectLst/>
                <a:uLnTx/>
                <a:uFillTx/>
                <a:latin typeface="Times New Roman"/>
                <a:ea typeface="+mn-ea"/>
                <a:cs typeface="+mn-cs"/>
              </a:rPr>
              <a:t>Random Acts of Kindness</a:t>
            </a:r>
            <a:endParaRPr kumimoji="0" lang="en-US" sz="3200" b="0" i="0" u="none" strike="noStrike" kern="1200" cap="none" spc="0" normalizeH="0" baseline="30000" noProof="0" dirty="0">
              <a:ln>
                <a:noFill/>
              </a:ln>
              <a:solidFill>
                <a:srgbClr val="F3D6AC"/>
              </a:solidFill>
              <a:effectLst/>
              <a:uLnTx/>
              <a:uFillTx/>
              <a:latin typeface="Times New Roman"/>
              <a:ea typeface="+mn-ea"/>
              <a:cs typeface="+mn-cs"/>
            </a:endParaRPr>
          </a:p>
        </p:txBody>
      </p:sp>
    </p:spTree>
    <p:extLst>
      <p:ext uri="{BB962C8B-B14F-4D97-AF65-F5344CB8AC3E}">
        <p14:creationId xmlns:p14="http://schemas.microsoft.com/office/powerpoint/2010/main" val="1233720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52" objId="2"/>
        <p14:stopEvt time="2558"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Real Estate Wants &amp; Needs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rgbClr val="2686C5"/>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3" name="Online Media 2" title="Working With a Real Estate Attorney">
            <a:hlinkClick r:id="" action="ppaction://media"/>
            <a:extLst>
              <a:ext uri="{FF2B5EF4-FFF2-40B4-BE49-F238E27FC236}">
                <a16:creationId xmlns:a16="http://schemas.microsoft.com/office/drawing/2014/main" id="{59240E13-D11D-C287-BA18-DDA3CEF48D9C}"/>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3" name="Online Media 2" title="Open House Safety">
            <a:hlinkClick r:id="" action="ppaction://media"/>
            <a:extLst>
              <a:ext uri="{FF2B5EF4-FFF2-40B4-BE49-F238E27FC236}">
                <a16:creationId xmlns:a16="http://schemas.microsoft.com/office/drawing/2014/main" id="{D2DC99E4-C27A-1D90-843B-B69B1C623CF5}"/>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6">
      <a:dk1>
        <a:srgbClr val="000000"/>
      </a:dk1>
      <a:lt1>
        <a:srgbClr val="FFFFFF"/>
      </a:lt1>
      <a:dk2>
        <a:srgbClr val="395861"/>
      </a:dk2>
      <a:lt2>
        <a:srgbClr val="FFFFFF"/>
      </a:lt2>
      <a:accent1>
        <a:srgbClr val="B1BFB2"/>
      </a:accent1>
      <a:accent2>
        <a:srgbClr val="E0D1A0"/>
      </a:accent2>
      <a:accent3>
        <a:srgbClr val="F1CB89"/>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17264</TotalTime>
  <Words>952</Words>
  <Application>Microsoft Office PowerPoint</Application>
  <PresentationFormat>Widescreen</PresentationFormat>
  <Paragraphs>107</Paragraphs>
  <Slides>23</Slides>
  <Notes>23</Notes>
  <HiddenSlides>0</HiddenSlides>
  <MMClips>5</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23</vt:i4>
      </vt:variant>
    </vt:vector>
  </HeadingPairs>
  <TitlesOfParts>
    <vt:vector size="35" baseType="lpstr">
      <vt:lpstr>Aptos Narrow</vt:lpstr>
      <vt:lpstr>Arial</vt:lpstr>
      <vt:lpstr>Calibri</vt:lpstr>
      <vt:lpstr>Rockwell</vt:lpstr>
      <vt:lpstr>Söhne</vt:lpstr>
      <vt:lpstr>Times New Roman</vt:lpstr>
      <vt:lpstr>Tw Cen MT</vt:lpstr>
      <vt:lpstr>Twentieth Century</vt:lpstr>
      <vt:lpstr>1_Office Theme</vt:lpstr>
      <vt:lpstr>Office Theme</vt:lpstr>
      <vt:lpstr>3_Office Theme</vt:lpstr>
      <vt:lpstr>2_Office Theme</vt:lpstr>
      <vt:lpstr>Welcome</vt:lpstr>
      <vt:lpstr>Good News!</vt:lpstr>
      <vt:lpstr>Meeting Agenda</vt:lpstr>
      <vt:lpstr>Company Updates</vt:lpstr>
      <vt:lpstr>Marketing Updates</vt:lpstr>
      <vt:lpstr>Wants &amp; Needs</vt:lpstr>
      <vt:lpstr>Education Opportunities</vt:lpstr>
      <vt:lpstr>PowerPoint Presentation</vt:lpstr>
      <vt:lpstr>PowerPoint Presentation</vt:lpstr>
      <vt:lpstr>PowerPoint Presentation</vt:lpstr>
      <vt:lpstr>PowerPoint Presentation</vt:lpstr>
      <vt:lpstr>Guest Speaker</vt:lpstr>
      <vt:lpstr>PowerPoint Presentation</vt:lpstr>
      <vt:lpstr>Real Estate Trends Local Market Report</vt:lpstr>
      <vt:lpstr>Real Estate Trends Company Production</vt:lpstr>
      <vt:lpstr>Real Estate Trends Company Data</vt:lpstr>
      <vt:lpstr>PowerPoint Presentation</vt:lpstr>
      <vt:lpstr>Next Meeting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201</cp:revision>
  <dcterms:created xsi:type="dcterms:W3CDTF">2021-11-05T15:17:42Z</dcterms:created>
  <dcterms:modified xsi:type="dcterms:W3CDTF">2024-11-16T21:03:10Z</dcterms:modified>
</cp:coreProperties>
</file>