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7"/>
  </p:notesMasterIdLst>
  <p:sldIdLst>
    <p:sldId id="429" r:id="rId5"/>
    <p:sldId id="443" r:id="rId6"/>
    <p:sldId id="257" r:id="rId7"/>
    <p:sldId id="258" r:id="rId8"/>
    <p:sldId id="260" r:id="rId9"/>
    <p:sldId id="436" r:id="rId10"/>
    <p:sldId id="261" r:id="rId11"/>
    <p:sldId id="264" r:id="rId12"/>
    <p:sldId id="476" r:id="rId13"/>
    <p:sldId id="265" r:id="rId14"/>
    <p:sldId id="266" r:id="rId15"/>
    <p:sldId id="299" r:id="rId16"/>
    <p:sldId id="283" r:id="rId17"/>
    <p:sldId id="279" r:id="rId18"/>
    <p:sldId id="263" r:id="rId19"/>
    <p:sldId id="280" r:id="rId20"/>
    <p:sldId id="268" r:id="rId21"/>
    <p:sldId id="270" r:id="rId22"/>
    <p:sldId id="419" r:id="rId23"/>
    <p:sldId id="421" r:id="rId24"/>
    <p:sldId id="420" r:id="rId25"/>
    <p:sldId id="4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6C5"/>
    <a:srgbClr val="F4BD62"/>
    <a:srgbClr val="F2D868"/>
    <a:srgbClr val="E17B7B"/>
    <a:srgbClr val="336600"/>
    <a:srgbClr val="CA7A01"/>
    <a:srgbClr val="781C1D"/>
    <a:srgbClr val="C81E22"/>
    <a:srgbClr val="D82026"/>
    <a:srgbClr val="3F2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121" autoAdjust="0"/>
  </p:normalViewPr>
  <p:slideViewPr>
    <p:cSldViewPr snapToGrid="0">
      <p:cViewPr varScale="1">
        <p:scale>
          <a:sx n="89" d="100"/>
          <a:sy n="89" d="100"/>
        </p:scale>
        <p:origin x="1440"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15</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wrap up today's sales meeting, let’s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800" b="0" i="0" u="none" strike="noStrike" dirty="0">
                <a:solidFill>
                  <a:srgbClr val="000000"/>
                </a:solidFill>
                <a:effectLst/>
                <a:latin typeface="Aptos Narrow" panose="020B0004020202020204" pitchFamily="34" charset="0"/>
              </a:rPr>
              <a:t>December 4th is National Cookie Day. Prepare several small gift bags filled with either homemade or store-bought cookies. If homemade, include a recipe card. </a:t>
            </a:r>
          </a:p>
          <a:p>
            <a:endParaRPr lang="en-US" sz="1800" b="0" i="0" u="none" strike="noStrike" dirty="0">
              <a:solidFill>
                <a:srgbClr val="000000"/>
              </a:solidFill>
              <a:effectLst/>
              <a:latin typeface="Aptos Narrow" panose="020B0004020202020204" pitchFamily="34" charset="0"/>
            </a:endParaRPr>
          </a:p>
          <a:p>
            <a:r>
              <a:rPr lang="en-US" sz="1800" b="0" i="0" u="none" strike="noStrike" dirty="0">
                <a:solidFill>
                  <a:srgbClr val="000000"/>
                </a:solidFill>
                <a:effectLst/>
                <a:latin typeface="Aptos Narrow" panose="020B0004020202020204" pitchFamily="34" charset="0"/>
              </a:rPr>
              <a:t>Attach a clever tag, like this one from Etsy Seller </a:t>
            </a:r>
            <a:r>
              <a:rPr lang="en-US" sz="1800" b="0" i="0" u="none" strike="noStrike" dirty="0" err="1">
                <a:solidFill>
                  <a:srgbClr val="000000"/>
                </a:solidFill>
                <a:effectLst/>
                <a:latin typeface="Aptos Narrow" panose="020B0004020202020204" pitchFamily="34" charset="0"/>
              </a:rPr>
              <a:t>RookieREAgent</a:t>
            </a:r>
            <a:r>
              <a:rPr lang="en-US" sz="1800" b="0" i="0" u="none" strike="noStrike" dirty="0">
                <a:solidFill>
                  <a:srgbClr val="000000"/>
                </a:solidFill>
                <a:effectLst/>
                <a:latin typeface="Aptos Narrow" panose="020B0004020202020204" pitchFamily="34" charset="0"/>
              </a:rPr>
              <a:t> and add a couple of your business cards. Stop by a few past clients to drop off. Cookies are always a welcome treat during the holidays. Let the recipients know that you appreciate referrals. Staying top of mind is critical especially when many people know two or three real estate professionals.</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8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wrap up today's sales meeting, let’s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800" b="0" i="0" u="none" strike="noStrike" dirty="0">
                <a:solidFill>
                  <a:srgbClr val="000000"/>
                </a:solidFill>
                <a:effectLst/>
                <a:latin typeface="Aptos Narrow" panose="020B0004020202020204" pitchFamily="34" charset="0"/>
              </a:rPr>
              <a:t>Provide a quick market snapshot or a "Year in Review" and send by email, highlighting trends in your market and what to expect for the coming year. This positions you as a market expert while offering value. Good stats to highlight include the current pace of sales in your market, the number of homes sold YOY, the median list price, and the median sales price for the area. </a:t>
            </a:r>
          </a:p>
          <a:p>
            <a:endParaRPr lang="en-US" sz="1800" b="0" i="0" u="none" strike="noStrike" dirty="0">
              <a:solidFill>
                <a:srgbClr val="000000"/>
              </a:solidFill>
              <a:effectLst/>
              <a:latin typeface="Aptos Narrow" panose="020B0004020202020204" pitchFamily="34" charset="0"/>
            </a:endParaRPr>
          </a:p>
          <a:p>
            <a:r>
              <a:rPr lang="en-US" dirty="0"/>
              <a:t>Staying top of mind with past clients cultivates lasting relationships and transforms your previous transactions into a continuous stream of referrals and future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847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wrap up today's sales meeting, let’s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800" b="0" i="0" u="none" strike="noStrike" dirty="0">
                <a:solidFill>
                  <a:srgbClr val="000000"/>
                </a:solidFill>
                <a:effectLst/>
                <a:latin typeface="Aptos Narrow" panose="020B0004020202020204" pitchFamily="34" charset="0"/>
              </a:rPr>
              <a:t>Send a newsletter with home maintenance reminders or winter preparation tips via email or mail. This could include advice on energy efficiency, protecting pipes from freezing or seasonal decor ideas.</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Staying top of mind with past clients not only cultivates lasting relationships but also transforms your previous transactions into a continuous stream of referrals and future business.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128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ptos Narrow" panose="020B0004020202020204" pitchFamily="34" charset="0"/>
              </a:rPr>
              <a:t>As we wrap up today's sales meeting, here's one powerful idea to help Spark Your Business and keep your pipeline thriving.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ptos Narrow" panose="020B0004020202020204" pitchFamily="34" charset="0"/>
              </a:rPr>
              <a:t>Send personalized New Year's holiday cards or a small, thoughtful gift. It's a heartfelt way to show your appreciation while also standing out. Adding a handwritten note brings a personal touch that makes your clients feel truly valued. Plus, since most people don't receive New Year's cards, yours will shine with a refreshing twist during the holiday season!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Staying top of mind with past clients not only cultivates lasting relationships but also transforms your previous transactions into a continuous stream of referrals and future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10/16/2024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7"/>
        <p:cNvGrpSpPr/>
        <p:nvPr/>
      </p:nvGrpSpPr>
      <p:grpSpPr>
        <a:xfrm>
          <a:off x="0" y="0"/>
          <a:ext cx="0" cy="0"/>
          <a:chOff x="0" y="0"/>
          <a:chExt cx="0" cy="0"/>
        </a:xfrm>
      </p:grpSpPr>
      <p:sp>
        <p:nvSpPr>
          <p:cNvPr id="118" name="Google Shape;11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9" name="Google Shape;11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a:lvl1pPr>
            <a:lvl2pPr marL="0" marR="0" lvl="1" indent="0" algn="r">
              <a:lnSpc>
                <a:spcPct val="100000"/>
              </a:lnSpc>
              <a:spcBef>
                <a:spcPts val="0"/>
              </a:spcBef>
              <a:spcAft>
                <a:spcPts val="0"/>
              </a:spcAft>
              <a:buClr>
                <a:srgbClr val="000000"/>
              </a:buClr>
              <a:buSzPts val="1200"/>
              <a:buFont typeface="Arial"/>
              <a:buNone/>
              <a:defRPr/>
            </a:lvl2pPr>
            <a:lvl3pPr marL="0" marR="0" lvl="2" indent="0" algn="r">
              <a:lnSpc>
                <a:spcPct val="100000"/>
              </a:lnSpc>
              <a:spcBef>
                <a:spcPts val="0"/>
              </a:spcBef>
              <a:spcAft>
                <a:spcPts val="0"/>
              </a:spcAft>
              <a:buClr>
                <a:srgbClr val="000000"/>
              </a:buClr>
              <a:buSzPts val="1200"/>
              <a:buFont typeface="Arial"/>
              <a:buNone/>
              <a:defRPr/>
            </a:lvl3pPr>
            <a:lvl4pPr marL="0" marR="0" lvl="3" indent="0" algn="r">
              <a:lnSpc>
                <a:spcPct val="100000"/>
              </a:lnSpc>
              <a:spcBef>
                <a:spcPts val="0"/>
              </a:spcBef>
              <a:spcAft>
                <a:spcPts val="0"/>
              </a:spcAft>
              <a:buClr>
                <a:srgbClr val="000000"/>
              </a:buClr>
              <a:buSzPts val="1200"/>
              <a:buFont typeface="Arial"/>
              <a:buNone/>
              <a:defRPr/>
            </a:lvl4pPr>
            <a:lvl5pPr marL="0" marR="0" lvl="4" indent="0" algn="r">
              <a:lnSpc>
                <a:spcPct val="100000"/>
              </a:lnSpc>
              <a:spcBef>
                <a:spcPts val="0"/>
              </a:spcBef>
              <a:spcAft>
                <a:spcPts val="0"/>
              </a:spcAft>
              <a:buClr>
                <a:srgbClr val="000000"/>
              </a:buClr>
              <a:buSzPts val="1200"/>
              <a:buFont typeface="Arial"/>
              <a:buNone/>
              <a:defRPr/>
            </a:lvl5pPr>
            <a:lvl6pPr marL="0" marR="0" lvl="5" indent="0" algn="r">
              <a:lnSpc>
                <a:spcPct val="100000"/>
              </a:lnSpc>
              <a:spcBef>
                <a:spcPts val="0"/>
              </a:spcBef>
              <a:spcAft>
                <a:spcPts val="0"/>
              </a:spcAft>
              <a:buClr>
                <a:srgbClr val="000000"/>
              </a:buClr>
              <a:buSzPts val="1200"/>
              <a:buFont typeface="Arial"/>
              <a:buNone/>
              <a:defRPr/>
            </a:lvl6pPr>
            <a:lvl7pPr marL="0" marR="0" lvl="6" indent="0" algn="r">
              <a:lnSpc>
                <a:spcPct val="100000"/>
              </a:lnSpc>
              <a:spcBef>
                <a:spcPts val="0"/>
              </a:spcBef>
              <a:spcAft>
                <a:spcPts val="0"/>
              </a:spcAft>
              <a:buClr>
                <a:srgbClr val="000000"/>
              </a:buClr>
              <a:buSzPts val="1200"/>
              <a:buFont typeface="Arial"/>
              <a:buNone/>
              <a:defRPr/>
            </a:lvl7pPr>
            <a:lvl8pPr marL="0" marR="0" lvl="7" indent="0" algn="r">
              <a:lnSpc>
                <a:spcPct val="100000"/>
              </a:lnSpc>
              <a:spcBef>
                <a:spcPts val="0"/>
              </a:spcBef>
              <a:spcAft>
                <a:spcPts val="0"/>
              </a:spcAft>
              <a:buClr>
                <a:srgbClr val="000000"/>
              </a:buClr>
              <a:buSzPts val="1200"/>
              <a:buFont typeface="Arial"/>
              <a:buNone/>
              <a:defRPr/>
            </a:lvl8pPr>
            <a:lvl9pPr marL="0" marR="0" lvl="8" indent="0" algn="r">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65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10/16/2024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10/16/2024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player.vimeo.com/video/761538833?h=4811d87dc0&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ideo" Target="https://player.vimeo.com/video/1020349103?h=3aa4138715&amp;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ideo" Target="https://player.vimeo.com/video/761162842?h=4f721f5455&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ideo" Target="https://player.vimeo.com/video/1020342880?h=20d962bfbf&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mpkins and berries in a basket&#10;&#10;Description automatically generated">
            <a:extLst>
              <a:ext uri="{FF2B5EF4-FFF2-40B4-BE49-F238E27FC236}">
                <a16:creationId xmlns:a16="http://schemas.microsoft.com/office/drawing/2014/main" id="{FD17AB2F-095E-32F0-D12D-6D9D9BE7BF79}"/>
              </a:ext>
            </a:extLst>
          </p:cNvPr>
          <p:cNvPicPr>
            <a:picLocks noChangeAspect="1"/>
          </p:cNvPicPr>
          <p:nvPr/>
        </p:nvPicPr>
        <p:blipFill>
          <a:blip r:embed="rId3">
            <a:extLst>
              <a:ext uri="{28A0092B-C50C-407E-A947-70E740481C1C}">
                <a14:useLocalDpi xmlns:a14="http://schemas.microsoft.com/office/drawing/2010/main" val="0"/>
              </a:ext>
            </a:extLst>
          </a:blip>
          <a:srcRect t="5552" r="194" b="10237"/>
          <a:stretch/>
        </p:blipFill>
        <p:spPr>
          <a:xfrm>
            <a:off x="1" y="0"/>
            <a:ext cx="12191999"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696686" y="2709088"/>
            <a:ext cx="5994570" cy="1439824"/>
          </a:xfrm>
        </p:spPr>
        <p:txBody>
          <a:bodyPr vert="horz" lIns="91440" tIns="45720" rIns="91440" bIns="45720" rtlCol="0" anchor="b">
            <a:noAutofit/>
          </a:bodyPr>
          <a:lstStyle/>
          <a:p>
            <a:pPr>
              <a:lnSpc>
                <a:spcPct val="90000"/>
              </a:lnSpc>
              <a:spcBef>
                <a:spcPct val="0"/>
              </a:spcBef>
            </a:pPr>
            <a:r>
              <a:rPr lang="en-US" sz="10400" kern="1200" dirty="0">
                <a:solidFill>
                  <a:srgbClr val="FDE4C3"/>
                </a:solidFill>
                <a:effectLst>
                  <a:outerShdw blurRad="50800" dist="38100" dir="2700000" algn="tl" rotWithShape="0">
                    <a:prstClr val="black">
                      <a:alpha val="40000"/>
                    </a:prstClr>
                  </a:outerShdw>
                </a:effectLst>
                <a:latin typeface="+mj-lt"/>
                <a:ea typeface="+mj-ea"/>
                <a:cs typeface="+mj-cs"/>
              </a:rPr>
              <a:t>Welcome</a:t>
            </a:r>
            <a:endParaRPr lang="en-US" sz="8000" kern="1200" dirty="0">
              <a:solidFill>
                <a:srgbClr val="FDE4C3"/>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335640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Online Media 1" title="Business Planning: Visioning">
            <a:hlinkClick r:id="" action="ppaction://media"/>
            <a:extLst>
              <a:ext uri="{FF2B5EF4-FFF2-40B4-BE49-F238E27FC236}">
                <a16:creationId xmlns:a16="http://schemas.microsoft.com/office/drawing/2014/main" id="{B23EEA7B-33E9-F248-BDD9-562435469EB3}"/>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November 2024 National Real Estate Data Trends">
            <a:hlinkClick r:id="" action="ppaction://media"/>
            <a:extLst>
              <a:ext uri="{FF2B5EF4-FFF2-40B4-BE49-F238E27FC236}">
                <a16:creationId xmlns:a16="http://schemas.microsoft.com/office/drawing/2014/main" id="{D38D46EB-F3F6-7074-8342-18BB0D5E9F0D}"/>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596434" y="1012317"/>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E5A3"/>
                </a:solidFill>
                <a:effectLst/>
                <a:uLnTx/>
                <a:uFillTx/>
                <a:latin typeface="Tw Cen MT"/>
                <a:ea typeface="+mj-ea"/>
                <a:cs typeface="+mj-cs"/>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359695" y="3143516"/>
            <a:ext cx="5563961" cy="1574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imes New Roman"/>
                <a:ea typeface="+mn-ea"/>
                <a:cs typeface="+mn-cs"/>
              </a:rPr>
              <a:t>National Cookie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December 4</a:t>
            </a: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th</a:t>
            </a:r>
            <a:endParaRPr kumimoji="0" lang="en-US" sz="2400" b="0" i="0" u="none" strike="noStrike" kern="1200" cap="none" spc="0" normalizeH="0" baseline="30000" noProof="0" dirty="0">
              <a:ln>
                <a:noFill/>
              </a:ln>
              <a:solidFill>
                <a:srgbClr val="F3D6AC"/>
              </a:solidFill>
              <a:effectLst/>
              <a:uLnTx/>
              <a:uFillTx/>
              <a:latin typeface="Times New Roman"/>
              <a:ea typeface="+mn-ea"/>
              <a:cs typeface="+mn-cs"/>
            </a:endParaRPr>
          </a:p>
        </p:txBody>
      </p:sp>
      <p:sp>
        <p:nvSpPr>
          <p:cNvPr id="20" name="TextBox 19">
            <a:extLst>
              <a:ext uri="{FF2B5EF4-FFF2-40B4-BE49-F238E27FC236}">
                <a16:creationId xmlns:a16="http://schemas.microsoft.com/office/drawing/2014/main" id="{F05C487A-9118-E3E0-308C-95D28E0AFFC6}"/>
              </a:ext>
            </a:extLst>
          </p:cNvPr>
          <p:cNvSpPr txBox="1"/>
          <p:nvPr/>
        </p:nvSpPr>
        <p:spPr>
          <a:xfrm>
            <a:off x="7707720" y="6128422"/>
            <a:ext cx="396814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E5A3"/>
                </a:solidFill>
                <a:effectLst/>
                <a:uLnTx/>
                <a:uFillTx/>
                <a:latin typeface="Times New Roman"/>
                <a:ea typeface="+mn-ea"/>
                <a:cs typeface="+mn-cs"/>
              </a:rPr>
              <a:t>Image courtesy of Etsy Seller </a:t>
            </a:r>
            <a:r>
              <a:rPr kumimoji="0" lang="en-US" sz="1400" b="0" i="1" u="none" strike="noStrike" kern="1200" cap="none" spc="0" normalizeH="0" baseline="0" noProof="0" dirty="0" err="1">
                <a:ln>
                  <a:noFill/>
                </a:ln>
                <a:solidFill>
                  <a:srgbClr val="FFE5A3"/>
                </a:solidFill>
                <a:effectLst/>
                <a:uLnTx/>
                <a:uFillTx/>
                <a:latin typeface="Times New Roman"/>
                <a:ea typeface="+mn-ea"/>
                <a:cs typeface="+mn-cs"/>
              </a:rPr>
              <a:t>RookieREAgent</a:t>
            </a:r>
            <a:endParaRPr kumimoji="0" lang="en-US" sz="1400" b="0" i="1" u="none" strike="noStrike" kern="1200" cap="none" spc="0" normalizeH="0" baseline="0" noProof="0" dirty="0">
              <a:ln>
                <a:noFill/>
              </a:ln>
              <a:solidFill>
                <a:srgbClr val="FFE5A3"/>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8FD57E8A-6B7E-1359-C047-C4A60ED2BB35}"/>
              </a:ext>
            </a:extLst>
          </p:cNvPr>
          <p:cNvSpPr txBox="1"/>
          <p:nvPr/>
        </p:nvSpPr>
        <p:spPr>
          <a:xfrm>
            <a:off x="766374" y="4718167"/>
            <a:ext cx="4750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E5A3"/>
                </a:solidFill>
                <a:effectLst/>
                <a:uLnTx/>
                <a:uFillTx/>
                <a:latin typeface="Times New Roman"/>
                <a:ea typeface="+mn-ea"/>
                <a:cs typeface="+mn-cs"/>
              </a:rPr>
              <a:t>Give your past clients gift bags containing homemade or store-bought assortment of cookies.</a:t>
            </a:r>
          </a:p>
        </p:txBody>
      </p:sp>
      <p:pic>
        <p:nvPicPr>
          <p:cNvPr id="11" name="Picture 10" descr="A white box with a label and a label on it&#10;&#10;Description automatically generated">
            <a:extLst>
              <a:ext uri="{FF2B5EF4-FFF2-40B4-BE49-F238E27FC236}">
                <a16:creationId xmlns:a16="http://schemas.microsoft.com/office/drawing/2014/main" id="{DEB278EB-B45E-15B8-80A1-AC6AE63B1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913" y="771525"/>
            <a:ext cx="5314950" cy="5314950"/>
          </a:xfrm>
          <a:prstGeom prst="rect">
            <a:avLst/>
          </a:prstGeom>
        </p:spPr>
      </p:pic>
    </p:spTree>
    <p:extLst>
      <p:ext uri="{BB962C8B-B14F-4D97-AF65-F5344CB8AC3E}">
        <p14:creationId xmlns:p14="http://schemas.microsoft.com/office/powerpoint/2010/main" val="2394212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66" objId="2"/>
        <p14:stopEvt time="2571"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EAE4"/>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5767654" y="1388312"/>
            <a:ext cx="5663056" cy="15729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D27E38"/>
                </a:solidFill>
                <a:effectLst/>
                <a:uLnTx/>
                <a:uFillTx/>
                <a:latin typeface="Tw Cen MT"/>
                <a:ea typeface="+mj-ea"/>
                <a:cs typeface="+mj-cs"/>
              </a:rPr>
              <a:t>Spark Your Business</a:t>
            </a:r>
          </a:p>
        </p:txBody>
      </p:sp>
      <p:sp>
        <p:nvSpPr>
          <p:cNvPr id="6" name="TextBox 5">
            <a:extLst>
              <a:ext uri="{FF2B5EF4-FFF2-40B4-BE49-F238E27FC236}">
                <a16:creationId xmlns:a16="http://schemas.microsoft.com/office/drawing/2014/main" id="{6EBF0B94-FAE2-5293-B22E-8CFC51A6554D}"/>
              </a:ext>
            </a:extLst>
          </p:cNvPr>
          <p:cNvSpPr txBox="1"/>
          <p:nvPr/>
        </p:nvSpPr>
        <p:spPr>
          <a:xfrm>
            <a:off x="6444898" y="3318938"/>
            <a:ext cx="430856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End of Year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Market Update</a:t>
            </a:r>
          </a:p>
        </p:txBody>
      </p:sp>
      <p:pic>
        <p:nvPicPr>
          <p:cNvPr id="4" name="Picture 3">
            <a:extLst>
              <a:ext uri="{FF2B5EF4-FFF2-40B4-BE49-F238E27FC236}">
                <a16:creationId xmlns:a16="http://schemas.microsoft.com/office/drawing/2014/main" id="{5A85132C-04C3-56A1-9E4E-0E749BF5A402}"/>
              </a:ext>
            </a:extLst>
          </p:cNvPr>
          <p:cNvPicPr>
            <a:picLocks noChangeAspect="1"/>
          </p:cNvPicPr>
          <p:nvPr/>
        </p:nvPicPr>
        <p:blipFill>
          <a:blip r:embed="rId3">
            <a:extLst>
              <a:ext uri="{28A0092B-C50C-407E-A947-70E740481C1C}">
                <a14:useLocalDpi xmlns:a14="http://schemas.microsoft.com/office/drawing/2010/main" val="0"/>
              </a:ext>
            </a:extLst>
          </a:blip>
          <a:srcRect l="29795" t="6351" r="10437" b="1834"/>
          <a:stretch/>
        </p:blipFill>
        <p:spPr>
          <a:xfrm>
            <a:off x="1440253" y="449742"/>
            <a:ext cx="3878770" cy="5958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19AED4F-5259-1B93-A088-171C5DECE158}"/>
              </a:ext>
            </a:extLst>
          </p:cNvPr>
          <p:cNvSpPr txBox="1"/>
          <p:nvPr/>
        </p:nvSpPr>
        <p:spPr>
          <a:xfrm>
            <a:off x="6872977" y="4882994"/>
            <a:ext cx="3452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srgbClr val="D27E38"/>
                </a:solidFill>
                <a:effectLst/>
                <a:uLnTx/>
                <a:uFillTx/>
                <a:latin typeface="Times New Roman" panose="02020603050405020304" pitchFamily="18" charset="0"/>
                <a:ea typeface="Times New Roman" panose="02020603050405020304" pitchFamily="18" charset="0"/>
                <a:cs typeface="+mn-cs"/>
              </a:rPr>
              <a:t>Mail or email past clients and SOI a quick market snapshot.</a:t>
            </a:r>
            <a:endParaRPr kumimoji="0" lang="en-US" sz="3600" b="0" i="1" u="none" strike="noStrike" kern="1200" cap="none" spc="0" normalizeH="0" baseline="0" noProof="0" dirty="0">
              <a:ln>
                <a:noFill/>
              </a:ln>
              <a:solidFill>
                <a:srgbClr val="D27E38"/>
              </a:solidFill>
              <a:effectLst/>
              <a:uLnTx/>
              <a:uFillTx/>
              <a:latin typeface="Times New Roman"/>
              <a:ea typeface="+mn-ea"/>
              <a:cs typeface="+mn-cs"/>
            </a:endParaRPr>
          </a:p>
        </p:txBody>
      </p:sp>
    </p:spTree>
    <p:extLst>
      <p:ext uri="{BB962C8B-B14F-4D97-AF65-F5344CB8AC3E}">
        <p14:creationId xmlns:p14="http://schemas.microsoft.com/office/powerpoint/2010/main" val="335650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2" objId="2"/>
        <p14:stopEvt time="2531"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5523B"/>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6504940" y="106539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7CEA5"/>
                </a:solidFill>
                <a:effectLst/>
                <a:uLnTx/>
                <a:uFillTx/>
                <a:latin typeface="Tw Cen MT"/>
                <a:ea typeface="+mj-ea"/>
                <a:cs typeface="+mj-cs"/>
              </a:rPr>
              <a:t>Spark Your Business</a:t>
            </a: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6320419" y="3179298"/>
            <a:ext cx="5459526" cy="796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Winter Newsletter</a:t>
            </a:r>
            <a:endParaRPr kumimoji="0" lang="en-US" sz="3200" b="0" i="0" u="none" strike="noStrike" kern="1200" cap="none" spc="0" normalizeH="0" baseline="30000" noProof="0" dirty="0">
              <a:ln>
                <a:noFill/>
              </a:ln>
              <a:solidFill>
                <a:srgbClr val="F3D6AC"/>
              </a:solidFill>
              <a:effectLst/>
              <a:uLnTx/>
              <a:uFillTx/>
              <a:latin typeface="Times New Roman"/>
              <a:ea typeface="+mn-ea"/>
              <a:cs typeface="+mn-cs"/>
            </a:endParaRPr>
          </a:p>
        </p:txBody>
      </p:sp>
      <p:pic>
        <p:nvPicPr>
          <p:cNvPr id="9" name="Picture 8" descr="A magazine cover with a house and a person working on it&#10;&#10;Description automatically generated">
            <a:extLst>
              <a:ext uri="{FF2B5EF4-FFF2-40B4-BE49-F238E27FC236}">
                <a16:creationId xmlns:a16="http://schemas.microsoft.com/office/drawing/2014/main" id="{80447AE3-9A92-6A98-3527-32C424B2D359}"/>
              </a:ext>
            </a:extLst>
          </p:cNvPr>
          <p:cNvPicPr>
            <a:picLocks noChangeAspect="1"/>
          </p:cNvPicPr>
          <p:nvPr/>
        </p:nvPicPr>
        <p:blipFill>
          <a:blip r:embed="rId3">
            <a:extLst>
              <a:ext uri="{28A0092B-C50C-407E-A947-70E740481C1C}">
                <a14:useLocalDpi xmlns:a14="http://schemas.microsoft.com/office/drawing/2010/main" val="0"/>
              </a:ext>
            </a:extLst>
          </a:blip>
          <a:srcRect l="8333" r="4445"/>
          <a:stretch/>
        </p:blipFill>
        <p:spPr>
          <a:xfrm>
            <a:off x="483036" y="361950"/>
            <a:ext cx="5350298" cy="6134100"/>
          </a:xfrm>
          <a:prstGeom prst="rect">
            <a:avLst/>
          </a:prstGeom>
        </p:spPr>
      </p:pic>
      <p:sp>
        <p:nvSpPr>
          <p:cNvPr id="11" name="TextBox 10">
            <a:extLst>
              <a:ext uri="{FF2B5EF4-FFF2-40B4-BE49-F238E27FC236}">
                <a16:creationId xmlns:a16="http://schemas.microsoft.com/office/drawing/2014/main" id="{0BEB265F-73D1-6CC5-C589-679D642F1731}"/>
              </a:ext>
            </a:extLst>
          </p:cNvPr>
          <p:cNvSpPr txBox="1"/>
          <p:nvPr/>
        </p:nvSpPr>
        <p:spPr>
          <a:xfrm>
            <a:off x="7045830" y="4374091"/>
            <a:ext cx="40087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CEA5"/>
                </a:solidFill>
                <a:effectLst/>
                <a:uLnTx/>
                <a:uFillTx/>
                <a:latin typeface="Times New Roman"/>
                <a:ea typeface="+mn-ea"/>
                <a:cs typeface="+mn-cs"/>
              </a:rPr>
              <a:t>Mail or email past clients and SOI a newsletter with winter maintenance tips.</a:t>
            </a:r>
          </a:p>
        </p:txBody>
      </p:sp>
    </p:spTree>
    <p:extLst>
      <p:ext uri="{BB962C8B-B14F-4D97-AF65-F5344CB8AC3E}">
        <p14:creationId xmlns:p14="http://schemas.microsoft.com/office/powerpoint/2010/main" val="136088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9" objId="2"/>
        <p14:stopEvt time="2543"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DCF320-E305-0692-0D55-FFC8B5352A3B}"/>
              </a:ext>
            </a:extLst>
          </p:cNvPr>
          <p:cNvSpPr txBox="1">
            <a:spLocks/>
          </p:cNvSpPr>
          <p:nvPr/>
        </p:nvSpPr>
        <p:spPr>
          <a:xfrm>
            <a:off x="6933642" y="1297867"/>
            <a:ext cx="5003407"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9F0389"/>
                </a:solidFill>
                <a:effectLst/>
                <a:uLnTx/>
                <a:uFillTx/>
                <a:latin typeface="Tw Cen MT"/>
                <a:ea typeface="+mj-ea"/>
                <a:cs typeface="+mj-cs"/>
              </a:rPr>
              <a:t>Spark Your Business</a:t>
            </a:r>
          </a:p>
        </p:txBody>
      </p:sp>
      <p:sp>
        <p:nvSpPr>
          <p:cNvPr id="5" name="Text Placeholder 3">
            <a:extLst>
              <a:ext uri="{FF2B5EF4-FFF2-40B4-BE49-F238E27FC236}">
                <a16:creationId xmlns:a16="http://schemas.microsoft.com/office/drawing/2014/main" id="{A4364186-71F1-4B37-26C4-0F391A036962}"/>
              </a:ext>
            </a:extLst>
          </p:cNvPr>
          <p:cNvSpPr txBox="1">
            <a:spLocks/>
          </p:cNvSpPr>
          <p:nvPr/>
        </p:nvSpPr>
        <p:spPr>
          <a:xfrm>
            <a:off x="6938216" y="3219130"/>
            <a:ext cx="5000357" cy="12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Happy New Year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Card Mailing</a:t>
            </a:r>
            <a:endParaRPr kumimoji="0" lang="en-US" sz="3200" b="0" i="0" u="none" strike="noStrike" kern="1200" cap="none" spc="0" normalizeH="0" baseline="30000" noProof="0" dirty="0">
              <a:ln>
                <a:noFill/>
              </a:ln>
              <a:solidFill>
                <a:srgbClr val="0000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A348CDD8-02CC-240B-453C-FDC51B4211F0}"/>
              </a:ext>
            </a:extLst>
          </p:cNvPr>
          <p:cNvSpPr txBox="1"/>
          <p:nvPr/>
        </p:nvSpPr>
        <p:spPr>
          <a:xfrm>
            <a:off x="7620853" y="4675157"/>
            <a:ext cx="362898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F0389"/>
                </a:solidFill>
                <a:effectLst/>
                <a:uLnTx/>
                <a:uFillTx/>
                <a:latin typeface="Times New Roman"/>
                <a:ea typeface="Calibri" panose="020F0502020204030204" pitchFamily="34" charset="0"/>
                <a:cs typeface="Times New Roman" panose="02020603050405020304" pitchFamily="18" charset="0"/>
              </a:rPr>
              <a:t>Wish your past clients and SOI a happy and prosperous new year!</a:t>
            </a:r>
            <a:endParaRPr kumimoji="0" lang="en-US" sz="4000" b="0" i="0" u="none" strike="noStrike" kern="1200" cap="none" spc="0" normalizeH="0" baseline="0" noProof="0" dirty="0">
              <a:ln>
                <a:noFill/>
              </a:ln>
              <a:solidFill>
                <a:srgbClr val="9F0389"/>
              </a:solidFill>
              <a:effectLst/>
              <a:uLnTx/>
              <a:uFillTx/>
              <a:latin typeface="Times New Roman"/>
              <a:ea typeface="+mn-ea"/>
              <a:cs typeface="+mn-cs"/>
            </a:endParaRPr>
          </a:p>
        </p:txBody>
      </p:sp>
      <p:pic>
        <p:nvPicPr>
          <p:cNvPr id="4" name="Picture 3" descr="A card with confetti and confetti&#10;&#10;Description automatically generated">
            <a:extLst>
              <a:ext uri="{FF2B5EF4-FFF2-40B4-BE49-F238E27FC236}">
                <a16:creationId xmlns:a16="http://schemas.microsoft.com/office/drawing/2014/main" id="{1039937B-C0EE-EB2B-8226-AF858D2FC41F}"/>
              </a:ext>
            </a:extLst>
          </p:cNvPr>
          <p:cNvPicPr>
            <a:picLocks noChangeAspect="1"/>
          </p:cNvPicPr>
          <p:nvPr/>
        </p:nvPicPr>
        <p:blipFill rotWithShape="1">
          <a:blip r:embed="rId3">
            <a:extLst>
              <a:ext uri="{28A0092B-C50C-407E-A947-70E740481C1C}">
                <a14:useLocalDpi xmlns:a14="http://schemas.microsoft.com/office/drawing/2010/main" val="0"/>
              </a:ext>
            </a:extLst>
          </a:blip>
          <a:srcRect l="3651"/>
          <a:stretch/>
        </p:blipFill>
        <p:spPr>
          <a:xfrm>
            <a:off x="-25751" y="0"/>
            <a:ext cx="6607629" cy="6858000"/>
          </a:xfrm>
          <a:prstGeom prst="rect">
            <a:avLst/>
          </a:prstGeom>
        </p:spPr>
      </p:pic>
    </p:spTree>
    <p:extLst>
      <p:ext uri="{BB962C8B-B14F-4D97-AF65-F5344CB8AC3E}">
        <p14:creationId xmlns:p14="http://schemas.microsoft.com/office/powerpoint/2010/main" val="169010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4" objId="2"/>
        <p14:stopEvt time="254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Online Media 1" title="Building a Legacy: Crafting Your Ideal Retirement Strategy">
            <a:hlinkClick r:id="" action="ppaction://media"/>
            <a:extLst>
              <a:ext uri="{FF2B5EF4-FFF2-40B4-BE49-F238E27FC236}">
                <a16:creationId xmlns:a16="http://schemas.microsoft.com/office/drawing/2014/main" id="{9B04334A-3884-9A47-1E54-7C4C41063EC1}"/>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 name="Online Media 1" title="Navigating the Income Rollercoaster">
            <a:hlinkClick r:id="" action="ppaction://media"/>
            <a:extLst>
              <a:ext uri="{FF2B5EF4-FFF2-40B4-BE49-F238E27FC236}">
                <a16:creationId xmlns:a16="http://schemas.microsoft.com/office/drawing/2014/main" id="{B2D43151-B8B0-9D7B-685A-F8B7718B8659}"/>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17246</TotalTime>
  <Words>925</Words>
  <Application>Microsoft Office PowerPoint</Application>
  <PresentationFormat>Widescreen</PresentationFormat>
  <Paragraphs>110</Paragraphs>
  <Slides>22</Slides>
  <Notes>22</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Aptos Narrow</vt:lpstr>
      <vt:lpstr>Arial</vt:lpstr>
      <vt:lpstr>Calibri</vt:lpstr>
      <vt:lpstr>Rockwell</vt:lpstr>
      <vt:lpstr>Satisfy</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PowerPoint Presentation</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198</cp:revision>
  <dcterms:created xsi:type="dcterms:W3CDTF">2021-11-05T15:17:42Z</dcterms:created>
  <dcterms:modified xsi:type="dcterms:W3CDTF">2024-10-16T23:15:18Z</dcterms:modified>
</cp:coreProperties>
</file>