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9"/>
  </p:notesMasterIdLst>
  <p:sldIdLst>
    <p:sldId id="429" r:id="rId5"/>
    <p:sldId id="443" r:id="rId6"/>
    <p:sldId id="257" r:id="rId7"/>
    <p:sldId id="258" r:id="rId8"/>
    <p:sldId id="260" r:id="rId9"/>
    <p:sldId id="436" r:id="rId10"/>
    <p:sldId id="261" r:id="rId11"/>
    <p:sldId id="476" r:id="rId12"/>
    <p:sldId id="264" r:id="rId13"/>
    <p:sldId id="265" r:id="rId14"/>
    <p:sldId id="480" r:id="rId15"/>
    <p:sldId id="266" r:id="rId16"/>
    <p:sldId id="299" r:id="rId17"/>
    <p:sldId id="283" r:id="rId18"/>
    <p:sldId id="279" r:id="rId19"/>
    <p:sldId id="263" r:id="rId20"/>
    <p:sldId id="280" r:id="rId21"/>
    <p:sldId id="268" r:id="rId22"/>
    <p:sldId id="270" r:id="rId23"/>
    <p:sldId id="410" r:id="rId24"/>
    <p:sldId id="409" r:id="rId25"/>
    <p:sldId id="481" r:id="rId26"/>
    <p:sldId id="407" r:id="rId27"/>
    <p:sldId id="4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6C5"/>
    <a:srgbClr val="F4BD62"/>
    <a:srgbClr val="F2D868"/>
    <a:srgbClr val="E17B7B"/>
    <a:srgbClr val="336600"/>
    <a:srgbClr val="CA7A01"/>
    <a:srgbClr val="781C1D"/>
    <a:srgbClr val="C81E22"/>
    <a:srgbClr val="D82026"/>
    <a:srgbClr val="3F2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6121" autoAdjust="0"/>
  </p:normalViewPr>
  <p:slideViewPr>
    <p:cSldViewPr snapToGrid="0">
      <p:cViewPr varScale="1">
        <p:scale>
          <a:sx n="84" d="100"/>
          <a:sy n="84" d="100"/>
        </p:scale>
        <p:origin x="1638"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906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15</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wrap up today's sales meeting, let’s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800" b="0" i="0" u="none" strike="noStrike" dirty="0">
                <a:solidFill>
                  <a:srgbClr val="000000"/>
                </a:solidFill>
                <a:effectLst/>
                <a:latin typeface="Aptos Narrow" panose="020B0004020202020204" pitchFamily="34" charset="0"/>
              </a:rPr>
              <a:t>Send your real estate newsletter at the beginning of November to get ahead of the holiday mail rush. Include valuable content such as tips on winter home maintenance, insights on winter market trends, and ways to improve energy efficiency for the colder months.</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Be sure to include a solid Call To Action (CTA), such as: "Know someone looking to buy or sell? I can offer them exceptional service." Remember to prominently display your contact information, including your cell phone and email, so potential clients can easily reach you.</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80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wrap up today's sales meeting, we want to give you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800" b="0" i="0" u="none" strike="noStrike" dirty="0">
                <a:solidFill>
                  <a:srgbClr val="000000"/>
                </a:solidFill>
                <a:effectLst/>
                <a:latin typeface="Aptos Narrow" panose="020B0004020202020204" pitchFamily="34" charset="0"/>
              </a:rPr>
              <a:t>Show your appreciation for local veterans by organizing a donation drive. Start by reaching out to your local Veterans Office to find out which items are most needed this time of year. Then, set up a donation collection point at your office.</a:t>
            </a:r>
            <a:br>
              <a:rPr lang="en-US" sz="1800" b="0" i="0" u="none" strike="noStrike" dirty="0">
                <a:solidFill>
                  <a:srgbClr val="000000"/>
                </a:solidFill>
                <a:effectLst/>
                <a:latin typeface="Aptos Narrow" panose="020B0004020202020204" pitchFamily="34" charset="0"/>
              </a:rPr>
            </a:b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Spread the word by promoting the drive to your past clients and sphere of influence through email and social media. Let them know how they can contribute, whether it’s by donating, sharing the message on their own social channels, helping with collections, or delivering items to the designated agency.</a:t>
            </a:r>
            <a:br>
              <a:rPr lang="en-US" sz="1800" b="0" i="0" u="none" strike="noStrike" dirty="0">
                <a:solidFill>
                  <a:srgbClr val="000000"/>
                </a:solidFill>
                <a:effectLst/>
                <a:latin typeface="Aptos Narrow" panose="020B0004020202020204" pitchFamily="34" charset="0"/>
              </a:rPr>
            </a:b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Be sure to post regular updates on social media with photos of the drive in action, and don’t forget to send thank-you notes to everyone who contributed or helped make the event a success!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212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1"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wrap up today's sales meeting, let’s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800" b="0" i="1" u="none" strike="noStrike" dirty="0">
                <a:solidFill>
                  <a:srgbClr val="000000"/>
                </a:solidFill>
                <a:effectLst/>
                <a:latin typeface="Aptos Narrow" panose="020B0004020202020204" pitchFamily="34" charset="0"/>
              </a:rPr>
              <a:t>I like this clever tag: Just wanted to espresso how much your business means to me!</a:t>
            </a:r>
            <a:r>
              <a:rPr lang="en-US" sz="1800" b="0" i="0" u="none" strike="noStrike" dirty="0">
                <a:solidFill>
                  <a:srgbClr val="000000"/>
                </a:solidFill>
                <a:effectLst/>
                <a:latin typeface="Aptos Narrow" panose="020B0004020202020204" pitchFamily="34" charset="0"/>
              </a:rPr>
              <a:t> Delight your espresso-loving clients with small, curated gift bags to celebrate National Espresso Day. Consider including items like an espresso shot glass, handheld milk </a:t>
            </a:r>
            <a:r>
              <a:rPr lang="en-US" sz="1800" b="0" i="0" u="none" strike="noStrike" dirty="0" err="1">
                <a:solidFill>
                  <a:srgbClr val="000000"/>
                </a:solidFill>
                <a:effectLst/>
                <a:latin typeface="Aptos Narrow" panose="020B0004020202020204" pitchFamily="34" charset="0"/>
              </a:rPr>
              <a:t>frother</a:t>
            </a:r>
            <a:r>
              <a:rPr lang="en-US" sz="1800" b="0" i="0" u="none" strike="noStrike" dirty="0">
                <a:solidFill>
                  <a:srgbClr val="000000"/>
                </a:solidFill>
                <a:effectLst/>
                <a:latin typeface="Aptos Narrow" panose="020B0004020202020204" pitchFamily="34" charset="0"/>
              </a:rPr>
              <a:t>, coffee stencils, a tamping mat, or even a coffee-scented candle. Add a clever tag (like this one from </a:t>
            </a:r>
            <a:r>
              <a:rPr lang="en-US" sz="1800" b="0" i="0" u="none" strike="noStrike" dirty="0" err="1">
                <a:solidFill>
                  <a:srgbClr val="000000"/>
                </a:solidFill>
                <a:effectLst/>
                <a:latin typeface="Aptos Narrow" panose="020B0004020202020204" pitchFamily="34" charset="0"/>
              </a:rPr>
              <a:t>RookieREAgent</a:t>
            </a:r>
            <a:r>
              <a:rPr lang="en-US" sz="1800" b="0" i="0" u="none" strike="noStrike" dirty="0">
                <a:solidFill>
                  <a:srgbClr val="000000"/>
                </a:solidFill>
                <a:effectLst/>
                <a:latin typeface="Aptos Narrow" panose="020B0004020202020204" pitchFamily="34" charset="0"/>
              </a:rPr>
              <a:t>), tuck in a few of your business cards, and personally drop off the gifts.</a:t>
            </a:r>
            <a:br>
              <a:rPr lang="en-US" sz="1800" b="0" i="0" u="none" strike="noStrike" dirty="0">
                <a:solidFill>
                  <a:srgbClr val="000000"/>
                </a:solidFill>
                <a:effectLst/>
                <a:latin typeface="Aptos Narrow" panose="020B0004020202020204" pitchFamily="34" charset="0"/>
              </a:rPr>
            </a:b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This simple yet thoughtful gesture helps keep you top of mind, which is key to building strong relationships and growing your repeat and referral business.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1"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wrap up today's sales meeting, we want to give you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800" b="0" i="0" u="none" strike="noStrike" dirty="0">
                <a:solidFill>
                  <a:srgbClr val="000000"/>
                </a:solidFill>
                <a:effectLst/>
                <a:latin typeface="Aptos Narrow" panose="020B0004020202020204" pitchFamily="34" charset="0"/>
              </a:rPr>
              <a:t>A holiday pie giveaway is a thoughtful way to stay connected with past clients and show appreciation. I know of several top-producing agents who do this every year with excellent results. Whether you make or purchase the pies, plan a specific day and time for clients to stop by your office to pick them up. Add a clever tag to each pie for a personal touch, like the one shown by </a:t>
            </a:r>
            <a:r>
              <a:rPr lang="en-US" sz="1800" b="0" i="0" u="none" strike="noStrike" dirty="0" err="1">
                <a:solidFill>
                  <a:srgbClr val="000000"/>
                </a:solidFill>
                <a:effectLst/>
                <a:latin typeface="Aptos Narrow" panose="020B0004020202020204" pitchFamily="34" charset="0"/>
              </a:rPr>
              <a:t>RookieREAgent</a:t>
            </a:r>
            <a:r>
              <a:rPr lang="en-US" sz="1800" b="0" i="0" u="none" strike="noStrike" dirty="0">
                <a:solidFill>
                  <a:srgbClr val="000000"/>
                </a:solidFill>
                <a:effectLst/>
                <a:latin typeface="Aptos Narrow" panose="020B0004020202020204" pitchFamily="34" charset="0"/>
              </a:rPr>
              <a:t>.</a:t>
            </a:r>
            <a:br>
              <a:rPr lang="en-US" sz="1800" b="0" i="0" u="none" strike="noStrike" dirty="0">
                <a:solidFill>
                  <a:srgbClr val="000000"/>
                </a:solidFill>
                <a:effectLst/>
                <a:latin typeface="Aptos Narrow" panose="020B0004020202020204" pitchFamily="34" charset="0"/>
              </a:rPr>
            </a:b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Start promoting the event in early November and send reminders as the date approaches—people tend to get busy during the holiday season. This simple yet meaningful gesture keeps you top-of-mind with clients and helps nurture lasting relationships beyond the initial deal.</a:t>
            </a:r>
            <a:r>
              <a:rPr lang="en-US" sz="2800" dirty="0"/>
              <a:t> </a:t>
            </a:r>
            <a:endParaRPr lang="en-US" sz="1800" b="0" i="1" u="none" strike="noStrike" dirty="0">
              <a:solidFill>
                <a:srgbClr val="000000"/>
              </a:solidFill>
              <a:effectLst/>
              <a:latin typeface="Aptos Narrow"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247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wrap up today's sales meeting, let’s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800" b="0" i="0" u="none" strike="noStrike" dirty="0">
                <a:solidFill>
                  <a:srgbClr val="000000"/>
                </a:solidFill>
                <a:effectLst/>
                <a:latin typeface="Aptos Narrow" panose="020B0004020202020204" pitchFamily="34" charset="0"/>
              </a:rPr>
              <a:t>Send past clients a thoughtful card at Thanksgiving, a holiday on which people typically don’t exchange cards, making yours stand out. Use the opportunity to express your gratitude, thanking clients for their past business and referrals.</a:t>
            </a:r>
            <a:br>
              <a:rPr lang="en-US" sz="1800" b="0" i="0" u="none" strike="noStrike" dirty="0">
                <a:solidFill>
                  <a:srgbClr val="000000"/>
                </a:solidFill>
                <a:effectLst/>
                <a:latin typeface="Aptos Narrow" panose="020B0004020202020204" pitchFamily="34" charset="0"/>
              </a:rPr>
            </a:br>
            <a:r>
              <a:rPr lang="en-US" sz="1800" b="0" i="0" u="none" strike="noStrike" dirty="0">
                <a:solidFill>
                  <a:srgbClr val="000000"/>
                </a:solidFill>
                <a:effectLst/>
                <a:latin typeface="Aptos Narrow" panose="020B0004020202020204" pitchFamily="34" charset="0"/>
              </a:rPr>
              <a:t>Include a couple of your business cards in the envelope to keep your contact information handy. Start preparing your cards in late October, so they're ready to mail out two weeks before Thanksgiving, ensuring they arrive in time for the holiday. This personal touch can leave a lasting impression and strengthen client relationships.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64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9/12/2024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7"/>
        <p:cNvGrpSpPr/>
        <p:nvPr/>
      </p:nvGrpSpPr>
      <p:grpSpPr>
        <a:xfrm>
          <a:off x="0" y="0"/>
          <a:ext cx="0" cy="0"/>
          <a:chOff x="0" y="0"/>
          <a:chExt cx="0" cy="0"/>
        </a:xfrm>
      </p:grpSpPr>
      <p:sp>
        <p:nvSpPr>
          <p:cNvPr id="118" name="Google Shape;11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9" name="Google Shape;11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5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9/12/2024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9/12/2024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865692095?h=51282de0f6&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865693751?h=f717af0199&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ideo" Target="https://player.vimeo.com/video/1008864632?h=b155dbc59f&amp;amp;app_id=122963"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751256769?h=9939fe59a3&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865688443?h=89e3ef7df9&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umn forest as seen from above">
            <a:extLst>
              <a:ext uri="{FF2B5EF4-FFF2-40B4-BE49-F238E27FC236}">
                <a16:creationId xmlns:a16="http://schemas.microsoft.com/office/drawing/2014/main" id="{62D5F641-7749-0A64-84D5-717B8A86B5A6}"/>
              </a:ext>
            </a:extLst>
          </p:cNvPr>
          <p:cNvPicPr>
            <a:picLocks noChangeAspect="1"/>
          </p:cNvPicPr>
          <p:nvPr/>
        </p:nvPicPr>
        <p:blipFill rotWithShape="1">
          <a:blip r:embed="rId3">
            <a:extLst>
              <a:ext uri="{28A0092B-C50C-407E-A947-70E740481C1C}">
                <a14:useLocalDpi xmlns:a14="http://schemas.microsoft.com/office/drawing/2010/main" val="0"/>
              </a:ext>
            </a:extLst>
          </a:blip>
          <a:srcRect t="7427" r="4535" b="11962"/>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0" y="2709088"/>
            <a:ext cx="12192000" cy="1439824"/>
          </a:xfrm>
        </p:spPr>
        <p:txBody>
          <a:bodyPr vert="horz" lIns="91440" tIns="45720" rIns="91440" bIns="45720" rtlCol="0" anchor="b">
            <a:noAutofit/>
          </a:bodyPr>
          <a:lstStyle/>
          <a:p>
            <a:pPr algn="ctr">
              <a:lnSpc>
                <a:spcPct val="90000"/>
              </a:lnSpc>
              <a:spcBef>
                <a:spcPct val="0"/>
              </a:spcBef>
            </a:pPr>
            <a:r>
              <a:rPr lang="en-US" sz="12500" kern="1200" dirty="0">
                <a:solidFill>
                  <a:srgbClr val="FDE4C3"/>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rgbClr val="FDE4C3"/>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335640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5" name="Online Media 4" title="Create Your Business Plan - Part II">
            <a:hlinkClick r:id="" action="ppaction://media"/>
            <a:extLst>
              <a:ext uri="{FF2B5EF4-FFF2-40B4-BE49-F238E27FC236}">
                <a16:creationId xmlns:a16="http://schemas.microsoft.com/office/drawing/2014/main" id="{85296C86-FA05-48BD-14B2-25EF4CB140C9}"/>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Online Media 1" title="Create Your Business Plan - Part III">
            <a:hlinkClick r:id="" action="ppaction://media"/>
            <a:extLst>
              <a:ext uri="{FF2B5EF4-FFF2-40B4-BE49-F238E27FC236}">
                <a16:creationId xmlns:a16="http://schemas.microsoft.com/office/drawing/2014/main" id="{D7F5DA43-D5E5-287A-C3B2-49CD4D0BE50D}"/>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130295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nline Media 6" title="October 2024 National Real Estate Data Trends">
            <a:hlinkClick r:id="" action="ppaction://media"/>
            <a:extLst>
              <a:ext uri="{FF2B5EF4-FFF2-40B4-BE49-F238E27FC236}">
                <a16:creationId xmlns:a16="http://schemas.microsoft.com/office/drawing/2014/main" id="{35C989DB-88C6-9B30-90C9-D465C4860C59}"/>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C4724"/>
        </a:solidFill>
        <a:effectLst/>
      </p:bgPr>
    </p:bg>
    <p:spTree>
      <p:nvGrpSpPr>
        <p:cNvPr id="1" name=""/>
        <p:cNvGrpSpPr/>
        <p:nvPr/>
      </p:nvGrpSpPr>
      <p:grpSpPr>
        <a:xfrm>
          <a:off x="0" y="0"/>
          <a:ext cx="0" cy="0"/>
          <a:chOff x="0" y="0"/>
          <a:chExt cx="0" cy="0"/>
        </a:xfrm>
      </p:grpSpPr>
      <p:pic>
        <p:nvPicPr>
          <p:cNvPr id="4" name="Picture 3" descr="A brochure of a row of houses&#10;&#10;Description automatically generated">
            <a:extLst>
              <a:ext uri="{FF2B5EF4-FFF2-40B4-BE49-F238E27FC236}">
                <a16:creationId xmlns:a16="http://schemas.microsoft.com/office/drawing/2014/main" id="{964329E3-1DF6-2BED-9726-1D39E32F0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839" y="491257"/>
            <a:ext cx="5875486" cy="5875486"/>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B0783BB0-3F04-7E43-598B-67DB55564B64}"/>
              </a:ext>
            </a:extLst>
          </p:cNvPr>
          <p:cNvGrpSpPr/>
          <p:nvPr/>
        </p:nvGrpSpPr>
        <p:grpSpPr>
          <a:xfrm>
            <a:off x="482681" y="1330984"/>
            <a:ext cx="5090483" cy="4196032"/>
            <a:chOff x="297180" y="1330984"/>
            <a:chExt cx="5090483" cy="4196032"/>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297180" y="1330984"/>
              <a:ext cx="5090483" cy="14573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4D6AA"/>
                  </a:solidFill>
                  <a:effectLst/>
                  <a:uLnTx/>
                  <a:uFillTx/>
                  <a:latin typeface="Tw Cen MT"/>
                  <a:ea typeface="+mj-ea"/>
                  <a:cs typeface="+mj-cs"/>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588847" y="3171175"/>
              <a:ext cx="4507148" cy="1142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imes New Roman"/>
                  <a:ea typeface="+mn-ea"/>
                  <a:cs typeface="+mn-cs"/>
                </a:rPr>
                <a:t>Late Fall Newsletter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1" u="none" strike="noStrike" kern="1200" cap="none" spc="0" normalizeH="0" baseline="0" noProof="0" dirty="0">
                  <a:ln>
                    <a:noFill/>
                  </a:ln>
                  <a:solidFill>
                    <a:srgbClr val="FFFFFF"/>
                  </a:solidFill>
                  <a:effectLst/>
                  <a:uLnTx/>
                  <a:uFillTx/>
                  <a:latin typeface="Times New Roman"/>
                  <a:ea typeface="+mn-ea"/>
                  <a:cs typeface="+mn-cs"/>
                </a:rPr>
                <a:t>mail or email</a:t>
              </a:r>
            </a:p>
          </p:txBody>
        </p:sp>
        <p:sp>
          <p:nvSpPr>
            <p:cNvPr id="7" name="TextBox 6">
              <a:extLst>
                <a:ext uri="{FF2B5EF4-FFF2-40B4-BE49-F238E27FC236}">
                  <a16:creationId xmlns:a16="http://schemas.microsoft.com/office/drawing/2014/main" id="{EC206D72-6311-5300-11E2-67BB5B5D53FD}"/>
                </a:ext>
              </a:extLst>
            </p:cNvPr>
            <p:cNvSpPr txBox="1"/>
            <p:nvPr/>
          </p:nvSpPr>
          <p:spPr>
            <a:xfrm>
              <a:off x="682151" y="4696019"/>
              <a:ext cx="43205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4D6AA"/>
                  </a:solidFill>
                  <a:effectLst/>
                  <a:uLnTx/>
                  <a:uFillTx/>
                  <a:latin typeface="Times New Roman"/>
                  <a:ea typeface="+mn-ea"/>
                  <a:cs typeface="+mn-cs"/>
                </a:rPr>
                <a:t>Keep in touch with past and current clients with a newsletter.</a:t>
              </a:r>
            </a:p>
          </p:txBody>
        </p:sp>
      </p:grpSp>
    </p:spTree>
    <p:extLst>
      <p:ext uri="{BB962C8B-B14F-4D97-AF65-F5344CB8AC3E}">
        <p14:creationId xmlns:p14="http://schemas.microsoft.com/office/powerpoint/2010/main" val="1886408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9" objId="2"/>
        <p14:stopEvt time="254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30F0F"/>
        </a:solidFill>
        <a:effectLst/>
      </p:bgPr>
    </p:bg>
    <p:spTree>
      <p:nvGrpSpPr>
        <p:cNvPr id="1" name=""/>
        <p:cNvGrpSpPr/>
        <p:nvPr/>
      </p:nvGrpSpPr>
      <p:grpSpPr>
        <a:xfrm>
          <a:off x="0" y="0"/>
          <a:ext cx="0" cy="0"/>
          <a:chOff x="0" y="0"/>
          <a:chExt cx="0" cy="0"/>
        </a:xfrm>
      </p:grpSpPr>
      <p:pic>
        <p:nvPicPr>
          <p:cNvPr id="5" name="Picture 4" descr="A veterans day banner with red white and blue stars and a flag&#10;&#10;Description automatically generated">
            <a:extLst>
              <a:ext uri="{FF2B5EF4-FFF2-40B4-BE49-F238E27FC236}">
                <a16:creationId xmlns:a16="http://schemas.microsoft.com/office/drawing/2014/main" id="{EA86AEDF-E894-F0FD-31AB-53FE105CA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29" y="569686"/>
            <a:ext cx="5718627" cy="5718627"/>
          </a:xfrm>
          <a:prstGeom prst="rect">
            <a:avLst/>
          </a:prstGeom>
        </p:spPr>
      </p:pic>
      <p:grpSp>
        <p:nvGrpSpPr>
          <p:cNvPr id="6" name="Group 5">
            <a:extLst>
              <a:ext uri="{FF2B5EF4-FFF2-40B4-BE49-F238E27FC236}">
                <a16:creationId xmlns:a16="http://schemas.microsoft.com/office/drawing/2014/main" id="{B595199B-3D22-14F3-79D7-077E783D3F3A}"/>
              </a:ext>
            </a:extLst>
          </p:cNvPr>
          <p:cNvGrpSpPr/>
          <p:nvPr/>
        </p:nvGrpSpPr>
        <p:grpSpPr>
          <a:xfrm>
            <a:off x="6710036" y="1237199"/>
            <a:ext cx="5090483" cy="4196032"/>
            <a:chOff x="297180" y="1330984"/>
            <a:chExt cx="5090483" cy="4196032"/>
          </a:xfrm>
        </p:grpSpPr>
        <p:sp>
          <p:nvSpPr>
            <p:cNvPr id="7" name="Title 1">
              <a:extLst>
                <a:ext uri="{FF2B5EF4-FFF2-40B4-BE49-F238E27FC236}">
                  <a16:creationId xmlns:a16="http://schemas.microsoft.com/office/drawing/2014/main" id="{5B0C8828-79F7-9D1E-B61B-3EB1E6A5ECDF}"/>
                </a:ext>
              </a:extLst>
            </p:cNvPr>
            <p:cNvSpPr txBox="1">
              <a:spLocks/>
            </p:cNvSpPr>
            <p:nvPr/>
          </p:nvSpPr>
          <p:spPr>
            <a:xfrm>
              <a:off x="297180" y="1330984"/>
              <a:ext cx="5090483" cy="14573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4D6AA"/>
                  </a:solidFill>
                  <a:effectLst/>
                  <a:uLnTx/>
                  <a:uFillTx/>
                  <a:latin typeface="Tw Cen MT"/>
                  <a:ea typeface="+mj-ea"/>
                  <a:cs typeface="+mj-cs"/>
                </a:rPr>
                <a:t>Spark Your Business</a:t>
              </a:r>
            </a:p>
          </p:txBody>
        </p:sp>
        <p:sp>
          <p:nvSpPr>
            <p:cNvPr id="8" name="Text Placeholder 3">
              <a:extLst>
                <a:ext uri="{FF2B5EF4-FFF2-40B4-BE49-F238E27FC236}">
                  <a16:creationId xmlns:a16="http://schemas.microsoft.com/office/drawing/2014/main" id="{170D08D8-E2F0-8AF4-BF6B-241202A58988}"/>
                </a:ext>
              </a:extLst>
            </p:cNvPr>
            <p:cNvSpPr txBox="1">
              <a:spLocks/>
            </p:cNvSpPr>
            <p:nvPr/>
          </p:nvSpPr>
          <p:spPr>
            <a:xfrm>
              <a:off x="588847" y="3171175"/>
              <a:ext cx="4507148" cy="11420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FFFF"/>
                  </a:solidFill>
                  <a:effectLst/>
                  <a:uLnTx/>
                  <a:uFillTx/>
                  <a:latin typeface="Times New Roman"/>
                  <a:ea typeface="+mn-ea"/>
                  <a:cs typeface="+mn-cs"/>
                </a:rPr>
                <a:t>Veterans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FFFFFF"/>
                  </a:solidFill>
                  <a:effectLst/>
                  <a:uLnTx/>
                  <a:uFillTx/>
                  <a:latin typeface="Times New Roman"/>
                  <a:ea typeface="+mn-ea"/>
                  <a:cs typeface="+mn-cs"/>
                </a:rPr>
                <a:t>November 11th</a:t>
              </a:r>
            </a:p>
          </p:txBody>
        </p:sp>
        <p:sp>
          <p:nvSpPr>
            <p:cNvPr id="11" name="TextBox 10">
              <a:extLst>
                <a:ext uri="{FF2B5EF4-FFF2-40B4-BE49-F238E27FC236}">
                  <a16:creationId xmlns:a16="http://schemas.microsoft.com/office/drawing/2014/main" id="{F64F3DF6-0419-7AA9-D34B-25FC6165B185}"/>
                </a:ext>
              </a:extLst>
            </p:cNvPr>
            <p:cNvSpPr txBox="1"/>
            <p:nvPr/>
          </p:nvSpPr>
          <p:spPr>
            <a:xfrm>
              <a:off x="682151" y="4696019"/>
              <a:ext cx="43205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4D6AA"/>
                  </a:solidFill>
                  <a:effectLst/>
                  <a:uLnTx/>
                  <a:uFillTx/>
                  <a:latin typeface="Times New Roman"/>
                  <a:ea typeface="+mn-ea"/>
                  <a:cs typeface="+mn-cs"/>
                </a:rPr>
                <a:t>Give back to your community by organizing a donation drive.</a:t>
              </a:r>
            </a:p>
          </p:txBody>
        </p:sp>
      </p:grpSp>
    </p:spTree>
    <p:extLst>
      <p:ext uri="{BB962C8B-B14F-4D97-AF65-F5344CB8AC3E}">
        <p14:creationId xmlns:p14="http://schemas.microsoft.com/office/powerpoint/2010/main" val="2095790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4" objId="2"/>
        <p14:stopEvt time="2533"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9" name="Picture 18" descr="Close-up photograph of a roasted coffee bean">
            <a:extLst>
              <a:ext uri="{FF2B5EF4-FFF2-40B4-BE49-F238E27FC236}">
                <a16:creationId xmlns:a16="http://schemas.microsoft.com/office/drawing/2014/main" id="{E56A818B-855F-C39E-A450-61A2EC0658F8}"/>
              </a:ext>
            </a:extLst>
          </p:cNvPr>
          <p:cNvPicPr>
            <a:picLocks noChangeAspect="1"/>
          </p:cNvPicPr>
          <p:nvPr/>
        </p:nvPicPr>
        <p:blipFill>
          <a:blip r:embed="rId3">
            <a:extLst>
              <a:ext uri="{28A0092B-C50C-407E-A947-70E740481C1C}">
                <a14:useLocalDpi xmlns:a14="http://schemas.microsoft.com/office/drawing/2010/main" val="0"/>
              </a:ext>
            </a:extLst>
          </a:blip>
          <a:srcRect l="15181" t="1" b="28703"/>
          <a:stretch/>
        </p:blipFill>
        <p:spPr>
          <a:xfrm>
            <a:off x="-45010" y="0"/>
            <a:ext cx="12237009" cy="6858000"/>
          </a:xfrm>
          <a:prstGeom prst="rect">
            <a:avLst/>
          </a:prstGeom>
        </p:spPr>
      </p:pic>
      <p:grpSp>
        <p:nvGrpSpPr>
          <p:cNvPr id="23" name="Group 22">
            <a:extLst>
              <a:ext uri="{FF2B5EF4-FFF2-40B4-BE49-F238E27FC236}">
                <a16:creationId xmlns:a16="http://schemas.microsoft.com/office/drawing/2014/main" id="{3855CAA6-0566-2658-D9F4-1D02ED62C897}"/>
              </a:ext>
            </a:extLst>
          </p:cNvPr>
          <p:cNvGrpSpPr/>
          <p:nvPr/>
        </p:nvGrpSpPr>
        <p:grpSpPr>
          <a:xfrm>
            <a:off x="688941" y="888744"/>
            <a:ext cx="10814117" cy="5080511"/>
            <a:chOff x="724786" y="867910"/>
            <a:chExt cx="10814117" cy="5080511"/>
          </a:xfrm>
        </p:grpSpPr>
        <p:pic>
          <p:nvPicPr>
            <p:cNvPr id="8" name="Picture 7" descr="A group of coffee packages&#10;&#10;Description automatically generated with medium confidence">
              <a:extLst>
                <a:ext uri="{FF2B5EF4-FFF2-40B4-BE49-F238E27FC236}">
                  <a16:creationId xmlns:a16="http://schemas.microsoft.com/office/drawing/2014/main" id="{3ABC9F32-BF5A-C3AC-2485-3E92565FD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86" y="867910"/>
              <a:ext cx="5080511" cy="5080511"/>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88495F36-EBA5-9E84-ADC7-D9E13275B794}"/>
                </a:ext>
              </a:extLst>
            </p:cNvPr>
            <p:cNvSpPr/>
            <p:nvPr/>
          </p:nvSpPr>
          <p:spPr>
            <a:xfrm>
              <a:off x="6458392" y="867910"/>
              <a:ext cx="5080511" cy="5080511"/>
            </a:xfrm>
            <a:prstGeom prst="rect">
              <a:avLst/>
            </a:prstGeom>
            <a:solidFill>
              <a:srgbClr val="E1DAD0">
                <a:alpha val="74902"/>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5" name="TextBox 4">
            <a:extLst>
              <a:ext uri="{FF2B5EF4-FFF2-40B4-BE49-F238E27FC236}">
                <a16:creationId xmlns:a16="http://schemas.microsoft.com/office/drawing/2014/main" id="{91AB43A6-534E-AA24-2F1E-8038D0960644}"/>
              </a:ext>
            </a:extLst>
          </p:cNvPr>
          <p:cNvSpPr txBox="1"/>
          <p:nvPr/>
        </p:nvSpPr>
        <p:spPr>
          <a:xfrm>
            <a:off x="724787" y="6103476"/>
            <a:ext cx="47906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mn-cs"/>
              </a:rPr>
              <a:t>Image courtesy of Etsy Seller: </a:t>
            </a:r>
            <a:r>
              <a:rPr kumimoji="0" lang="en-US" sz="1400" b="0" i="0" u="none" strike="noStrike" kern="1200" cap="none" spc="0" normalizeH="0" baseline="0" noProof="0" dirty="0" err="1">
                <a:ln>
                  <a:noFill/>
                </a:ln>
                <a:solidFill>
                  <a:srgbClr val="FFFFFF"/>
                </a:solidFill>
                <a:effectLst/>
                <a:uLnTx/>
                <a:uFillTx/>
                <a:latin typeface="Times New Roman"/>
                <a:ea typeface="+mn-ea"/>
                <a:cs typeface="+mn-cs"/>
              </a:rPr>
              <a:t>RookieREAgent</a:t>
            </a:r>
            <a:endParaRPr kumimoji="0" lang="en-US" sz="1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4" name="Title 1">
            <a:extLst>
              <a:ext uri="{FF2B5EF4-FFF2-40B4-BE49-F238E27FC236}">
                <a16:creationId xmlns:a16="http://schemas.microsoft.com/office/drawing/2014/main" id="{A1402380-BEF2-DDD2-067E-58859519B3AD}"/>
              </a:ext>
            </a:extLst>
          </p:cNvPr>
          <p:cNvSpPr txBox="1">
            <a:spLocks/>
          </p:cNvSpPr>
          <p:nvPr/>
        </p:nvSpPr>
        <p:spPr>
          <a:xfrm>
            <a:off x="6452527" y="1613189"/>
            <a:ext cx="5050531" cy="14573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572819"/>
                </a:solidFill>
                <a:effectLst/>
                <a:uLnTx/>
                <a:uFillTx/>
                <a:latin typeface="Tw Cen MT"/>
                <a:ea typeface="+mj-ea"/>
                <a:cs typeface="+mj-cs"/>
              </a:rPr>
              <a:t>Spark Your Business</a:t>
            </a:r>
          </a:p>
        </p:txBody>
      </p:sp>
      <p:sp>
        <p:nvSpPr>
          <p:cNvPr id="16" name="Text Placeholder 3">
            <a:extLst>
              <a:ext uri="{FF2B5EF4-FFF2-40B4-BE49-F238E27FC236}">
                <a16:creationId xmlns:a16="http://schemas.microsoft.com/office/drawing/2014/main" id="{6A1C94F4-6A36-5132-838E-2BA8129683B3}"/>
              </a:ext>
            </a:extLst>
          </p:cNvPr>
          <p:cNvSpPr txBox="1">
            <a:spLocks/>
          </p:cNvSpPr>
          <p:nvPr/>
        </p:nvSpPr>
        <p:spPr>
          <a:xfrm>
            <a:off x="6741905" y="3225350"/>
            <a:ext cx="4471774" cy="114202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FFFF"/>
                </a:solidFill>
                <a:effectLst/>
                <a:uLnTx/>
                <a:uFillTx/>
                <a:latin typeface="Times New Roman"/>
                <a:ea typeface="+mn-ea"/>
                <a:cs typeface="+mn-cs"/>
              </a:rPr>
              <a:t>National Espresso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FFFFFF"/>
                </a:solidFill>
                <a:effectLst/>
                <a:uLnTx/>
                <a:uFillTx/>
                <a:latin typeface="Times New Roman"/>
                <a:ea typeface="+mn-ea"/>
                <a:cs typeface="+mn-cs"/>
              </a:rPr>
              <a:t>November 23</a:t>
            </a:r>
            <a:r>
              <a:rPr kumimoji="0" lang="en-US" sz="4000" b="0" i="0" u="none" strike="noStrike" kern="1200" cap="none" spc="0" normalizeH="0" baseline="30000" noProof="0" dirty="0">
                <a:ln>
                  <a:noFill/>
                </a:ln>
                <a:solidFill>
                  <a:srgbClr val="FFFFFF"/>
                </a:solidFill>
                <a:effectLst/>
                <a:uLnTx/>
                <a:uFillTx/>
                <a:latin typeface="Times New Roman"/>
                <a:ea typeface="+mn-ea"/>
                <a:cs typeface="+mn-cs"/>
              </a:rPr>
              <a:t>rd</a:t>
            </a:r>
            <a:r>
              <a:rPr kumimoji="0" lang="en-US" sz="4000" b="0" i="0" u="none" strike="noStrike" kern="1200" cap="none" spc="0" normalizeH="0" baseline="0" noProof="0" dirty="0">
                <a:ln>
                  <a:noFill/>
                </a:ln>
                <a:solidFill>
                  <a:srgbClr val="FFFFFF"/>
                </a:solidFill>
                <a:effectLst/>
                <a:uLnTx/>
                <a:uFillTx/>
                <a:latin typeface="Times New Roman"/>
                <a:ea typeface="+mn-ea"/>
                <a:cs typeface="+mn-cs"/>
              </a:rPr>
              <a:t> </a:t>
            </a:r>
          </a:p>
        </p:txBody>
      </p:sp>
      <p:sp>
        <p:nvSpPr>
          <p:cNvPr id="17" name="TextBox 16">
            <a:extLst>
              <a:ext uri="{FF2B5EF4-FFF2-40B4-BE49-F238E27FC236}">
                <a16:creationId xmlns:a16="http://schemas.microsoft.com/office/drawing/2014/main" id="{A49BC015-8381-5561-27FD-8582D0EDB52D}"/>
              </a:ext>
            </a:extLst>
          </p:cNvPr>
          <p:cNvSpPr txBox="1"/>
          <p:nvPr/>
        </p:nvSpPr>
        <p:spPr>
          <a:xfrm>
            <a:off x="6819486" y="4441907"/>
            <a:ext cx="42866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72819"/>
                </a:solidFill>
                <a:effectLst/>
                <a:uLnTx/>
                <a:uFillTx/>
                <a:latin typeface="Times New Roman"/>
                <a:ea typeface="+mn-ea"/>
                <a:cs typeface="+mn-cs"/>
              </a:rPr>
              <a:t>Delight past clients and SOI with espresso-related gift bags!</a:t>
            </a:r>
          </a:p>
        </p:txBody>
      </p:sp>
    </p:spTree>
    <p:extLst>
      <p:ext uri="{BB962C8B-B14F-4D97-AF65-F5344CB8AC3E}">
        <p14:creationId xmlns:p14="http://schemas.microsoft.com/office/powerpoint/2010/main" val="3417161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4" objId="2"/>
        <p14:stopEvt time="2536"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D8A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AB43A6-534E-AA24-2F1E-8038D0960644}"/>
              </a:ext>
            </a:extLst>
          </p:cNvPr>
          <p:cNvSpPr txBox="1"/>
          <p:nvPr/>
        </p:nvSpPr>
        <p:spPr>
          <a:xfrm>
            <a:off x="421656" y="6280224"/>
            <a:ext cx="42174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1E25"/>
                </a:solidFill>
                <a:effectLst/>
                <a:uLnTx/>
                <a:uFillTx/>
                <a:latin typeface="Times New Roman"/>
                <a:ea typeface="+mn-ea"/>
                <a:cs typeface="+mn-cs"/>
              </a:rPr>
              <a:t>Image courtesy of Etsy Seller: </a:t>
            </a:r>
            <a:r>
              <a:rPr kumimoji="0" lang="en-US" sz="1200" b="0" i="0" u="none" strike="noStrike" kern="1200" cap="none" spc="0" normalizeH="0" baseline="0" noProof="0" dirty="0" err="1">
                <a:ln>
                  <a:noFill/>
                </a:ln>
                <a:solidFill>
                  <a:srgbClr val="661E25"/>
                </a:solidFill>
                <a:effectLst/>
                <a:uLnTx/>
                <a:uFillTx/>
                <a:latin typeface="Times New Roman"/>
                <a:ea typeface="+mn-ea"/>
                <a:cs typeface="+mn-cs"/>
              </a:rPr>
              <a:t>RookieREAgent</a:t>
            </a:r>
            <a:endParaRPr kumimoji="0" lang="en-US" sz="1200" b="0" i="0" u="none" strike="noStrike" kern="1200" cap="none" spc="0" normalizeH="0" baseline="0" noProof="0" dirty="0">
              <a:ln>
                <a:noFill/>
              </a:ln>
              <a:solidFill>
                <a:srgbClr val="661E25"/>
              </a:solidFill>
              <a:effectLst/>
              <a:uLnTx/>
              <a:uFillTx/>
              <a:latin typeface="Times New Roman"/>
              <a:ea typeface="+mn-ea"/>
              <a:cs typeface="+mn-cs"/>
            </a:endParaRPr>
          </a:p>
        </p:txBody>
      </p:sp>
      <p:sp>
        <p:nvSpPr>
          <p:cNvPr id="6" name="Title 1">
            <a:extLst>
              <a:ext uri="{FF2B5EF4-FFF2-40B4-BE49-F238E27FC236}">
                <a16:creationId xmlns:a16="http://schemas.microsoft.com/office/drawing/2014/main" id="{C76F7653-2AEA-DC1B-655C-BAF8FF832B5B}"/>
              </a:ext>
            </a:extLst>
          </p:cNvPr>
          <p:cNvSpPr txBox="1">
            <a:spLocks/>
          </p:cNvSpPr>
          <p:nvPr/>
        </p:nvSpPr>
        <p:spPr>
          <a:xfrm>
            <a:off x="6520789" y="1413148"/>
            <a:ext cx="5090483" cy="14573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661E25"/>
                </a:solidFill>
                <a:effectLst/>
                <a:uLnTx/>
                <a:uFillTx/>
                <a:latin typeface="Tw Cen MT"/>
                <a:ea typeface="+mj-ea"/>
                <a:cs typeface="+mj-cs"/>
              </a:rPr>
              <a:t>Spark Your Business</a:t>
            </a:r>
          </a:p>
        </p:txBody>
      </p:sp>
      <p:sp>
        <p:nvSpPr>
          <p:cNvPr id="7" name="Text Placeholder 3">
            <a:extLst>
              <a:ext uri="{FF2B5EF4-FFF2-40B4-BE49-F238E27FC236}">
                <a16:creationId xmlns:a16="http://schemas.microsoft.com/office/drawing/2014/main" id="{70D8283E-26C0-A1F4-FBAD-1FE41AB7A752}"/>
              </a:ext>
            </a:extLst>
          </p:cNvPr>
          <p:cNvSpPr txBox="1">
            <a:spLocks/>
          </p:cNvSpPr>
          <p:nvPr/>
        </p:nvSpPr>
        <p:spPr>
          <a:xfrm>
            <a:off x="6520789" y="3159893"/>
            <a:ext cx="5090483" cy="114202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CB3C49"/>
                </a:solidFill>
                <a:effectLst/>
                <a:uLnTx/>
                <a:uFillTx/>
                <a:latin typeface="Times New Roman"/>
                <a:ea typeface="+mn-ea"/>
                <a:cs typeface="+mn-cs"/>
              </a:rPr>
              <a:t>Holiday Pie Giveaway</a:t>
            </a:r>
          </a:p>
          <a:p>
            <a:pPr marL="0" marR="0" lvl="0"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3600" b="0" i="1" u="none" strike="noStrike" kern="1200" cap="none" spc="0" normalizeH="0" baseline="0" noProof="0" dirty="0">
                <a:ln>
                  <a:noFill/>
                </a:ln>
                <a:solidFill>
                  <a:srgbClr val="CB3C49"/>
                </a:solidFill>
                <a:effectLst/>
                <a:uLnTx/>
                <a:uFillTx/>
                <a:latin typeface="Times New Roman"/>
                <a:ea typeface="+mn-ea"/>
                <a:cs typeface="+mn-cs"/>
              </a:rPr>
              <a:t>Client Appreciation Event</a:t>
            </a:r>
          </a:p>
        </p:txBody>
      </p:sp>
      <p:sp>
        <p:nvSpPr>
          <p:cNvPr id="8" name="TextBox 7">
            <a:extLst>
              <a:ext uri="{FF2B5EF4-FFF2-40B4-BE49-F238E27FC236}">
                <a16:creationId xmlns:a16="http://schemas.microsoft.com/office/drawing/2014/main" id="{042DD51D-C56D-7AB3-8686-7A9F8E8B15E8}"/>
              </a:ext>
            </a:extLst>
          </p:cNvPr>
          <p:cNvSpPr txBox="1"/>
          <p:nvPr/>
        </p:nvSpPr>
        <p:spPr>
          <a:xfrm>
            <a:off x="6905760" y="4490745"/>
            <a:ext cx="43205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1E25"/>
                </a:solidFill>
                <a:effectLst/>
                <a:uLnTx/>
                <a:uFillTx/>
                <a:latin typeface="Times New Roman"/>
                <a:ea typeface="+mn-ea"/>
                <a:cs typeface="+mn-cs"/>
              </a:rPr>
              <a:t>Show past clients some love with Thanksgiving pies.</a:t>
            </a:r>
          </a:p>
        </p:txBody>
      </p:sp>
      <p:pic>
        <p:nvPicPr>
          <p:cNvPr id="16" name="Picture 15" descr="A group of cards with text and a pie in a box&#10;&#10;Description automatically generated">
            <a:extLst>
              <a:ext uri="{FF2B5EF4-FFF2-40B4-BE49-F238E27FC236}">
                <a16:creationId xmlns:a16="http://schemas.microsoft.com/office/drawing/2014/main" id="{D4F02902-E481-6313-EACB-5FA6531E4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56" y="628650"/>
            <a:ext cx="5600700" cy="5600700"/>
          </a:xfrm>
          <a:prstGeom prst="rect">
            <a:avLst/>
          </a:prstGeom>
        </p:spPr>
      </p:pic>
    </p:spTree>
    <p:extLst>
      <p:ext uri="{BB962C8B-B14F-4D97-AF65-F5344CB8AC3E}">
        <p14:creationId xmlns:p14="http://schemas.microsoft.com/office/powerpoint/2010/main" val="2466169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6" objId="2"/>
        <p14:stopEvt time="2535"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2CECD"/>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5578F8-B690-6955-DE4A-82DF9870D98E}"/>
              </a:ext>
            </a:extLst>
          </p:cNvPr>
          <p:cNvSpPr txBox="1">
            <a:spLocks/>
          </p:cNvSpPr>
          <p:nvPr/>
        </p:nvSpPr>
        <p:spPr>
          <a:xfrm>
            <a:off x="6375766" y="1401718"/>
            <a:ext cx="5090483" cy="14573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AAF5D">
                    <a:lumMod val="50000"/>
                  </a:srgbClr>
                </a:solidFill>
                <a:effectLst/>
                <a:uLnTx/>
                <a:uFillTx/>
                <a:latin typeface="Tw Cen MT"/>
                <a:ea typeface="+mj-ea"/>
                <a:cs typeface="+mj-cs"/>
              </a:rPr>
              <a:t>Spark Your Business</a:t>
            </a:r>
          </a:p>
        </p:txBody>
      </p:sp>
      <p:sp>
        <p:nvSpPr>
          <p:cNvPr id="6" name="Text Placeholder 3">
            <a:extLst>
              <a:ext uri="{FF2B5EF4-FFF2-40B4-BE49-F238E27FC236}">
                <a16:creationId xmlns:a16="http://schemas.microsoft.com/office/drawing/2014/main" id="{5BE6DEEB-900C-5B97-D9DF-F989E000DAB4}"/>
              </a:ext>
            </a:extLst>
          </p:cNvPr>
          <p:cNvSpPr txBox="1">
            <a:spLocks/>
          </p:cNvSpPr>
          <p:nvPr/>
        </p:nvSpPr>
        <p:spPr>
          <a:xfrm>
            <a:off x="6375766" y="3028950"/>
            <a:ext cx="5090483" cy="145036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7600" b="1" i="0" u="none" strike="noStrike" kern="1200" cap="none" spc="0" normalizeH="0" baseline="0" noProof="0" dirty="0">
                <a:ln>
                  <a:noFill/>
                </a:ln>
                <a:solidFill>
                  <a:srgbClr val="D87C3D"/>
                </a:solidFill>
                <a:effectLst/>
                <a:uLnTx/>
                <a:uFillTx/>
                <a:latin typeface="Times New Roman"/>
                <a:ea typeface="+mn-ea"/>
                <a:cs typeface="+mn-cs"/>
              </a:rPr>
              <a:t>Thanksgiving </a:t>
            </a:r>
          </a:p>
          <a:p>
            <a:pPr marL="0" marR="0" lvl="0" indent="0" algn="ctr"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7600" b="1" i="0" u="none" strike="noStrike" kern="1200" cap="none" spc="0" normalizeH="0" baseline="0" noProof="0" dirty="0">
                <a:ln>
                  <a:noFill/>
                </a:ln>
                <a:solidFill>
                  <a:srgbClr val="D87C3D"/>
                </a:solidFill>
                <a:effectLst/>
                <a:uLnTx/>
                <a:uFillTx/>
                <a:latin typeface="Times New Roman"/>
                <a:ea typeface="+mn-ea"/>
                <a:cs typeface="+mn-cs"/>
              </a:rPr>
              <a:t>Greeting Cards</a:t>
            </a:r>
            <a:endParaRPr kumimoji="0" lang="en-US" sz="3600" b="1" i="1" u="none" strike="noStrike" kern="1200" cap="none" spc="0" normalizeH="0" baseline="0" noProof="0" dirty="0">
              <a:ln>
                <a:noFill/>
              </a:ln>
              <a:solidFill>
                <a:srgbClr val="D87C3D"/>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5E7378AE-A665-4544-A5D6-067AB1870749}"/>
              </a:ext>
            </a:extLst>
          </p:cNvPr>
          <p:cNvSpPr txBox="1"/>
          <p:nvPr/>
        </p:nvSpPr>
        <p:spPr>
          <a:xfrm>
            <a:off x="6760737" y="4619061"/>
            <a:ext cx="43205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AAF5D">
                    <a:lumMod val="50000"/>
                  </a:srgbClr>
                </a:solidFill>
                <a:effectLst/>
                <a:uLnTx/>
                <a:uFillTx/>
                <a:latin typeface="Times New Roman"/>
                <a:ea typeface="+mn-ea"/>
                <a:cs typeface="+mn-cs"/>
              </a:rPr>
              <a:t>Stand out by sending a greeting for a holiday with fewer exchanged cards.</a:t>
            </a:r>
          </a:p>
        </p:txBody>
      </p:sp>
      <p:pic>
        <p:nvPicPr>
          <p:cNvPr id="4" name="Picture 3" descr="A thanksgiving card with pumpkins and leaves&#10;&#10;Description automatically generated">
            <a:extLst>
              <a:ext uri="{FF2B5EF4-FFF2-40B4-BE49-F238E27FC236}">
                <a16:creationId xmlns:a16="http://schemas.microsoft.com/office/drawing/2014/main" id="{64CEEA5D-0168-A861-E671-1CA48F52E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81095" cy="6894004"/>
          </a:xfrm>
          <a:prstGeom prst="rect">
            <a:avLst/>
          </a:prstGeom>
        </p:spPr>
      </p:pic>
    </p:spTree>
    <p:extLst>
      <p:ext uri="{BB962C8B-B14F-4D97-AF65-F5344CB8AC3E}">
        <p14:creationId xmlns:p14="http://schemas.microsoft.com/office/powerpoint/2010/main" val="2089780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2" objId="2"/>
        <p14:stopEvt time="254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Online Media 2" title="The Art of Goal Setting">
            <a:hlinkClick r:id="" action="ppaction://media"/>
            <a:extLst>
              <a:ext uri="{FF2B5EF4-FFF2-40B4-BE49-F238E27FC236}">
                <a16:creationId xmlns:a16="http://schemas.microsoft.com/office/drawing/2014/main" id="{AE6CEAA2-ACD9-8574-071C-C4C86D56584D}"/>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 name="Online Media 2" title="Create Your Business Plan - Part I">
            <a:hlinkClick r:id="" action="ppaction://media"/>
            <a:extLst>
              <a:ext uri="{FF2B5EF4-FFF2-40B4-BE49-F238E27FC236}">
                <a16:creationId xmlns:a16="http://schemas.microsoft.com/office/drawing/2014/main" id="{2C828B5A-8B9A-5E6C-11B7-13FD46173E8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17100</TotalTime>
  <Words>1208</Words>
  <Application>Microsoft Office PowerPoint</Application>
  <PresentationFormat>Widescreen</PresentationFormat>
  <Paragraphs>115</Paragraphs>
  <Slides>24</Slides>
  <Notes>24</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Aptos Narrow</vt:lpstr>
      <vt:lpstr>Arial</vt:lpstr>
      <vt:lpstr>Calibri</vt:lpstr>
      <vt:lpstr>Rockwell</vt:lpstr>
      <vt:lpstr>Satisfy</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Guest Speaker</vt:lpstr>
      <vt:lpstr>PowerPoint Presentation</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195</cp:revision>
  <dcterms:created xsi:type="dcterms:W3CDTF">2021-11-05T15:17:42Z</dcterms:created>
  <dcterms:modified xsi:type="dcterms:W3CDTF">2024-09-12T20:14:15Z</dcterms:modified>
</cp:coreProperties>
</file>