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1" r:id="rId2"/>
    <p:sldMasterId id="2147483683" r:id="rId3"/>
    <p:sldMasterId id="2147483696" r:id="rId4"/>
  </p:sldMasterIdLst>
  <p:notesMasterIdLst>
    <p:notesMasterId r:id="rId30"/>
  </p:notesMasterIdLst>
  <p:sldIdLst>
    <p:sldId id="282" r:id="rId5"/>
    <p:sldId id="443" r:id="rId6"/>
    <p:sldId id="257" r:id="rId7"/>
    <p:sldId id="258" r:id="rId8"/>
    <p:sldId id="260" r:id="rId9"/>
    <p:sldId id="436" r:id="rId10"/>
    <p:sldId id="261" r:id="rId11"/>
    <p:sldId id="476" r:id="rId12"/>
    <p:sldId id="264" r:id="rId13"/>
    <p:sldId id="265" r:id="rId14"/>
    <p:sldId id="266" r:id="rId15"/>
    <p:sldId id="299" r:id="rId16"/>
    <p:sldId id="283" r:id="rId17"/>
    <p:sldId id="477" r:id="rId18"/>
    <p:sldId id="478" r:id="rId19"/>
    <p:sldId id="479" r:id="rId20"/>
    <p:sldId id="279" r:id="rId21"/>
    <p:sldId id="263" r:id="rId22"/>
    <p:sldId id="280" r:id="rId23"/>
    <p:sldId id="268" r:id="rId24"/>
    <p:sldId id="270" r:id="rId25"/>
    <p:sldId id="398" r:id="rId26"/>
    <p:sldId id="404" r:id="rId27"/>
    <p:sldId id="417" r:id="rId28"/>
    <p:sldId id="40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86C5"/>
    <a:srgbClr val="F4BD62"/>
    <a:srgbClr val="F2D868"/>
    <a:srgbClr val="E17B7B"/>
    <a:srgbClr val="336600"/>
    <a:srgbClr val="CA7A01"/>
    <a:srgbClr val="781C1D"/>
    <a:srgbClr val="C81E22"/>
    <a:srgbClr val="D82026"/>
    <a:srgbClr val="3F20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24" autoAdjust="0"/>
    <p:restoredTop sz="76121" autoAdjust="0"/>
  </p:normalViewPr>
  <p:slideViewPr>
    <p:cSldViewPr snapToGrid="0">
      <p:cViewPr varScale="1">
        <p:scale>
          <a:sx n="65" d="100"/>
          <a:sy n="65" d="100"/>
        </p:scale>
        <p:origin x="696" y="7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91" d="100"/>
          <a:sy n="91" d="100"/>
        </p:scale>
        <p:origin x="375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EDE852-4A5E-41B1-BADA-6CCB179127F6}" type="datetimeFigureOut">
              <a:rPr lang="en-US" smtClean="0"/>
              <a:t>8/19/2024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4996B5-99FC-40EC-8178-B2137DF3989A}" type="slidenum">
              <a:rPr lang="en-US" smtClean="0"/>
              <a:t>‹#›</a:t>
            </a:fld>
            <a:endParaRPr lang="en-US"/>
          </a:p>
        </p:txBody>
      </p:sp>
    </p:spTree>
    <p:extLst>
      <p:ext uri="{BB962C8B-B14F-4D97-AF65-F5344CB8AC3E}">
        <p14:creationId xmlns:p14="http://schemas.microsoft.com/office/powerpoint/2010/main" val="2842579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679050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NOTE: </a:t>
            </a:r>
            <a:r>
              <a:rPr lang="en-US" b="0" dirty="0">
                <a:solidFill>
                  <a:srgbClr val="FF0000"/>
                </a:solidFill>
              </a:rPr>
              <a:t>Delete if not using a guest speaker.</a:t>
            </a:r>
          </a:p>
        </p:txBody>
      </p:sp>
      <p:sp>
        <p:nvSpPr>
          <p:cNvPr id="4" name="Slide Number Placeholder 3"/>
          <p:cNvSpPr>
            <a:spLocks noGrp="1"/>
          </p:cNvSpPr>
          <p:nvPr>
            <p:ph type="sldNum" sz="quarter" idx="5"/>
          </p:nvPr>
        </p:nvSpPr>
        <p:spPr/>
        <p:txBody>
          <a:bodyPr/>
          <a:lstStyle/>
          <a:p>
            <a:fld id="{2C4996B5-99FC-40EC-8178-B2137DF3989A}" type="slidenum">
              <a:rPr lang="en-US" smtClean="0"/>
              <a:t>12</a:t>
            </a:fld>
            <a:endParaRPr lang="en-US"/>
          </a:p>
        </p:txBody>
      </p:sp>
    </p:spTree>
    <p:extLst>
      <p:ext uri="{BB962C8B-B14F-4D97-AF65-F5344CB8AC3E}">
        <p14:creationId xmlns:p14="http://schemas.microsoft.com/office/powerpoint/2010/main" val="927981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Keeping up to date on real estate data trends and sharing relevant market insights with your clients and customers can set you apart in today’s competitive market. Let’s dive into the current dynamics shaping the national real estate landscape.</a:t>
            </a:r>
          </a:p>
          <a:p>
            <a:endParaRPr lang="en-US" dirty="0"/>
          </a:p>
        </p:txBody>
      </p:sp>
      <p:sp>
        <p:nvSpPr>
          <p:cNvPr id="5" name="Footer Placeholder 4">
            <a:extLst>
              <a:ext uri="{FF2B5EF4-FFF2-40B4-BE49-F238E27FC236}">
                <a16:creationId xmlns:a16="http://schemas.microsoft.com/office/drawing/2014/main" id="{3D99B082-07E2-3CA8-172F-4827EA01E8B1}"/>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sym typeface="Calibri"/>
              </a:rPr>
              <a:t>www.sparkandlogic.com</a:t>
            </a:r>
          </a:p>
        </p:txBody>
      </p:sp>
    </p:spTree>
    <p:extLst>
      <p:ext uri="{BB962C8B-B14F-4D97-AF65-F5344CB8AC3E}">
        <p14:creationId xmlns:p14="http://schemas.microsoft.com/office/powerpoint/2010/main" val="1269235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US" b="1"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kern="100" dirty="0">
                <a:latin typeface="Calibri" panose="020F0502020204030204" pitchFamily="34" charset="0"/>
                <a:ea typeface="Calibri" panose="020F0502020204030204" pitchFamily="34" charset="0"/>
                <a:cs typeface="Times New Roman" panose="02020603050405020304" pitchFamily="18" charset="0"/>
              </a:rPr>
              <a:t>The 30-year fixed rate continues to hover at 6.78%. </a:t>
            </a:r>
          </a:p>
          <a:p>
            <a:pPr>
              <a:lnSpc>
                <a:spcPct val="107000"/>
              </a:lnSpc>
              <a:spcAft>
                <a:spcPts val="800"/>
              </a:spcAft>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0" kern="100" dirty="0">
                <a:latin typeface="Calibri" panose="020F0502020204030204" pitchFamily="34" charset="0"/>
                <a:ea typeface="Calibri" panose="020F0502020204030204" pitchFamily="34" charset="0"/>
                <a:cs typeface="Times New Roman" panose="02020603050405020304" pitchFamily="18" charset="0"/>
              </a:rPr>
              <a:t>It’s important to inform your buyers about the current 30-year fixed mortgage rates, which have recently decreased to their lowest level in over a year. This can significantly enhance their purchasing power and encourage them to consider making a move. Additionally, sharing this information can help existing homeowners explore refinancing opportunities, potentially leading to substantial savings.</a:t>
            </a:r>
          </a:p>
          <a:p>
            <a:pPr>
              <a:lnSpc>
                <a:spcPct val="107000"/>
              </a:lnSpc>
              <a:spcAft>
                <a:spcPts val="800"/>
              </a:spcAft>
            </a:pPr>
            <a:endParaRPr lang="en-US" b="1"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Footer Placeholder 5">
            <a:extLst>
              <a:ext uri="{FF2B5EF4-FFF2-40B4-BE49-F238E27FC236}">
                <a16:creationId xmlns:a16="http://schemas.microsoft.com/office/drawing/2014/main" id="{E2065FF9-6A95-5867-B259-EA2D56F09A27}"/>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sym typeface="Calibri"/>
              </a:rPr>
              <a:t>www.sparkandlogic.com</a:t>
            </a:r>
          </a:p>
        </p:txBody>
      </p:sp>
    </p:spTree>
    <p:extLst>
      <p:ext uri="{BB962C8B-B14F-4D97-AF65-F5344CB8AC3E}">
        <p14:creationId xmlns:p14="http://schemas.microsoft.com/office/powerpoint/2010/main" val="133635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kern="100" dirty="0">
                <a:latin typeface="Calibri" panose="020F0502020204030204" pitchFamily="34" charset="0"/>
                <a:ea typeface="Calibri" panose="020F0502020204030204" pitchFamily="34" charset="0"/>
                <a:cs typeface="Times New Roman" panose="02020603050405020304" pitchFamily="18" charset="0"/>
              </a:rPr>
              <a:t>June brought a median sales price of $426,900 and a 4.1 months absorption rate of inventory nationally.</a:t>
            </a:r>
          </a:p>
          <a:p>
            <a:pPr marL="171399" indent="-171399">
              <a:lnSpc>
                <a:spcPct val="107000"/>
              </a:lnSpc>
              <a:spcAft>
                <a:spcPts val="800"/>
              </a:spcAft>
              <a:buFont typeface="Arial" panose="020B0604020202020204" pitchFamily="34" charset="0"/>
              <a:buChar char="•"/>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0" kern="100" dirty="0">
                <a:latin typeface="Calibri" panose="020F0502020204030204" pitchFamily="34" charset="0"/>
                <a:ea typeface="Calibri" panose="020F0502020204030204" pitchFamily="34" charset="0"/>
                <a:cs typeface="Times New Roman" panose="02020603050405020304" pitchFamily="18" charset="0"/>
              </a:rPr>
              <a:t>Regularly update yourself with the latest market trends and data, including absorption rates and comparable sales in your area. Be prepared to share this information with clients, ensuring they understand the information and its implications, such as whether it’s a buyers’ or sellers’ market. Preparing a similar report for your local market will also help establish you as the local expert.</a:t>
            </a:r>
          </a:p>
        </p:txBody>
      </p:sp>
      <p:sp>
        <p:nvSpPr>
          <p:cNvPr id="6" name="Footer Placeholder 5">
            <a:extLst>
              <a:ext uri="{FF2B5EF4-FFF2-40B4-BE49-F238E27FC236}">
                <a16:creationId xmlns:a16="http://schemas.microsoft.com/office/drawing/2014/main" id="{4F6ACC9D-BEAD-2AD4-3813-EA99B20CBAE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sym typeface="Calibri"/>
              </a:rPr>
              <a:t>www.sparkandlogic.com</a:t>
            </a:r>
          </a:p>
        </p:txBody>
      </p:sp>
    </p:spTree>
    <p:extLst>
      <p:ext uri="{BB962C8B-B14F-4D97-AF65-F5344CB8AC3E}">
        <p14:creationId xmlns:p14="http://schemas.microsoft.com/office/powerpoint/2010/main" val="2166549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US" b="1"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456998" algn="l"/>
              </a:tabLst>
            </a:pPr>
            <a:r>
              <a:rPr lang="en-US" kern="100" dirty="0">
                <a:latin typeface="Calibri" panose="020F0502020204030204" pitchFamily="34" charset="0"/>
                <a:ea typeface="Calibri" panose="020F0502020204030204" pitchFamily="34" charset="0"/>
                <a:cs typeface="Times New Roman" panose="02020603050405020304" pitchFamily="18" charset="0"/>
              </a:rPr>
              <a:t>The current monthly supply of new houses in the United States stands at 9.3 months, indicating a significant increase from 7.7 months a year ago, which suggests a growing inventory relative to sales. This higher supply can lead to less upward pressure on home prices, as buyers have more options available, potentially stabilizing the market for both buyers and sellers.</a:t>
            </a:r>
          </a:p>
          <a:p>
            <a:pPr>
              <a:lnSpc>
                <a:spcPct val="107000"/>
              </a:lnSpc>
              <a:spcAft>
                <a:spcPts val="800"/>
              </a:spcAft>
              <a:tabLst>
                <a:tab pos="456998" algn="l"/>
              </a:tabLst>
            </a:pPr>
            <a:endParaRPr lang="en-US"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Footer Placeholder 5">
            <a:extLst>
              <a:ext uri="{FF2B5EF4-FFF2-40B4-BE49-F238E27FC236}">
                <a16:creationId xmlns:a16="http://schemas.microsoft.com/office/drawing/2014/main" id="{6A09B280-FF38-94F4-D676-2B2715F65892}"/>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sym typeface="Calibri"/>
              </a:rPr>
              <a:t>www.sparkandlogic.com</a:t>
            </a:r>
          </a:p>
        </p:txBody>
      </p:sp>
    </p:spTree>
    <p:extLst>
      <p:ext uri="{BB962C8B-B14F-4D97-AF65-F5344CB8AC3E}">
        <p14:creationId xmlns:p14="http://schemas.microsoft.com/office/powerpoint/2010/main" val="3598896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Total number of listings currently available per MLS</a:t>
            </a:r>
          </a:p>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Number of </a:t>
            </a:r>
            <a:r>
              <a:rPr lang="en-US" b="0" i="0" dirty="0" err="1">
                <a:solidFill>
                  <a:srgbClr val="222222"/>
                </a:solidFill>
                <a:effectLst/>
                <a:latin typeface="Arial" panose="020B0604020202020204" pitchFamily="34" charset="0"/>
              </a:rPr>
              <a:t>pendings</a:t>
            </a:r>
            <a:r>
              <a:rPr lang="en-US" b="0" i="0" dirty="0">
                <a:solidFill>
                  <a:srgbClr val="222222"/>
                </a:solidFill>
                <a:effectLst/>
                <a:latin typeface="Arial" panose="020B0604020202020204" pitchFamily="34" charset="0"/>
              </a:rPr>
              <a:t> last month per MLS</a:t>
            </a:r>
          </a:p>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Number of closed transactions last month per MLS</a:t>
            </a:r>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17</a:t>
            </a:fld>
            <a:endParaRPr lang="en-US"/>
          </a:p>
        </p:txBody>
      </p:sp>
    </p:spTree>
    <p:extLst>
      <p:ext uri="{BB962C8B-B14F-4D97-AF65-F5344CB8AC3E}">
        <p14:creationId xmlns:p14="http://schemas.microsoft.com/office/powerpoint/2010/main" val="12692358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Production Updates, Listings, Under Contracts, Closings (various ways to share) </a:t>
            </a:r>
          </a:p>
          <a:p>
            <a:pPr marL="228600" indent="-228600">
              <a:buFont typeface="+mj-lt"/>
              <a:buAutoNum type="arabicPeriod"/>
            </a:pPr>
            <a:r>
              <a:rPr lang="en-US" dirty="0"/>
              <a:t>Previous month vs. the same period last year</a:t>
            </a:r>
          </a:p>
          <a:p>
            <a:pPr marL="228600" indent="-228600">
              <a:buFont typeface="+mj-lt"/>
              <a:buAutoNum type="arabicPeriod"/>
            </a:pPr>
            <a:r>
              <a:rPr lang="en-US" dirty="0"/>
              <a:t>Year To Date (YTD) </a:t>
            </a:r>
          </a:p>
          <a:p>
            <a:pPr marL="228600" indent="-228600">
              <a:buFont typeface="+mj-lt"/>
              <a:buAutoNum type="arabicPeriod"/>
            </a:pPr>
            <a:r>
              <a:rPr lang="en-US" dirty="0"/>
              <a:t>Year Over Year (YOY)</a:t>
            </a:r>
          </a:p>
          <a:p>
            <a:pPr marL="228600" indent="-228600">
              <a:buFont typeface="+mj-lt"/>
              <a:buAutoNum type="arabicPeriod"/>
            </a:pPr>
            <a:r>
              <a:rPr lang="en-US" dirty="0"/>
              <a:t>Market Share</a:t>
            </a:r>
          </a:p>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18</a:t>
            </a:fld>
            <a:endParaRPr lang="en-US"/>
          </a:p>
        </p:txBody>
      </p:sp>
    </p:spTree>
    <p:extLst>
      <p:ext uri="{BB962C8B-B14F-4D97-AF65-F5344CB8AC3E}">
        <p14:creationId xmlns:p14="http://schemas.microsoft.com/office/powerpoint/2010/main" val="3580569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Average DOM from List to Under Contract</a:t>
            </a:r>
          </a:p>
          <a:p>
            <a:pPr marL="228600" indent="-228600">
              <a:buFont typeface="+mj-lt"/>
              <a:buAutoNum type="arabicPeriod"/>
            </a:pPr>
            <a:r>
              <a:rPr lang="en-US" dirty="0"/>
              <a:t>Average DOM from Under Contract to Close</a:t>
            </a:r>
          </a:p>
          <a:p>
            <a:pPr marL="228600" indent="-228600">
              <a:buFont typeface="+mj-lt"/>
              <a:buAutoNum type="arabicPeriod"/>
            </a:pPr>
            <a:r>
              <a:rPr lang="en-US" dirty="0"/>
              <a:t>Average / Median List Price</a:t>
            </a:r>
          </a:p>
          <a:p>
            <a:pPr marL="228600" indent="-228600">
              <a:buFont typeface="+mj-lt"/>
              <a:buAutoNum type="arabicPeriod"/>
            </a:pPr>
            <a:r>
              <a:rPr lang="en-US" dirty="0"/>
              <a:t>Average / Median Sales Price</a:t>
            </a:r>
          </a:p>
          <a:p>
            <a:pPr marL="228600" indent="-228600">
              <a:buFont typeface="+mj-lt"/>
              <a:buAutoNum type="arabicPeriod"/>
            </a:pPr>
            <a:r>
              <a:rPr lang="en-US" dirty="0"/>
              <a:t>Company’s List Price to Sales Price Ratio</a:t>
            </a:r>
          </a:p>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19</a:t>
            </a:fld>
            <a:endParaRPr lang="en-US"/>
          </a:p>
        </p:txBody>
      </p:sp>
    </p:spTree>
    <p:extLst>
      <p:ext uri="{BB962C8B-B14F-4D97-AF65-F5344CB8AC3E}">
        <p14:creationId xmlns:p14="http://schemas.microsoft.com/office/powerpoint/2010/main" val="2042988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effectLst/>
                <a:latin typeface="Söhne"/>
              </a:rPr>
              <a:t>Let’s start the meeting on a positive note by sharing some good news. Reflect on something positive that happened and share it with the group. It could be a personal milestone, a professional accomplishment, or a simple joy that has brought a smile to your face.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3102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u="none" dirty="0"/>
              <a:t>Updates and follow-up to the previous meeting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u="none"/>
              <a:t>“Parking Lot” </a:t>
            </a:r>
            <a:r>
              <a:rPr lang="en-US" u="none" dirty="0"/>
              <a:t>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p>
        </p:txBody>
      </p:sp>
      <p:sp>
        <p:nvSpPr>
          <p:cNvPr id="4" name="Slide Number Placeholder 3"/>
          <p:cNvSpPr>
            <a:spLocks noGrp="1"/>
          </p:cNvSpPr>
          <p:nvPr>
            <p:ph type="sldNum" sz="quarter" idx="5"/>
          </p:nvPr>
        </p:nvSpPr>
        <p:spPr/>
        <p:txBody>
          <a:bodyPr/>
          <a:lstStyle/>
          <a:p>
            <a:fld id="{2C4996B5-99FC-40EC-8178-B2137DF3989A}" type="slidenum">
              <a:rPr lang="en-US" smtClean="0"/>
              <a:t>20</a:t>
            </a:fld>
            <a:endParaRPr lang="en-US"/>
          </a:p>
        </p:txBody>
      </p:sp>
    </p:spTree>
    <p:extLst>
      <p:ext uri="{BB962C8B-B14F-4D97-AF65-F5344CB8AC3E}">
        <p14:creationId xmlns:p14="http://schemas.microsoft.com/office/powerpoint/2010/main" val="40548610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TIP: </a:t>
            </a:r>
            <a:r>
              <a:rPr lang="en-US" dirty="0"/>
              <a:t>Consider adding a meeting teaser, such as the learning sprint topic, below the meeting location</a:t>
            </a:r>
          </a:p>
        </p:txBody>
      </p:sp>
      <p:sp>
        <p:nvSpPr>
          <p:cNvPr id="4" name="Slide Number Placeholder 3"/>
          <p:cNvSpPr>
            <a:spLocks noGrp="1"/>
          </p:cNvSpPr>
          <p:nvPr>
            <p:ph type="sldNum" sz="quarter" idx="5"/>
          </p:nvPr>
        </p:nvSpPr>
        <p:spPr/>
        <p:txBody>
          <a:bodyPr/>
          <a:lstStyle/>
          <a:p>
            <a:fld id="{2C4996B5-99FC-40EC-8178-B2137DF3989A}" type="slidenum">
              <a:rPr lang="en-US" smtClean="0"/>
              <a:t>21</a:t>
            </a:fld>
            <a:endParaRPr lang="en-US"/>
          </a:p>
        </p:txBody>
      </p:sp>
    </p:spTree>
    <p:extLst>
      <p:ext uri="{BB962C8B-B14F-4D97-AF65-F5344CB8AC3E}">
        <p14:creationId xmlns:p14="http://schemas.microsoft.com/office/powerpoint/2010/main" val="25689743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As we wrap up today's sales meeting, we want to leave you with one idea to help Spark Your Business and keep your pipeline full.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Giving back to your community is rewarding and impactful. One way to contribute is by preparing care packages for local organizations supporting vulnerable populations. Here's an idea from a top Midwest agent: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Fill tube socks with trial-size items like shampoo, conditioner, soap, moisturizer, sunscreen, deodorant, toothbrush/toothpaste, and other personal hygiene products. Let your database know you're putting together a donation, inviting them to contribute or help assemble. People love doing business with those who give back to their community.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15931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 we conclude today’s sales meeting, we want to leave you with one idea to help Spark Your Business and keep your pipeline full.</a:t>
            </a:r>
          </a:p>
          <a:p>
            <a:endParaRPr lang="en-US" dirty="0"/>
          </a:p>
          <a:p>
            <a:r>
              <a:rPr lang="en-US" sz="1800" b="0" i="0" u="none" strike="noStrike" dirty="0">
                <a:solidFill>
                  <a:srgbClr val="000000"/>
                </a:solidFill>
                <a:effectLst/>
                <a:latin typeface="Aptos Narrow" panose="020B0004020202020204" pitchFamily="34" charset="0"/>
              </a:rPr>
              <a:t>Surprise your past clients by dropping off a bag of freshly picked apples from a local orchard. Attach a clever tag like this one and include a couple of your business cards. This strategy is meant to recognize and thank clients for their referrals, building trust and appreciation. Consistent engagement fosters a loyal network that supports your business growth.</a:t>
            </a:r>
            <a:r>
              <a:rPr lang="en-US"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046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 we wrap up today’s sales meeting, we want to leave you with one actionable idea to spark your business and keep your pipeline full.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fall, as part of your commitment to helping your past clients maintain their properties, consider sending them a comprehensive checklist of seasonal maintenance tasks. This simple gesture can help keep their homes in top shape. Be sure to include a short, personalized note and a couple of your business cards.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For professional-looking checklists, check out resources like </a:t>
            </a:r>
            <a:r>
              <a:rPr lang="en-US" sz="1200" dirty="0" err="1"/>
              <a:t>RookieREAgent</a:t>
            </a:r>
            <a:r>
              <a:rPr lang="en-US" sz="1200" dirty="0"/>
              <a:t> on Etsy.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8841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 we conclude today’s sales meeting, we want to leave you with one idea to help Spark Your Business and keep your pipeline full.</a:t>
            </a:r>
          </a:p>
          <a:p>
            <a:endParaRPr lang="en-US" dirty="0"/>
          </a:p>
          <a:p>
            <a:r>
              <a:rPr lang="en-US" sz="1800" b="0" i="0" u="none" strike="noStrike" dirty="0">
                <a:solidFill>
                  <a:srgbClr val="000000"/>
                </a:solidFill>
                <a:effectLst/>
                <a:latin typeface="Aptos Narrow" panose="020B0004020202020204" pitchFamily="34" charset="0"/>
              </a:rPr>
              <a:t>Email your database a reminder a few days ahead that Daylight Saving Time ends on Sunday, November 3rd. Engaging with past clients through a variety of communication methods will help you maintain strong relationships, foster referrals, and ensure you remain the go-to resource for future real estate needs.</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582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Edit the agenda as appropriate for your meeting.</a:t>
            </a:r>
          </a:p>
        </p:txBody>
      </p:sp>
      <p:sp>
        <p:nvSpPr>
          <p:cNvPr id="4" name="Slide Number Placeholder 3"/>
          <p:cNvSpPr>
            <a:spLocks noGrp="1"/>
          </p:cNvSpPr>
          <p:nvPr>
            <p:ph type="sldNum" sz="quarter" idx="5"/>
          </p:nvPr>
        </p:nvSpPr>
        <p:spPr/>
        <p:txBody>
          <a:bodyPr/>
          <a:lstStyle/>
          <a:p>
            <a:fld id="{2C4996B5-99FC-40EC-8178-B2137DF3989A}" type="slidenum">
              <a:rPr lang="en-US" smtClean="0"/>
              <a:t>3</a:t>
            </a:fld>
            <a:endParaRPr lang="en-US"/>
          </a:p>
        </p:txBody>
      </p:sp>
    </p:spTree>
    <p:extLst>
      <p:ext uri="{BB962C8B-B14F-4D97-AF65-F5344CB8AC3E}">
        <p14:creationId xmlns:p14="http://schemas.microsoft.com/office/powerpoint/2010/main" val="1777867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0" dirty="0"/>
              <a:t>New company listings and buyer needs </a:t>
            </a:r>
          </a:p>
          <a:p>
            <a:pPr marL="228600" indent="-228600">
              <a:buFont typeface="+mj-lt"/>
              <a:buAutoNum type="arabicPeriod"/>
            </a:pPr>
            <a:r>
              <a:rPr lang="en-US" b="0" dirty="0"/>
              <a:t>Company Initiatives (company-specific updates or topics you deem appropriate)</a:t>
            </a:r>
          </a:p>
          <a:p>
            <a:pPr marL="228600" indent="-228600">
              <a:buFont typeface="+mj-lt"/>
              <a:buAutoNum type="arabicPeriod"/>
            </a:pPr>
            <a:r>
              <a:rPr lang="en-US" b="0" dirty="0"/>
              <a:t>“Parking Lot” items from previous meetings </a:t>
            </a:r>
          </a:p>
          <a:p>
            <a:pPr marL="228600" indent="-228600">
              <a:buFont typeface="+mj-lt"/>
              <a:buAutoNum type="arabicPeriod"/>
            </a:pPr>
            <a:r>
              <a:rPr lang="en-US" b="0" dirty="0"/>
              <a:t>Agent Sales Contest</a:t>
            </a:r>
          </a:p>
          <a:p>
            <a:endParaRPr lang="en-US" b="0" dirty="0"/>
          </a:p>
        </p:txBody>
      </p:sp>
      <p:sp>
        <p:nvSpPr>
          <p:cNvPr id="4" name="Slide Number Placeholder 3"/>
          <p:cNvSpPr>
            <a:spLocks noGrp="1"/>
          </p:cNvSpPr>
          <p:nvPr>
            <p:ph type="sldNum" sz="quarter" idx="5"/>
          </p:nvPr>
        </p:nvSpPr>
        <p:spPr/>
        <p:txBody>
          <a:bodyPr/>
          <a:lstStyle/>
          <a:p>
            <a:fld id="{2C4996B5-99FC-40EC-8178-B2137DF3989A}" type="slidenum">
              <a:rPr lang="en-US" smtClean="0"/>
              <a:t>4</a:t>
            </a:fld>
            <a:endParaRPr lang="en-US"/>
          </a:p>
        </p:txBody>
      </p:sp>
    </p:spTree>
    <p:extLst>
      <p:ext uri="{BB962C8B-B14F-4D97-AF65-F5344CB8AC3E}">
        <p14:creationId xmlns:p14="http://schemas.microsoft.com/office/powerpoint/2010/main" val="290263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0" dirty="0"/>
              <a:t>Company marketing initiatives</a:t>
            </a:r>
          </a:p>
          <a:p>
            <a:pPr marL="228600" indent="-228600">
              <a:buFont typeface="+mj-lt"/>
              <a:buAutoNum type="arabicPeriod"/>
            </a:pPr>
            <a:r>
              <a:rPr lang="en-US" b="0" dirty="0"/>
              <a:t>Company community service projects and events</a:t>
            </a:r>
          </a:p>
          <a:p>
            <a:pPr marL="228600" indent="-228600">
              <a:buFont typeface="+mj-lt"/>
              <a:buAutoNum type="arabicPeriod"/>
            </a:pPr>
            <a:r>
              <a:rPr lang="en-US" b="0" dirty="0"/>
              <a:t>Agent marketing opportunities that complement company/brand marketing</a:t>
            </a:r>
          </a:p>
          <a:p>
            <a:endParaRPr lang="en-US" b="0" dirty="0"/>
          </a:p>
        </p:txBody>
      </p:sp>
      <p:sp>
        <p:nvSpPr>
          <p:cNvPr id="4" name="Slide Number Placeholder 3"/>
          <p:cNvSpPr>
            <a:spLocks noGrp="1"/>
          </p:cNvSpPr>
          <p:nvPr>
            <p:ph type="sldNum" sz="quarter" idx="5"/>
          </p:nvPr>
        </p:nvSpPr>
        <p:spPr/>
        <p:txBody>
          <a:bodyPr/>
          <a:lstStyle/>
          <a:p>
            <a:fld id="{2C4996B5-99FC-40EC-8178-B2137DF3989A}" type="slidenum">
              <a:rPr lang="en-US" smtClean="0"/>
              <a:t>5</a:t>
            </a:fld>
            <a:endParaRPr lang="en-US"/>
          </a:p>
        </p:txBody>
      </p:sp>
    </p:spTree>
    <p:extLst>
      <p:ext uri="{BB962C8B-B14F-4D97-AF65-F5344CB8AC3E}">
        <p14:creationId xmlns:p14="http://schemas.microsoft.com/office/powerpoint/2010/main" val="1515029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6</a:t>
            </a:fld>
            <a:endParaRPr lang="en-US"/>
          </a:p>
        </p:txBody>
      </p:sp>
    </p:spTree>
    <p:extLst>
      <p:ext uri="{BB962C8B-B14F-4D97-AF65-F5344CB8AC3E}">
        <p14:creationId xmlns:p14="http://schemas.microsoft.com/office/powerpoint/2010/main" val="1693191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7</a:t>
            </a:fld>
            <a:endParaRPr lang="en-US"/>
          </a:p>
        </p:txBody>
      </p:sp>
    </p:spTree>
    <p:extLst>
      <p:ext uri="{BB962C8B-B14F-4D97-AF65-F5344CB8AC3E}">
        <p14:creationId xmlns:p14="http://schemas.microsoft.com/office/powerpoint/2010/main" val="1226168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Only" type="titleOnly" preserve="1">
  <p:cSld name="1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6C92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8708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5DFF-A1BC-4400-89FF-7E7218BDC4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3A9A3F-CD09-4A99-84CD-C1FCB54AF463}"/>
              </a:ext>
            </a:extLst>
          </p:cNvPr>
          <p:cNvSpPr>
            <a:spLocks noGrp="1"/>
          </p:cNvSpPr>
          <p:nvPr>
            <p:ph type="dt" sz="half" idx="10"/>
          </p:nvPr>
        </p:nvSpPr>
        <p:spPr/>
        <p:txBody>
          <a:bodyPr/>
          <a:lstStyle/>
          <a:p>
            <a:fld id="{40C602D2-F66F-4877-B56C-434DAAFE4BA8}" type="datetimeFigureOut">
              <a:rPr lang="en-US" smtClean="0"/>
              <a:t>8/19/2024</a:t>
            </a:fld>
            <a:endParaRPr lang="en-US"/>
          </a:p>
        </p:txBody>
      </p:sp>
      <p:sp>
        <p:nvSpPr>
          <p:cNvPr id="4" name="Footer Placeholder 3">
            <a:extLst>
              <a:ext uri="{FF2B5EF4-FFF2-40B4-BE49-F238E27FC236}">
                <a16:creationId xmlns:a16="http://schemas.microsoft.com/office/drawing/2014/main" id="{71A2B003-895F-41C1-9D54-4B3F97FFA9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20CEA0-2716-4669-AD2D-F9557F9A4917}"/>
              </a:ext>
            </a:extLst>
          </p:cNvPr>
          <p:cNvSpPr>
            <a:spLocks noGrp="1"/>
          </p:cNvSpPr>
          <p:nvPr>
            <p:ph type="sldNum" sz="quarter" idx="12"/>
          </p:nvPr>
        </p:nvSpPr>
        <p:spPr/>
        <p:txBody>
          <a:bodyPr/>
          <a:lstStyle/>
          <a:p>
            <a:fld id="{07461DE2-1905-4837-A7A6-BB5080D9EE50}" type="slidenum">
              <a:rPr lang="en-US" smtClean="0"/>
              <a:t>‹#›</a:t>
            </a:fld>
            <a:endParaRPr lang="en-US"/>
          </a:p>
        </p:txBody>
      </p:sp>
    </p:spTree>
    <p:extLst>
      <p:ext uri="{BB962C8B-B14F-4D97-AF65-F5344CB8AC3E}">
        <p14:creationId xmlns:p14="http://schemas.microsoft.com/office/powerpoint/2010/main" val="165313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13274-5E2B-45B0-9BEC-0597289754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E2A918-0562-4498-9255-A9DED46690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A130DF-4378-476A-89C1-F8D6FC19ECAE}"/>
              </a:ext>
            </a:extLst>
          </p:cNvPr>
          <p:cNvSpPr>
            <a:spLocks noGrp="1"/>
          </p:cNvSpPr>
          <p:nvPr>
            <p:ph type="dt" sz="half" idx="10"/>
          </p:nvPr>
        </p:nvSpPr>
        <p:spPr/>
        <p:txBody>
          <a:bodyPr/>
          <a:lstStyle/>
          <a:p>
            <a:fld id="{72C735D2-AE06-4D49-8B23-B9D355826EA9}" type="datetimeFigureOut">
              <a:rPr lang="en-US" smtClean="0"/>
              <a:t>8/19/2024</a:t>
            </a:fld>
            <a:endParaRPr lang="en-US"/>
          </a:p>
        </p:txBody>
      </p:sp>
      <p:sp>
        <p:nvSpPr>
          <p:cNvPr id="5" name="Footer Placeholder 4">
            <a:extLst>
              <a:ext uri="{FF2B5EF4-FFF2-40B4-BE49-F238E27FC236}">
                <a16:creationId xmlns:a16="http://schemas.microsoft.com/office/drawing/2014/main" id="{137B288F-7C89-47E8-AE6E-7AA47D84E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FD575-9795-456C-B666-BA02B36EE1C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8804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59A05-790D-4BE7-B830-8E67D64856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FA644-7CCB-4D6D-B3AD-2F57C24C52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EE5A8-7EC0-4397-9EED-86186095DBBD}"/>
              </a:ext>
            </a:extLst>
          </p:cNvPr>
          <p:cNvSpPr>
            <a:spLocks noGrp="1"/>
          </p:cNvSpPr>
          <p:nvPr>
            <p:ph type="dt" sz="half" idx="10"/>
          </p:nvPr>
        </p:nvSpPr>
        <p:spPr/>
        <p:txBody>
          <a:bodyPr/>
          <a:lstStyle/>
          <a:p>
            <a:fld id="{72C735D2-AE06-4D49-8B23-B9D355826EA9}" type="datetimeFigureOut">
              <a:rPr lang="en-US" smtClean="0"/>
              <a:t>8/19/2024</a:t>
            </a:fld>
            <a:endParaRPr lang="en-US"/>
          </a:p>
        </p:txBody>
      </p:sp>
      <p:sp>
        <p:nvSpPr>
          <p:cNvPr id="5" name="Footer Placeholder 4">
            <a:extLst>
              <a:ext uri="{FF2B5EF4-FFF2-40B4-BE49-F238E27FC236}">
                <a16:creationId xmlns:a16="http://schemas.microsoft.com/office/drawing/2014/main" id="{704359C1-5CF9-4B25-9046-2E565BEDA7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F79961-616B-4C14-B97D-6AB720950A65}"/>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68728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92A84-CCCA-47F3-B3B0-12AD968EA6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AC1BC7-8580-4B21-8867-5814CE6288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F366A3-8AAA-4625-9F5F-255FDBAD38AF}"/>
              </a:ext>
            </a:extLst>
          </p:cNvPr>
          <p:cNvSpPr>
            <a:spLocks noGrp="1"/>
          </p:cNvSpPr>
          <p:nvPr>
            <p:ph type="dt" sz="half" idx="10"/>
          </p:nvPr>
        </p:nvSpPr>
        <p:spPr/>
        <p:txBody>
          <a:bodyPr/>
          <a:lstStyle/>
          <a:p>
            <a:fld id="{72C735D2-AE06-4D49-8B23-B9D355826EA9}" type="datetimeFigureOut">
              <a:rPr lang="en-US" smtClean="0"/>
              <a:t>8/19/2024</a:t>
            </a:fld>
            <a:endParaRPr lang="en-US"/>
          </a:p>
        </p:txBody>
      </p:sp>
      <p:sp>
        <p:nvSpPr>
          <p:cNvPr id="5" name="Footer Placeholder 4">
            <a:extLst>
              <a:ext uri="{FF2B5EF4-FFF2-40B4-BE49-F238E27FC236}">
                <a16:creationId xmlns:a16="http://schemas.microsoft.com/office/drawing/2014/main" id="{BABBE51C-F673-4720-ABD3-10A78DB46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15ADC-3576-4D1F-9018-C730AEA95D20}"/>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27888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80BA4-1944-409C-9E29-F60BEB1552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46693-B639-4875-9C71-D74F21D434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1DC7EE-3F54-46F7-9FAF-5C5214395B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071733-B76B-432F-85F3-B8FDB9FED8F2}"/>
              </a:ext>
            </a:extLst>
          </p:cNvPr>
          <p:cNvSpPr>
            <a:spLocks noGrp="1"/>
          </p:cNvSpPr>
          <p:nvPr>
            <p:ph type="dt" sz="half" idx="10"/>
          </p:nvPr>
        </p:nvSpPr>
        <p:spPr/>
        <p:txBody>
          <a:bodyPr/>
          <a:lstStyle/>
          <a:p>
            <a:fld id="{72C735D2-AE06-4D49-8B23-B9D355826EA9}" type="datetimeFigureOut">
              <a:rPr lang="en-US" smtClean="0"/>
              <a:t>8/19/2024</a:t>
            </a:fld>
            <a:endParaRPr lang="en-US"/>
          </a:p>
        </p:txBody>
      </p:sp>
      <p:sp>
        <p:nvSpPr>
          <p:cNvPr id="6" name="Footer Placeholder 5">
            <a:extLst>
              <a:ext uri="{FF2B5EF4-FFF2-40B4-BE49-F238E27FC236}">
                <a16:creationId xmlns:a16="http://schemas.microsoft.com/office/drawing/2014/main" id="{3972A6AA-AD42-4090-B054-5DD0897774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8A87CC-25CA-4D1A-B3A7-F772DAC700F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151601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5FB16-208C-4208-9BD0-13030ECF84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66B016-26C0-43E8-A1E2-1A13C9B8D6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9C3F50-8795-4D04-A665-91E38DA260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775192-D66E-49F1-B78A-F996EBE4C6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8F92C1-3C28-4EBF-A85E-8DFBA37D8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CD9D41-388F-4665-910D-64CAD8C10EC2}"/>
              </a:ext>
            </a:extLst>
          </p:cNvPr>
          <p:cNvSpPr>
            <a:spLocks noGrp="1"/>
          </p:cNvSpPr>
          <p:nvPr>
            <p:ph type="dt" sz="half" idx="10"/>
          </p:nvPr>
        </p:nvSpPr>
        <p:spPr/>
        <p:txBody>
          <a:bodyPr/>
          <a:lstStyle/>
          <a:p>
            <a:fld id="{72C735D2-AE06-4D49-8B23-B9D355826EA9}" type="datetimeFigureOut">
              <a:rPr lang="en-US" smtClean="0"/>
              <a:t>8/19/2024</a:t>
            </a:fld>
            <a:endParaRPr lang="en-US"/>
          </a:p>
        </p:txBody>
      </p:sp>
      <p:sp>
        <p:nvSpPr>
          <p:cNvPr id="8" name="Footer Placeholder 7">
            <a:extLst>
              <a:ext uri="{FF2B5EF4-FFF2-40B4-BE49-F238E27FC236}">
                <a16:creationId xmlns:a16="http://schemas.microsoft.com/office/drawing/2014/main" id="{409803AC-13DE-4B96-B87B-6D7B1E95AB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D4C9CB-A9A8-4D6D-9109-3AF6512164E6}"/>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85753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04AD7-7A08-42E4-BC9E-C90827DD88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8351C3-3AB4-4DFF-81E9-58A95EF2D08F}"/>
              </a:ext>
            </a:extLst>
          </p:cNvPr>
          <p:cNvSpPr>
            <a:spLocks noGrp="1"/>
          </p:cNvSpPr>
          <p:nvPr>
            <p:ph type="dt" sz="half" idx="10"/>
          </p:nvPr>
        </p:nvSpPr>
        <p:spPr/>
        <p:txBody>
          <a:bodyPr/>
          <a:lstStyle/>
          <a:p>
            <a:fld id="{72C735D2-AE06-4D49-8B23-B9D355826EA9}" type="datetimeFigureOut">
              <a:rPr lang="en-US" smtClean="0"/>
              <a:t>8/19/2024</a:t>
            </a:fld>
            <a:endParaRPr lang="en-US"/>
          </a:p>
        </p:txBody>
      </p:sp>
      <p:sp>
        <p:nvSpPr>
          <p:cNvPr id="4" name="Footer Placeholder 3">
            <a:extLst>
              <a:ext uri="{FF2B5EF4-FFF2-40B4-BE49-F238E27FC236}">
                <a16:creationId xmlns:a16="http://schemas.microsoft.com/office/drawing/2014/main" id="{F32F0C86-B66B-4783-909D-648C818751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F11999-86AD-478F-9ECD-2F7D1D5F2902}"/>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91158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2869C6-2F0F-4BAD-80CA-ECA0FEE290AC}"/>
              </a:ext>
            </a:extLst>
          </p:cNvPr>
          <p:cNvSpPr>
            <a:spLocks noGrp="1"/>
          </p:cNvSpPr>
          <p:nvPr>
            <p:ph type="dt" sz="half" idx="10"/>
          </p:nvPr>
        </p:nvSpPr>
        <p:spPr/>
        <p:txBody>
          <a:bodyPr/>
          <a:lstStyle/>
          <a:p>
            <a:fld id="{72C735D2-AE06-4D49-8B23-B9D355826EA9}" type="datetimeFigureOut">
              <a:rPr lang="en-US" smtClean="0"/>
              <a:t>8/19/2024</a:t>
            </a:fld>
            <a:endParaRPr lang="en-US"/>
          </a:p>
        </p:txBody>
      </p:sp>
      <p:sp>
        <p:nvSpPr>
          <p:cNvPr id="3" name="Footer Placeholder 2">
            <a:extLst>
              <a:ext uri="{FF2B5EF4-FFF2-40B4-BE49-F238E27FC236}">
                <a16:creationId xmlns:a16="http://schemas.microsoft.com/office/drawing/2014/main" id="{638A0286-BC6F-451B-BCF3-33570AF70A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9D2363-75E6-443C-9A16-09DCB2EBEBA4}"/>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37700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A926-1A43-4415-A795-53D92C1B4A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D9FB0D-FB52-41FE-9B8C-4502CB604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07850D-F7DD-4CE4-87D0-803CE39D2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D8CC28-C34D-4AED-99E9-FDB2F0CDECBC}"/>
              </a:ext>
            </a:extLst>
          </p:cNvPr>
          <p:cNvSpPr>
            <a:spLocks noGrp="1"/>
          </p:cNvSpPr>
          <p:nvPr>
            <p:ph type="dt" sz="half" idx="10"/>
          </p:nvPr>
        </p:nvSpPr>
        <p:spPr/>
        <p:txBody>
          <a:bodyPr/>
          <a:lstStyle/>
          <a:p>
            <a:fld id="{72C735D2-AE06-4D49-8B23-B9D355826EA9}" type="datetimeFigureOut">
              <a:rPr lang="en-US" smtClean="0"/>
              <a:t>8/19/2024</a:t>
            </a:fld>
            <a:endParaRPr lang="en-US"/>
          </a:p>
        </p:txBody>
      </p:sp>
      <p:sp>
        <p:nvSpPr>
          <p:cNvPr id="6" name="Footer Placeholder 5">
            <a:extLst>
              <a:ext uri="{FF2B5EF4-FFF2-40B4-BE49-F238E27FC236}">
                <a16:creationId xmlns:a16="http://schemas.microsoft.com/office/drawing/2014/main" id="{3D4AE244-EB24-4116-9005-940E3344CB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C5310-6363-46D0-AAF8-C690C1A25ABE}"/>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2729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B89-FB38-47FC-A6AD-C692E6ABD2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432161-D77A-4DD7-BD9D-2AA7088CAA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C61197-D291-45C7-A02C-9893AFB2E1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D98245-5DD9-4E71-AD76-5E6877F256EB}"/>
              </a:ext>
            </a:extLst>
          </p:cNvPr>
          <p:cNvSpPr>
            <a:spLocks noGrp="1"/>
          </p:cNvSpPr>
          <p:nvPr>
            <p:ph type="dt" sz="half" idx="10"/>
          </p:nvPr>
        </p:nvSpPr>
        <p:spPr/>
        <p:txBody>
          <a:bodyPr/>
          <a:lstStyle/>
          <a:p>
            <a:fld id="{72C735D2-AE06-4D49-8B23-B9D355826EA9}" type="datetimeFigureOut">
              <a:rPr lang="en-US" smtClean="0"/>
              <a:t>8/19/2024</a:t>
            </a:fld>
            <a:endParaRPr lang="en-US"/>
          </a:p>
        </p:txBody>
      </p:sp>
      <p:sp>
        <p:nvSpPr>
          <p:cNvPr id="6" name="Footer Placeholder 5">
            <a:extLst>
              <a:ext uri="{FF2B5EF4-FFF2-40B4-BE49-F238E27FC236}">
                <a16:creationId xmlns:a16="http://schemas.microsoft.com/office/drawing/2014/main" id="{B89D33EF-52DE-4FBC-A01B-B6C749A654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024C6-F60C-4FB5-8031-23A05225346A}"/>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67655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Only" type="titleOnly" preserve="1">
  <p:cSld name="2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chemeClr val="accent3">
              <a:lumMod val="60000"/>
              <a:lumOff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179529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E4DD6-122A-41F1-A830-1AC47FB803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52E6C7-6418-44E1-B29F-86D14605FD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9E4FF-5D7D-488B-82A8-CA67B9DD63B3}"/>
              </a:ext>
            </a:extLst>
          </p:cNvPr>
          <p:cNvSpPr>
            <a:spLocks noGrp="1"/>
          </p:cNvSpPr>
          <p:nvPr>
            <p:ph type="dt" sz="half" idx="10"/>
          </p:nvPr>
        </p:nvSpPr>
        <p:spPr/>
        <p:txBody>
          <a:bodyPr/>
          <a:lstStyle/>
          <a:p>
            <a:fld id="{72C735D2-AE06-4D49-8B23-B9D355826EA9}" type="datetimeFigureOut">
              <a:rPr lang="en-US" smtClean="0"/>
              <a:t>8/19/2024</a:t>
            </a:fld>
            <a:endParaRPr lang="en-US"/>
          </a:p>
        </p:txBody>
      </p:sp>
      <p:sp>
        <p:nvSpPr>
          <p:cNvPr id="5" name="Footer Placeholder 4">
            <a:extLst>
              <a:ext uri="{FF2B5EF4-FFF2-40B4-BE49-F238E27FC236}">
                <a16:creationId xmlns:a16="http://schemas.microsoft.com/office/drawing/2014/main" id="{036F54C3-769B-477A-A503-5CF7C4DF5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F38FDA-96A8-4FD2-BA14-652D67B1B66C}"/>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91478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B713BB-0685-466E-9687-B617992973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111A92-8828-40BC-B386-E8E2D346A7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06D3A-1EE1-489E-B646-5753758D8551}"/>
              </a:ext>
            </a:extLst>
          </p:cNvPr>
          <p:cNvSpPr>
            <a:spLocks noGrp="1"/>
          </p:cNvSpPr>
          <p:nvPr>
            <p:ph type="dt" sz="half" idx="10"/>
          </p:nvPr>
        </p:nvSpPr>
        <p:spPr/>
        <p:txBody>
          <a:bodyPr/>
          <a:lstStyle/>
          <a:p>
            <a:fld id="{72C735D2-AE06-4D49-8B23-B9D355826EA9}" type="datetimeFigureOut">
              <a:rPr lang="en-US" smtClean="0"/>
              <a:t>8/19/2024</a:t>
            </a:fld>
            <a:endParaRPr lang="en-US"/>
          </a:p>
        </p:txBody>
      </p:sp>
      <p:sp>
        <p:nvSpPr>
          <p:cNvPr id="5" name="Footer Placeholder 4">
            <a:extLst>
              <a:ext uri="{FF2B5EF4-FFF2-40B4-BE49-F238E27FC236}">
                <a16:creationId xmlns:a16="http://schemas.microsoft.com/office/drawing/2014/main" id="{9E02799E-054F-4B80-B63D-8F409C610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3BC2B2-D6F4-41F2-8D2C-D920971ED22D}"/>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33952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13274-5E2B-45B0-9BEC-0597289754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E2A918-0562-4498-9255-A9DED46690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A130DF-4378-476A-89C1-F8D6FC19ECAE}"/>
              </a:ext>
            </a:extLst>
          </p:cNvPr>
          <p:cNvSpPr>
            <a:spLocks noGrp="1"/>
          </p:cNvSpPr>
          <p:nvPr>
            <p:ph type="dt" sz="half" idx="10"/>
          </p:nvPr>
        </p:nvSpPr>
        <p:spPr/>
        <p:txBody>
          <a:bodyPr/>
          <a:lstStyle/>
          <a:p>
            <a:fld id="{72C735D2-AE06-4D49-8B23-B9D355826EA9}" type="datetimeFigureOut">
              <a:rPr lang="en-US" smtClean="0"/>
              <a:t>8/18/2024</a:t>
            </a:fld>
            <a:endParaRPr lang="en-US"/>
          </a:p>
        </p:txBody>
      </p:sp>
      <p:sp>
        <p:nvSpPr>
          <p:cNvPr id="5" name="Footer Placeholder 4">
            <a:extLst>
              <a:ext uri="{FF2B5EF4-FFF2-40B4-BE49-F238E27FC236}">
                <a16:creationId xmlns:a16="http://schemas.microsoft.com/office/drawing/2014/main" id="{137B288F-7C89-47E8-AE6E-7AA47D84E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FD575-9795-456C-B666-BA02B36EE1C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9922984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59A05-790D-4BE7-B830-8E67D64856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FA644-7CCB-4D6D-B3AD-2F57C24C52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EE5A8-7EC0-4397-9EED-86186095DBBD}"/>
              </a:ext>
            </a:extLst>
          </p:cNvPr>
          <p:cNvSpPr>
            <a:spLocks noGrp="1"/>
          </p:cNvSpPr>
          <p:nvPr>
            <p:ph type="dt" sz="half" idx="10"/>
          </p:nvPr>
        </p:nvSpPr>
        <p:spPr/>
        <p:txBody>
          <a:bodyPr/>
          <a:lstStyle/>
          <a:p>
            <a:fld id="{72C735D2-AE06-4D49-8B23-B9D355826EA9}" type="datetimeFigureOut">
              <a:rPr lang="en-US" smtClean="0"/>
              <a:t>8/18/2024</a:t>
            </a:fld>
            <a:endParaRPr lang="en-US"/>
          </a:p>
        </p:txBody>
      </p:sp>
      <p:sp>
        <p:nvSpPr>
          <p:cNvPr id="5" name="Footer Placeholder 4">
            <a:extLst>
              <a:ext uri="{FF2B5EF4-FFF2-40B4-BE49-F238E27FC236}">
                <a16:creationId xmlns:a16="http://schemas.microsoft.com/office/drawing/2014/main" id="{704359C1-5CF9-4B25-9046-2E565BEDA7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F79961-616B-4C14-B97D-6AB720950A65}"/>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661889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92A84-CCCA-47F3-B3B0-12AD968EA6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AC1BC7-8580-4B21-8867-5814CE6288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F366A3-8AAA-4625-9F5F-255FDBAD38AF}"/>
              </a:ext>
            </a:extLst>
          </p:cNvPr>
          <p:cNvSpPr>
            <a:spLocks noGrp="1"/>
          </p:cNvSpPr>
          <p:nvPr>
            <p:ph type="dt" sz="half" idx="10"/>
          </p:nvPr>
        </p:nvSpPr>
        <p:spPr/>
        <p:txBody>
          <a:bodyPr/>
          <a:lstStyle/>
          <a:p>
            <a:fld id="{72C735D2-AE06-4D49-8B23-B9D355826EA9}" type="datetimeFigureOut">
              <a:rPr lang="en-US" smtClean="0"/>
              <a:t>8/18/2024</a:t>
            </a:fld>
            <a:endParaRPr lang="en-US"/>
          </a:p>
        </p:txBody>
      </p:sp>
      <p:sp>
        <p:nvSpPr>
          <p:cNvPr id="5" name="Footer Placeholder 4">
            <a:extLst>
              <a:ext uri="{FF2B5EF4-FFF2-40B4-BE49-F238E27FC236}">
                <a16:creationId xmlns:a16="http://schemas.microsoft.com/office/drawing/2014/main" id="{BABBE51C-F673-4720-ABD3-10A78DB46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15ADC-3576-4D1F-9018-C730AEA95D20}"/>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2078112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80BA4-1944-409C-9E29-F60BEB1552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46693-B639-4875-9C71-D74F21D434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1DC7EE-3F54-46F7-9FAF-5C5214395B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071733-B76B-432F-85F3-B8FDB9FED8F2}"/>
              </a:ext>
            </a:extLst>
          </p:cNvPr>
          <p:cNvSpPr>
            <a:spLocks noGrp="1"/>
          </p:cNvSpPr>
          <p:nvPr>
            <p:ph type="dt" sz="half" idx="10"/>
          </p:nvPr>
        </p:nvSpPr>
        <p:spPr/>
        <p:txBody>
          <a:bodyPr/>
          <a:lstStyle/>
          <a:p>
            <a:fld id="{72C735D2-AE06-4D49-8B23-B9D355826EA9}" type="datetimeFigureOut">
              <a:rPr lang="en-US" smtClean="0"/>
              <a:t>8/18/2024</a:t>
            </a:fld>
            <a:endParaRPr lang="en-US"/>
          </a:p>
        </p:txBody>
      </p:sp>
      <p:sp>
        <p:nvSpPr>
          <p:cNvPr id="6" name="Footer Placeholder 5">
            <a:extLst>
              <a:ext uri="{FF2B5EF4-FFF2-40B4-BE49-F238E27FC236}">
                <a16:creationId xmlns:a16="http://schemas.microsoft.com/office/drawing/2014/main" id="{3972A6AA-AD42-4090-B054-5DD0897774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8A87CC-25CA-4D1A-B3A7-F772DAC700F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793068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5FB16-208C-4208-9BD0-13030ECF84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66B016-26C0-43E8-A1E2-1A13C9B8D6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9C3F50-8795-4D04-A665-91E38DA260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775192-D66E-49F1-B78A-F996EBE4C6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8F92C1-3C28-4EBF-A85E-8DFBA37D8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CD9D41-388F-4665-910D-64CAD8C10EC2}"/>
              </a:ext>
            </a:extLst>
          </p:cNvPr>
          <p:cNvSpPr>
            <a:spLocks noGrp="1"/>
          </p:cNvSpPr>
          <p:nvPr>
            <p:ph type="dt" sz="half" idx="10"/>
          </p:nvPr>
        </p:nvSpPr>
        <p:spPr/>
        <p:txBody>
          <a:bodyPr/>
          <a:lstStyle/>
          <a:p>
            <a:fld id="{72C735D2-AE06-4D49-8B23-B9D355826EA9}" type="datetimeFigureOut">
              <a:rPr lang="en-US" smtClean="0"/>
              <a:t>8/18/2024</a:t>
            </a:fld>
            <a:endParaRPr lang="en-US"/>
          </a:p>
        </p:txBody>
      </p:sp>
      <p:sp>
        <p:nvSpPr>
          <p:cNvPr id="8" name="Footer Placeholder 7">
            <a:extLst>
              <a:ext uri="{FF2B5EF4-FFF2-40B4-BE49-F238E27FC236}">
                <a16:creationId xmlns:a16="http://schemas.microsoft.com/office/drawing/2014/main" id="{409803AC-13DE-4B96-B87B-6D7B1E95AB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D4C9CB-A9A8-4D6D-9109-3AF6512164E6}"/>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4600124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04AD7-7A08-42E4-BC9E-C90827DD88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8351C3-3AB4-4DFF-81E9-58A95EF2D08F}"/>
              </a:ext>
            </a:extLst>
          </p:cNvPr>
          <p:cNvSpPr>
            <a:spLocks noGrp="1"/>
          </p:cNvSpPr>
          <p:nvPr>
            <p:ph type="dt" sz="half" idx="10"/>
          </p:nvPr>
        </p:nvSpPr>
        <p:spPr/>
        <p:txBody>
          <a:bodyPr/>
          <a:lstStyle/>
          <a:p>
            <a:fld id="{72C735D2-AE06-4D49-8B23-B9D355826EA9}" type="datetimeFigureOut">
              <a:rPr lang="en-US" smtClean="0"/>
              <a:t>8/18/2024</a:t>
            </a:fld>
            <a:endParaRPr lang="en-US"/>
          </a:p>
        </p:txBody>
      </p:sp>
      <p:sp>
        <p:nvSpPr>
          <p:cNvPr id="4" name="Footer Placeholder 3">
            <a:extLst>
              <a:ext uri="{FF2B5EF4-FFF2-40B4-BE49-F238E27FC236}">
                <a16:creationId xmlns:a16="http://schemas.microsoft.com/office/drawing/2014/main" id="{F32F0C86-B66B-4783-909D-648C818751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F11999-86AD-478F-9ECD-2F7D1D5F2902}"/>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5886639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2869C6-2F0F-4BAD-80CA-ECA0FEE290AC}"/>
              </a:ext>
            </a:extLst>
          </p:cNvPr>
          <p:cNvSpPr>
            <a:spLocks noGrp="1"/>
          </p:cNvSpPr>
          <p:nvPr>
            <p:ph type="dt" sz="half" idx="10"/>
          </p:nvPr>
        </p:nvSpPr>
        <p:spPr/>
        <p:txBody>
          <a:bodyPr/>
          <a:lstStyle/>
          <a:p>
            <a:fld id="{72C735D2-AE06-4D49-8B23-B9D355826EA9}" type="datetimeFigureOut">
              <a:rPr lang="en-US" smtClean="0"/>
              <a:t>8/18/2024</a:t>
            </a:fld>
            <a:endParaRPr lang="en-US"/>
          </a:p>
        </p:txBody>
      </p:sp>
      <p:sp>
        <p:nvSpPr>
          <p:cNvPr id="3" name="Footer Placeholder 2">
            <a:extLst>
              <a:ext uri="{FF2B5EF4-FFF2-40B4-BE49-F238E27FC236}">
                <a16:creationId xmlns:a16="http://schemas.microsoft.com/office/drawing/2014/main" id="{638A0286-BC6F-451B-BCF3-33570AF70A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9D2363-75E6-443C-9A16-09DCB2EBEBA4}"/>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5135945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A926-1A43-4415-A795-53D92C1B4A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D9FB0D-FB52-41FE-9B8C-4502CB604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07850D-F7DD-4CE4-87D0-803CE39D2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D8CC28-C34D-4AED-99E9-FDB2F0CDECBC}"/>
              </a:ext>
            </a:extLst>
          </p:cNvPr>
          <p:cNvSpPr>
            <a:spLocks noGrp="1"/>
          </p:cNvSpPr>
          <p:nvPr>
            <p:ph type="dt" sz="half" idx="10"/>
          </p:nvPr>
        </p:nvSpPr>
        <p:spPr/>
        <p:txBody>
          <a:bodyPr/>
          <a:lstStyle/>
          <a:p>
            <a:fld id="{72C735D2-AE06-4D49-8B23-B9D355826EA9}" type="datetimeFigureOut">
              <a:rPr lang="en-US" smtClean="0"/>
              <a:t>8/18/2024</a:t>
            </a:fld>
            <a:endParaRPr lang="en-US"/>
          </a:p>
        </p:txBody>
      </p:sp>
      <p:sp>
        <p:nvSpPr>
          <p:cNvPr id="6" name="Footer Placeholder 5">
            <a:extLst>
              <a:ext uri="{FF2B5EF4-FFF2-40B4-BE49-F238E27FC236}">
                <a16:creationId xmlns:a16="http://schemas.microsoft.com/office/drawing/2014/main" id="{3D4AE244-EB24-4116-9005-940E3344CB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C5310-6363-46D0-AAF8-C690C1A25ABE}"/>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26222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Only" preserve="1">
  <p:cSld name="2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26983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B89-FB38-47FC-A6AD-C692E6ABD2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432161-D77A-4DD7-BD9D-2AA7088CAA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C61197-D291-45C7-A02C-9893AFB2E1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D98245-5DD9-4E71-AD76-5E6877F256EB}"/>
              </a:ext>
            </a:extLst>
          </p:cNvPr>
          <p:cNvSpPr>
            <a:spLocks noGrp="1"/>
          </p:cNvSpPr>
          <p:nvPr>
            <p:ph type="dt" sz="half" idx="10"/>
          </p:nvPr>
        </p:nvSpPr>
        <p:spPr/>
        <p:txBody>
          <a:bodyPr/>
          <a:lstStyle/>
          <a:p>
            <a:fld id="{72C735D2-AE06-4D49-8B23-B9D355826EA9}" type="datetimeFigureOut">
              <a:rPr lang="en-US" smtClean="0"/>
              <a:t>8/18/2024</a:t>
            </a:fld>
            <a:endParaRPr lang="en-US"/>
          </a:p>
        </p:txBody>
      </p:sp>
      <p:sp>
        <p:nvSpPr>
          <p:cNvPr id="6" name="Footer Placeholder 5">
            <a:extLst>
              <a:ext uri="{FF2B5EF4-FFF2-40B4-BE49-F238E27FC236}">
                <a16:creationId xmlns:a16="http://schemas.microsoft.com/office/drawing/2014/main" id="{B89D33EF-52DE-4FBC-A01B-B6C749A654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024C6-F60C-4FB5-8031-23A05225346A}"/>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4706427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E4DD6-122A-41F1-A830-1AC47FB803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52E6C7-6418-44E1-B29F-86D14605FD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9E4FF-5D7D-488B-82A8-CA67B9DD63B3}"/>
              </a:ext>
            </a:extLst>
          </p:cNvPr>
          <p:cNvSpPr>
            <a:spLocks noGrp="1"/>
          </p:cNvSpPr>
          <p:nvPr>
            <p:ph type="dt" sz="half" idx="10"/>
          </p:nvPr>
        </p:nvSpPr>
        <p:spPr/>
        <p:txBody>
          <a:bodyPr/>
          <a:lstStyle/>
          <a:p>
            <a:fld id="{72C735D2-AE06-4D49-8B23-B9D355826EA9}" type="datetimeFigureOut">
              <a:rPr lang="en-US" smtClean="0"/>
              <a:t>8/18/2024</a:t>
            </a:fld>
            <a:endParaRPr lang="en-US"/>
          </a:p>
        </p:txBody>
      </p:sp>
      <p:sp>
        <p:nvSpPr>
          <p:cNvPr id="5" name="Footer Placeholder 4">
            <a:extLst>
              <a:ext uri="{FF2B5EF4-FFF2-40B4-BE49-F238E27FC236}">
                <a16:creationId xmlns:a16="http://schemas.microsoft.com/office/drawing/2014/main" id="{036F54C3-769B-477A-A503-5CF7C4DF5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F38FDA-96A8-4FD2-BA14-652D67B1B66C}"/>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40082509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B713BB-0685-466E-9687-B617992973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111A92-8828-40BC-B386-E8E2D346A7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06D3A-1EE1-489E-B646-5753758D8551}"/>
              </a:ext>
            </a:extLst>
          </p:cNvPr>
          <p:cNvSpPr>
            <a:spLocks noGrp="1"/>
          </p:cNvSpPr>
          <p:nvPr>
            <p:ph type="dt" sz="half" idx="10"/>
          </p:nvPr>
        </p:nvSpPr>
        <p:spPr/>
        <p:txBody>
          <a:bodyPr/>
          <a:lstStyle/>
          <a:p>
            <a:fld id="{72C735D2-AE06-4D49-8B23-B9D355826EA9}" type="datetimeFigureOut">
              <a:rPr lang="en-US" smtClean="0"/>
              <a:t>8/18/2024</a:t>
            </a:fld>
            <a:endParaRPr lang="en-US"/>
          </a:p>
        </p:txBody>
      </p:sp>
      <p:sp>
        <p:nvSpPr>
          <p:cNvPr id="5" name="Footer Placeholder 4">
            <a:extLst>
              <a:ext uri="{FF2B5EF4-FFF2-40B4-BE49-F238E27FC236}">
                <a16:creationId xmlns:a16="http://schemas.microsoft.com/office/drawing/2014/main" id="{9E02799E-054F-4B80-B63D-8F409C610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3BC2B2-D6F4-41F2-8D2C-D920971ED22D}"/>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6635143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17"/>
        <p:cNvGrpSpPr/>
        <p:nvPr/>
      </p:nvGrpSpPr>
      <p:grpSpPr>
        <a:xfrm>
          <a:off x="0" y="0"/>
          <a:ext cx="0" cy="0"/>
          <a:chOff x="0" y="0"/>
          <a:chExt cx="0" cy="0"/>
        </a:xfrm>
      </p:grpSpPr>
      <p:sp>
        <p:nvSpPr>
          <p:cNvPr id="118" name="Google Shape;118;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19" name="Google Shape;11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a:lvl1pPr>
            <a:lvl2pPr marL="0" marR="0" lvl="1" indent="0" algn="r">
              <a:lnSpc>
                <a:spcPct val="100000"/>
              </a:lnSpc>
              <a:spcBef>
                <a:spcPts val="0"/>
              </a:spcBef>
              <a:spcAft>
                <a:spcPts val="0"/>
              </a:spcAft>
              <a:buClr>
                <a:srgbClr val="000000"/>
              </a:buClr>
              <a:buSzPts val="1200"/>
              <a:buFont typeface="Arial"/>
              <a:buNone/>
              <a:defRPr/>
            </a:lvl2pPr>
            <a:lvl3pPr marL="0" marR="0" lvl="2" indent="0" algn="r">
              <a:lnSpc>
                <a:spcPct val="100000"/>
              </a:lnSpc>
              <a:spcBef>
                <a:spcPts val="0"/>
              </a:spcBef>
              <a:spcAft>
                <a:spcPts val="0"/>
              </a:spcAft>
              <a:buClr>
                <a:srgbClr val="000000"/>
              </a:buClr>
              <a:buSzPts val="1200"/>
              <a:buFont typeface="Arial"/>
              <a:buNone/>
              <a:defRPr/>
            </a:lvl3pPr>
            <a:lvl4pPr marL="0" marR="0" lvl="3" indent="0" algn="r">
              <a:lnSpc>
                <a:spcPct val="100000"/>
              </a:lnSpc>
              <a:spcBef>
                <a:spcPts val="0"/>
              </a:spcBef>
              <a:spcAft>
                <a:spcPts val="0"/>
              </a:spcAft>
              <a:buClr>
                <a:srgbClr val="000000"/>
              </a:buClr>
              <a:buSzPts val="1200"/>
              <a:buFont typeface="Arial"/>
              <a:buNone/>
              <a:defRPr/>
            </a:lvl4pPr>
            <a:lvl5pPr marL="0" marR="0" lvl="4" indent="0" algn="r">
              <a:lnSpc>
                <a:spcPct val="100000"/>
              </a:lnSpc>
              <a:spcBef>
                <a:spcPts val="0"/>
              </a:spcBef>
              <a:spcAft>
                <a:spcPts val="0"/>
              </a:spcAft>
              <a:buClr>
                <a:srgbClr val="000000"/>
              </a:buClr>
              <a:buSzPts val="1200"/>
              <a:buFont typeface="Arial"/>
              <a:buNone/>
              <a:defRPr/>
            </a:lvl5pPr>
            <a:lvl6pPr marL="0" marR="0" lvl="5" indent="0" algn="r">
              <a:lnSpc>
                <a:spcPct val="100000"/>
              </a:lnSpc>
              <a:spcBef>
                <a:spcPts val="0"/>
              </a:spcBef>
              <a:spcAft>
                <a:spcPts val="0"/>
              </a:spcAft>
              <a:buClr>
                <a:srgbClr val="000000"/>
              </a:buClr>
              <a:buSzPts val="1200"/>
              <a:buFont typeface="Arial"/>
              <a:buNone/>
              <a:defRPr/>
            </a:lvl6pPr>
            <a:lvl7pPr marL="0" marR="0" lvl="6" indent="0" algn="r">
              <a:lnSpc>
                <a:spcPct val="100000"/>
              </a:lnSpc>
              <a:spcBef>
                <a:spcPts val="0"/>
              </a:spcBef>
              <a:spcAft>
                <a:spcPts val="0"/>
              </a:spcAft>
              <a:buClr>
                <a:srgbClr val="000000"/>
              </a:buClr>
              <a:buSzPts val="1200"/>
              <a:buFont typeface="Arial"/>
              <a:buNone/>
              <a:defRPr/>
            </a:lvl7pPr>
            <a:lvl8pPr marL="0" marR="0" lvl="7" indent="0" algn="r">
              <a:lnSpc>
                <a:spcPct val="100000"/>
              </a:lnSpc>
              <a:spcBef>
                <a:spcPts val="0"/>
              </a:spcBef>
              <a:spcAft>
                <a:spcPts val="0"/>
              </a:spcAft>
              <a:buClr>
                <a:srgbClr val="000000"/>
              </a:buClr>
              <a:buSzPts val="1200"/>
              <a:buFont typeface="Arial"/>
              <a:buNone/>
              <a:defRPr/>
            </a:lvl8pPr>
            <a:lvl9pPr marL="0" marR="0" lvl="8" indent="0" algn="r">
              <a:lnSpc>
                <a:spcPct val="100000"/>
              </a:lnSpc>
              <a:spcBef>
                <a:spcPts val="0"/>
              </a:spcBef>
              <a:spcAft>
                <a:spcPts val="0"/>
              </a:spcAft>
              <a:buClr>
                <a:srgbClr val="000000"/>
              </a:buClr>
              <a:buSzPts val="1200"/>
              <a:buFont typeface="Arial"/>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5651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Title Only" type="titleOnly" preserve="1">
  <p:cSld name="1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6C92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706127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Title Only" type="titleOnly" preserve="1">
  <p:cSld name="2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chemeClr val="accent3">
              <a:lumMod val="60000"/>
              <a:lumOff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7191746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_Title Only" preserve="1">
  <p:cSld name="2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751133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_Title Only" preserve="1">
  <p:cSld name="3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4" name="Google Shape;74;p32"/>
          <p:cNvSpPr/>
          <p:nvPr/>
        </p:nvSpPr>
        <p:spPr>
          <a:xfrm>
            <a:off x="6096000" y="0"/>
            <a:ext cx="6096000" cy="6858000"/>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27110940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50"/>
        <p:cNvGrpSpPr/>
        <p:nvPr/>
      </p:nvGrpSpPr>
      <p:grpSpPr>
        <a:xfrm>
          <a:off x="0" y="0"/>
          <a:ext cx="0" cy="0"/>
          <a:chOff x="0" y="0"/>
          <a:chExt cx="0" cy="0"/>
        </a:xfrm>
      </p:grpSpPr>
      <p:sp>
        <p:nvSpPr>
          <p:cNvPr id="51" name="Google Shape;51;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mn-l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36038084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56"/>
        <p:cNvGrpSpPr/>
        <p:nvPr/>
      </p:nvGrpSpPr>
      <p:grpSpPr>
        <a:xfrm>
          <a:off x="0" y="0"/>
          <a:ext cx="0" cy="0"/>
          <a:chOff x="0" y="0"/>
          <a:chExt cx="0" cy="0"/>
        </a:xfrm>
      </p:grpSpPr>
      <p:sp>
        <p:nvSpPr>
          <p:cNvPr id="57" name="Google Shape;57;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8" name="Google Shape;58;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mn-lt"/>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59" name="Google Shape;5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33940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Only" preserve="1">
  <p:cSld name="3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4" name="Google Shape;74;p32"/>
          <p:cNvSpPr/>
          <p:nvPr/>
        </p:nvSpPr>
        <p:spPr>
          <a:xfrm>
            <a:off x="6096000" y="0"/>
            <a:ext cx="6096000" cy="6858000"/>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338413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62"/>
        <p:cNvGrpSpPr/>
        <p:nvPr/>
      </p:nvGrpSpPr>
      <p:grpSpPr>
        <a:xfrm>
          <a:off x="0" y="0"/>
          <a:ext cx="0" cy="0"/>
          <a:chOff x="0" y="0"/>
          <a:chExt cx="0" cy="0"/>
        </a:xfrm>
      </p:grpSpPr>
      <p:sp>
        <p:nvSpPr>
          <p:cNvPr id="63" name="Google Shape;63;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54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5" name="Google Shape;65;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6" name="Google Shape;66;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7" name="Google Shape;67;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800">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8" name="Google Shape;6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448332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_Title Only" preserve="1">
  <p:cSld name="3_Title Only">
    <p:spTree>
      <p:nvGrpSpPr>
        <p:cNvPr id="1" name="Shape 75"/>
        <p:cNvGrpSpPr/>
        <p:nvPr/>
      </p:nvGrpSpPr>
      <p:grpSpPr>
        <a:xfrm>
          <a:off x="0" y="0"/>
          <a:ext cx="0" cy="0"/>
          <a:chOff x="0" y="0"/>
          <a:chExt cx="0" cy="0"/>
        </a:xfrm>
      </p:grpSpPr>
      <p:sp>
        <p:nvSpPr>
          <p:cNvPr id="76" name="Google Shape;76;p33"/>
          <p:cNvSpPr txBox="1">
            <a:spLocks noGrp="1"/>
          </p:cNvSpPr>
          <p:nvPr>
            <p:ph type="title"/>
          </p:nvPr>
        </p:nvSpPr>
        <p:spPr>
          <a:xfrm>
            <a:off x="627888" y="566926"/>
            <a:ext cx="4657344" cy="139839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95861"/>
              </a:buClr>
              <a:buSzPts val="4400"/>
              <a:buFont typeface="Twentieth Century"/>
              <a:buNone/>
              <a:defRPr>
                <a:solidFill>
                  <a:srgbClr val="39586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33"/>
          <p:cNvSpPr/>
          <p:nvPr/>
        </p:nvSpPr>
        <p:spPr>
          <a:xfrm>
            <a:off x="6096000" y="566927"/>
            <a:ext cx="6096000" cy="5724145"/>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8" name="Google Shape;78;p33"/>
          <p:cNvSpPr txBox="1">
            <a:spLocks noGrp="1"/>
          </p:cNvSpPr>
          <p:nvPr>
            <p:ph type="body" idx="1"/>
          </p:nvPr>
        </p:nvSpPr>
        <p:spPr>
          <a:xfrm>
            <a:off x="627889" y="2203894"/>
            <a:ext cx="4658106" cy="408717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25957853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ent with Caption" type="objTx" preserve="1">
  <p:cSld name="Content with Caption">
    <p:spTree>
      <p:nvGrpSpPr>
        <p:cNvPr id="1" name="Shape 79"/>
        <p:cNvGrpSpPr/>
        <p:nvPr/>
      </p:nvGrpSpPr>
      <p:grpSpPr>
        <a:xfrm>
          <a:off x="0" y="0"/>
          <a:ext cx="0" cy="0"/>
          <a:chOff x="0" y="0"/>
          <a:chExt cx="0" cy="0"/>
        </a:xfrm>
      </p:grpSpPr>
      <p:sp>
        <p:nvSpPr>
          <p:cNvPr id="80" name="Google Shape;80;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wentieth Century"/>
              <a:buNone/>
              <a:defRPr sz="32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1" name="Google Shape;81;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82" name="Google Shape;82;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mn-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83" name="Google Shape;8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227492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5DFF-A1BC-4400-89FF-7E7218BDC4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3A9A3F-CD09-4A99-84CD-C1FCB54AF463}"/>
              </a:ext>
            </a:extLst>
          </p:cNvPr>
          <p:cNvSpPr>
            <a:spLocks noGrp="1"/>
          </p:cNvSpPr>
          <p:nvPr>
            <p:ph type="dt" sz="half" idx="10"/>
          </p:nvPr>
        </p:nvSpPr>
        <p:spPr/>
        <p:txBody>
          <a:bodyPr/>
          <a:lstStyle/>
          <a:p>
            <a:fld id="{40C602D2-F66F-4877-B56C-434DAAFE4BA8}" type="datetimeFigureOut">
              <a:rPr lang="en-US" smtClean="0"/>
              <a:t>8/19/2024</a:t>
            </a:fld>
            <a:endParaRPr lang="en-US"/>
          </a:p>
        </p:txBody>
      </p:sp>
      <p:sp>
        <p:nvSpPr>
          <p:cNvPr id="4" name="Footer Placeholder 3">
            <a:extLst>
              <a:ext uri="{FF2B5EF4-FFF2-40B4-BE49-F238E27FC236}">
                <a16:creationId xmlns:a16="http://schemas.microsoft.com/office/drawing/2014/main" id="{71A2B003-895F-41C1-9D54-4B3F97FFA9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20CEA0-2716-4669-AD2D-F9557F9A4917}"/>
              </a:ext>
            </a:extLst>
          </p:cNvPr>
          <p:cNvSpPr>
            <a:spLocks noGrp="1"/>
          </p:cNvSpPr>
          <p:nvPr>
            <p:ph type="sldNum" sz="quarter" idx="12"/>
          </p:nvPr>
        </p:nvSpPr>
        <p:spPr/>
        <p:txBody>
          <a:bodyPr/>
          <a:lstStyle/>
          <a:p>
            <a:fld id="{07461DE2-1905-4837-A7A6-BB5080D9EE50}" type="slidenum">
              <a:rPr lang="en-US" smtClean="0"/>
              <a:t>‹#›</a:t>
            </a:fld>
            <a:endParaRPr lang="en-US"/>
          </a:p>
        </p:txBody>
      </p:sp>
    </p:spTree>
    <p:extLst>
      <p:ext uri="{BB962C8B-B14F-4D97-AF65-F5344CB8AC3E}">
        <p14:creationId xmlns:p14="http://schemas.microsoft.com/office/powerpoint/2010/main" val="1852444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2869C6-2F0F-4BAD-80CA-ECA0FEE290AC}"/>
              </a:ext>
            </a:extLst>
          </p:cNvPr>
          <p:cNvSpPr>
            <a:spLocks noGrp="1"/>
          </p:cNvSpPr>
          <p:nvPr>
            <p:ph type="dt" sz="half" idx="10"/>
          </p:nvPr>
        </p:nvSpPr>
        <p:spPr/>
        <p:txBody>
          <a:bodyPr/>
          <a:lstStyle/>
          <a:p>
            <a:fld id="{72C735D2-AE06-4D49-8B23-B9D355826EA9}" type="datetimeFigureOut">
              <a:rPr lang="en-US" smtClean="0"/>
              <a:t>8/19/2024</a:t>
            </a:fld>
            <a:endParaRPr lang="en-US"/>
          </a:p>
        </p:txBody>
      </p:sp>
      <p:sp>
        <p:nvSpPr>
          <p:cNvPr id="3" name="Footer Placeholder 2">
            <a:extLst>
              <a:ext uri="{FF2B5EF4-FFF2-40B4-BE49-F238E27FC236}">
                <a16:creationId xmlns:a16="http://schemas.microsoft.com/office/drawing/2014/main" id="{638A0286-BC6F-451B-BCF3-33570AF70A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9D2363-75E6-443C-9A16-09DCB2EBEBA4}"/>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738027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50"/>
        <p:cNvGrpSpPr/>
        <p:nvPr/>
      </p:nvGrpSpPr>
      <p:grpSpPr>
        <a:xfrm>
          <a:off x="0" y="0"/>
          <a:ext cx="0" cy="0"/>
          <a:chOff x="0" y="0"/>
          <a:chExt cx="0" cy="0"/>
        </a:xfrm>
      </p:grpSpPr>
      <p:sp>
        <p:nvSpPr>
          <p:cNvPr id="51" name="Google Shape;51;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mn-l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248845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56"/>
        <p:cNvGrpSpPr/>
        <p:nvPr/>
      </p:nvGrpSpPr>
      <p:grpSpPr>
        <a:xfrm>
          <a:off x="0" y="0"/>
          <a:ext cx="0" cy="0"/>
          <a:chOff x="0" y="0"/>
          <a:chExt cx="0" cy="0"/>
        </a:xfrm>
      </p:grpSpPr>
      <p:sp>
        <p:nvSpPr>
          <p:cNvPr id="57" name="Google Shape;57;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8" name="Google Shape;58;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mn-lt"/>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59" name="Google Shape;5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3987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62"/>
        <p:cNvGrpSpPr/>
        <p:nvPr/>
      </p:nvGrpSpPr>
      <p:grpSpPr>
        <a:xfrm>
          <a:off x="0" y="0"/>
          <a:ext cx="0" cy="0"/>
          <a:chOff x="0" y="0"/>
          <a:chExt cx="0" cy="0"/>
        </a:xfrm>
      </p:grpSpPr>
      <p:sp>
        <p:nvSpPr>
          <p:cNvPr id="63" name="Google Shape;63;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54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5" name="Google Shape;65;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6" name="Google Shape;66;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7" name="Google Shape;67;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800">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8" name="Google Shape;6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2893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Title Only" preserve="1">
  <p:cSld name="3_Title Only">
    <p:spTree>
      <p:nvGrpSpPr>
        <p:cNvPr id="1" name="Shape 75"/>
        <p:cNvGrpSpPr/>
        <p:nvPr/>
      </p:nvGrpSpPr>
      <p:grpSpPr>
        <a:xfrm>
          <a:off x="0" y="0"/>
          <a:ext cx="0" cy="0"/>
          <a:chOff x="0" y="0"/>
          <a:chExt cx="0" cy="0"/>
        </a:xfrm>
      </p:grpSpPr>
      <p:sp>
        <p:nvSpPr>
          <p:cNvPr id="76" name="Google Shape;76;p33"/>
          <p:cNvSpPr txBox="1">
            <a:spLocks noGrp="1"/>
          </p:cNvSpPr>
          <p:nvPr>
            <p:ph type="title"/>
          </p:nvPr>
        </p:nvSpPr>
        <p:spPr>
          <a:xfrm>
            <a:off x="627888" y="566926"/>
            <a:ext cx="4657344" cy="139839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95861"/>
              </a:buClr>
              <a:buSzPts val="4400"/>
              <a:buFont typeface="Twentieth Century"/>
              <a:buNone/>
              <a:defRPr>
                <a:solidFill>
                  <a:srgbClr val="39586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33"/>
          <p:cNvSpPr/>
          <p:nvPr/>
        </p:nvSpPr>
        <p:spPr>
          <a:xfrm>
            <a:off x="6096000" y="566927"/>
            <a:ext cx="6096000" cy="5724145"/>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8" name="Google Shape;78;p33"/>
          <p:cNvSpPr txBox="1">
            <a:spLocks noGrp="1"/>
          </p:cNvSpPr>
          <p:nvPr>
            <p:ph type="body" idx="1"/>
          </p:nvPr>
        </p:nvSpPr>
        <p:spPr>
          <a:xfrm>
            <a:off x="627889" y="2203894"/>
            <a:ext cx="4658106" cy="408717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312840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reserve="1">
  <p:cSld name="Content with Caption">
    <p:spTree>
      <p:nvGrpSpPr>
        <p:cNvPr id="1" name="Shape 79"/>
        <p:cNvGrpSpPr/>
        <p:nvPr/>
      </p:nvGrpSpPr>
      <p:grpSpPr>
        <a:xfrm>
          <a:off x="0" y="0"/>
          <a:ext cx="0" cy="0"/>
          <a:chOff x="0" y="0"/>
          <a:chExt cx="0" cy="0"/>
        </a:xfrm>
      </p:grpSpPr>
      <p:sp>
        <p:nvSpPr>
          <p:cNvPr id="80" name="Google Shape;80;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wentieth Century"/>
              <a:buNone/>
              <a:defRPr sz="32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1" name="Google Shape;81;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82" name="Google Shape;82;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mn-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83" name="Google Shape;8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3077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2"/>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ckwell"/>
                <a:ea typeface="Rockwell"/>
                <a:cs typeface="Rockwell"/>
                <a:sym typeface="Rockwel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9pPr>
          </a:lstStyle>
          <a:p>
            <a:endParaRPr lang="en-US" dirty="0">
              <a:latin typeface="+mn-lt"/>
            </a:endParaRPr>
          </a:p>
          <a:p>
            <a:endParaRPr dirty="0"/>
          </a:p>
        </p:txBody>
      </p:sp>
      <p:sp>
        <p:nvSpPr>
          <p:cNvPr id="11" name="Google Shape;1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panose="02060603020205020403" pitchFamily="18" charset="0"/>
                <a:cs typeface="Rockwell" panose="02060603020205020403" pitchFamily="18" charset="0"/>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2" name="Google Shape;1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3" name="Google Shape;1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dirty="0"/>
          </a:p>
        </p:txBody>
      </p:sp>
      <p:sp>
        <p:nvSpPr>
          <p:cNvPr id="2" name="Title Placeholder 1">
            <a:extLst>
              <a:ext uri="{FF2B5EF4-FFF2-40B4-BE49-F238E27FC236}">
                <a16:creationId xmlns:a16="http://schemas.microsoft.com/office/drawing/2014/main" id="{9A17E592-CCFD-4018-95B6-C357ED3003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687192327"/>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60"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400" b="0" i="0" u="none" strike="noStrike" cap="none">
          <a:solidFill>
            <a:schemeClr val="bg2"/>
          </a:solidFill>
          <a:latin typeface="Tw Cen MT" panose="020B0602020104020603" pitchFamily="34" charset="0"/>
          <a:ea typeface="Tw Cen MT" panose="020B0602020104020603"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5080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36B43B-370F-414F-B020-DC37FDEE3D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1580CA-C503-415F-B80C-2B51F28FEC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4209CD-FFC2-4201-9173-E603B20702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C735D2-AE06-4D49-8B23-B9D355826EA9}" type="datetimeFigureOut">
              <a:rPr lang="en-US" smtClean="0"/>
              <a:t>8/19/2024</a:t>
            </a:fld>
            <a:endParaRPr lang="en-US"/>
          </a:p>
        </p:txBody>
      </p:sp>
      <p:sp>
        <p:nvSpPr>
          <p:cNvPr id="5" name="Footer Placeholder 4">
            <a:extLst>
              <a:ext uri="{FF2B5EF4-FFF2-40B4-BE49-F238E27FC236}">
                <a16:creationId xmlns:a16="http://schemas.microsoft.com/office/drawing/2014/main" id="{3D3F9B57-AB46-4AC8-8F25-B97E3F3139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757840-1817-46CA-B490-AEF0A8D806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8EF15B-8E6E-4167-93A7-64AEA412F5EB}" type="slidenum">
              <a:rPr lang="en-US" smtClean="0"/>
              <a:t>‹#›</a:t>
            </a:fld>
            <a:endParaRPr lang="en-US"/>
          </a:p>
        </p:txBody>
      </p:sp>
    </p:spTree>
    <p:extLst>
      <p:ext uri="{BB962C8B-B14F-4D97-AF65-F5344CB8AC3E}">
        <p14:creationId xmlns:p14="http://schemas.microsoft.com/office/powerpoint/2010/main" val="121406191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36B43B-370F-414F-B020-DC37FDEE3D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1580CA-C503-415F-B80C-2B51F28FEC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4209CD-FFC2-4201-9173-E603B20702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C735D2-AE06-4D49-8B23-B9D355826EA9}" type="datetimeFigureOut">
              <a:rPr lang="en-US" smtClean="0"/>
              <a:t>8/18/2024</a:t>
            </a:fld>
            <a:endParaRPr lang="en-US"/>
          </a:p>
        </p:txBody>
      </p:sp>
      <p:sp>
        <p:nvSpPr>
          <p:cNvPr id="5" name="Footer Placeholder 4">
            <a:extLst>
              <a:ext uri="{FF2B5EF4-FFF2-40B4-BE49-F238E27FC236}">
                <a16:creationId xmlns:a16="http://schemas.microsoft.com/office/drawing/2014/main" id="{3D3F9B57-AB46-4AC8-8F25-B97E3F3139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757840-1817-46CA-B490-AEF0A8D806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8EF15B-8E6E-4167-93A7-64AEA412F5EB}" type="slidenum">
              <a:rPr lang="en-US" smtClean="0"/>
              <a:t>‹#›</a:t>
            </a:fld>
            <a:endParaRPr lang="en-US"/>
          </a:p>
        </p:txBody>
      </p:sp>
    </p:spTree>
    <p:extLst>
      <p:ext uri="{BB962C8B-B14F-4D97-AF65-F5344CB8AC3E}">
        <p14:creationId xmlns:p14="http://schemas.microsoft.com/office/powerpoint/2010/main" val="69770345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lt2"/>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ckwell"/>
                <a:ea typeface="Rockwell"/>
                <a:cs typeface="Rockwell"/>
                <a:sym typeface="Rockwel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9pPr>
          </a:lstStyle>
          <a:p>
            <a:endParaRPr lang="en-US" dirty="0">
              <a:latin typeface="+mn-lt"/>
            </a:endParaRPr>
          </a:p>
          <a:p>
            <a:endParaRPr dirty="0"/>
          </a:p>
        </p:txBody>
      </p:sp>
      <p:sp>
        <p:nvSpPr>
          <p:cNvPr id="11" name="Google Shape;1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panose="02060603020205020403" pitchFamily="18" charset="0"/>
                <a:cs typeface="Rockwell" panose="02060603020205020403" pitchFamily="18" charset="0"/>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2" name="Google Shape;1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3" name="Google Shape;1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dirty="0"/>
          </a:p>
        </p:txBody>
      </p:sp>
      <p:sp>
        <p:nvSpPr>
          <p:cNvPr id="2" name="Title Placeholder 1">
            <a:extLst>
              <a:ext uri="{FF2B5EF4-FFF2-40B4-BE49-F238E27FC236}">
                <a16:creationId xmlns:a16="http://schemas.microsoft.com/office/drawing/2014/main" id="{9A17E592-CCFD-4018-95B6-C357ED3003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447728778"/>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400" b="0" i="0" u="none" strike="noStrike" cap="none">
          <a:solidFill>
            <a:schemeClr val="bg2"/>
          </a:solidFill>
          <a:latin typeface="Tw Cen MT" panose="020B0602020104020603" pitchFamily="34" charset="0"/>
          <a:ea typeface="Tw Cen MT" panose="020B0602020104020603"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5080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8.xml"/><Relationship Id="rId1" Type="http://schemas.openxmlformats.org/officeDocument/2006/relationships/video" Target="https://player.vimeo.com/video/998744336?h=2a7ab76651&amp;amp;app_id=122963" TargetMode="Externa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8.xml"/><Relationship Id="rId1" Type="http://schemas.openxmlformats.org/officeDocument/2006/relationships/video" Target="https://player.vimeo.com/video/818402078?h=f6dbca0d7d&amp;amp;app_id=122963" TargetMode="Externa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8.xml"/><Relationship Id="rId1" Type="http://schemas.openxmlformats.org/officeDocument/2006/relationships/video" Target="https://player.vimeo.com/video/855404830?h=d0130f8e10&amp;amp;app_id=122963" TargetMode="Externa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8.xml"/><Relationship Id="rId1" Type="http://schemas.openxmlformats.org/officeDocument/2006/relationships/video" Target="https://player.vimeo.com/video/855423055?h=be3892feac&amp;amp;app_id=122963" TargetMode="Externa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4" descr="School desk with books and pencils with chalkboard in background">
            <a:extLst>
              <a:ext uri="{FF2B5EF4-FFF2-40B4-BE49-F238E27FC236}">
                <a16:creationId xmlns:a16="http://schemas.microsoft.com/office/drawing/2014/main" id="{62D5F641-7749-0A64-84D5-717B8A86B5A6}"/>
              </a:ext>
            </a:extLst>
          </p:cNvPr>
          <p:cNvPicPr>
            <a:picLocks noChangeAspect="1"/>
          </p:cNvPicPr>
          <p:nvPr/>
        </p:nvPicPr>
        <p:blipFill rotWithShape="1">
          <a:blip r:embed="rId3">
            <a:extLst>
              <a:ext uri="{28A0092B-C50C-407E-A947-70E740481C1C}">
                <a14:useLocalDpi xmlns:a14="http://schemas.microsoft.com/office/drawing/2010/main" val="0"/>
              </a:ext>
            </a:extLst>
          </a:blip>
          <a:srcRect l="4" t="11815" r="-3" b="3851"/>
          <a:stretch/>
        </p:blipFill>
        <p:spPr>
          <a:xfrm>
            <a:off x="0" y="0"/>
            <a:ext cx="12192000" cy="6858000"/>
          </a:xfrm>
          <a:prstGeom prst="rect">
            <a:avLst/>
          </a:prstGeom>
        </p:spPr>
      </p:pic>
      <p:sp>
        <p:nvSpPr>
          <p:cNvPr id="2" name="Title 1">
            <a:extLst>
              <a:ext uri="{FF2B5EF4-FFF2-40B4-BE49-F238E27FC236}">
                <a16:creationId xmlns:a16="http://schemas.microsoft.com/office/drawing/2014/main" id="{18670938-863A-45BD-A381-63920E779D7C}"/>
              </a:ext>
            </a:extLst>
          </p:cNvPr>
          <p:cNvSpPr>
            <a:spLocks noGrp="1"/>
          </p:cNvSpPr>
          <p:nvPr>
            <p:ph type="title"/>
          </p:nvPr>
        </p:nvSpPr>
        <p:spPr>
          <a:xfrm>
            <a:off x="595213" y="2709088"/>
            <a:ext cx="6696274" cy="1439824"/>
          </a:xfrm>
        </p:spPr>
        <p:txBody>
          <a:bodyPr vert="horz" lIns="91440" tIns="45720" rIns="91440" bIns="45720" rtlCol="0" anchor="b">
            <a:noAutofit/>
          </a:bodyPr>
          <a:lstStyle/>
          <a:p>
            <a:pPr>
              <a:lnSpc>
                <a:spcPct val="90000"/>
              </a:lnSpc>
              <a:spcBef>
                <a:spcPct val="0"/>
              </a:spcBef>
            </a:pPr>
            <a:r>
              <a:rPr lang="en-US" sz="10400" kern="1200" dirty="0">
                <a:solidFill>
                  <a:srgbClr val="FCD49E"/>
                </a:solidFill>
                <a:effectLst>
                  <a:outerShdw blurRad="50800" dist="38100" dir="2700000" algn="tl" rotWithShape="0">
                    <a:prstClr val="black">
                      <a:alpha val="40000"/>
                    </a:prstClr>
                  </a:outerShdw>
                </a:effectLst>
                <a:latin typeface="+mj-lt"/>
                <a:ea typeface="+mj-ea"/>
                <a:cs typeface="+mj-cs"/>
              </a:rPr>
              <a:t>Welcome</a:t>
            </a:r>
            <a:endParaRPr lang="en-US" sz="8800" kern="1200" dirty="0">
              <a:solidFill>
                <a:srgbClr val="FCD49E"/>
              </a:solidFill>
              <a:effectLst>
                <a:outerShdw blurRad="50800" dist="38100" dir="2700000" algn="tl" rotWithShape="0">
                  <a:prstClr val="black">
                    <a:alpha val="40000"/>
                  </a:prstClr>
                </a:outerShdw>
              </a:effectLst>
              <a:latin typeface="+mj-lt"/>
              <a:ea typeface="+mj-ea"/>
              <a:cs typeface="+mj-cs"/>
            </a:endParaRPr>
          </a:p>
        </p:txBody>
      </p:sp>
    </p:spTree>
    <p:extLst>
      <p:ext uri="{BB962C8B-B14F-4D97-AF65-F5344CB8AC3E}">
        <p14:creationId xmlns:p14="http://schemas.microsoft.com/office/powerpoint/2010/main" val="11121356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 name="Online Media 1" title="Ink &amp; Influence: Leverage Print Marketing to Grow Your Business">
            <a:hlinkClick r:id="" action="ppaction://media"/>
            <a:extLst>
              <a:ext uri="{FF2B5EF4-FFF2-40B4-BE49-F238E27FC236}">
                <a16:creationId xmlns:a16="http://schemas.microsoft.com/office/drawing/2014/main" id="{BB7D09ED-ABF1-9814-F60F-C1C5580EDF61}"/>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 name="Online Media 1" title="Monthly Goal Setting (short version)">
            <a:hlinkClick r:id="" action="ppaction://media"/>
            <a:extLst>
              <a:ext uri="{FF2B5EF4-FFF2-40B4-BE49-F238E27FC236}">
                <a16:creationId xmlns:a16="http://schemas.microsoft.com/office/drawing/2014/main" id="{97BC9653-E2F1-7AF8-D901-F4CBDF504918}"/>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udience raising hands during work presentation">
            <a:extLst>
              <a:ext uri="{FF2B5EF4-FFF2-40B4-BE49-F238E27FC236}">
                <a16:creationId xmlns:a16="http://schemas.microsoft.com/office/drawing/2014/main" id="{E7789AD3-8A21-1C06-2C0B-9992089F622B}"/>
              </a:ext>
            </a:extLst>
          </p:cNvPr>
          <p:cNvPicPr>
            <a:picLocks noChangeAspect="1"/>
          </p:cNvPicPr>
          <p:nvPr/>
        </p:nvPicPr>
        <p:blipFill rotWithShape="1">
          <a:blip r:embed="rId3">
            <a:extLst>
              <a:ext uri="{28A0092B-C50C-407E-A947-70E740481C1C}">
                <a14:useLocalDpi xmlns:a14="http://schemas.microsoft.com/office/drawing/2010/main" val="0"/>
              </a:ext>
            </a:extLst>
          </a:blip>
          <a:srcRect t="23391" r="9091"/>
          <a:stretch/>
        </p:blipFill>
        <p:spPr>
          <a:xfrm>
            <a:off x="20" y="10"/>
            <a:ext cx="12191981" cy="6857990"/>
          </a:xfrm>
          <a:prstGeom prst="rect">
            <a:avLst/>
          </a:prstGeom>
        </p:spPr>
      </p:pic>
      <p:sp>
        <p:nvSpPr>
          <p:cNvPr id="12" name="Rectangle 1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96C2AEB-FE70-D110-32B3-280B0AEBF051}"/>
              </a:ext>
            </a:extLst>
          </p:cNvPr>
          <p:cNvSpPr>
            <a:spLocks noGrp="1"/>
          </p:cNvSpPr>
          <p:nvPr>
            <p:ph type="ctrTitle"/>
          </p:nvPr>
        </p:nvSpPr>
        <p:spPr>
          <a:xfrm>
            <a:off x="404553" y="3091928"/>
            <a:ext cx="9078562" cy="2387600"/>
          </a:xfrm>
        </p:spPr>
        <p:txBody>
          <a:bodyPr vert="horz" lIns="91440" tIns="45720" rIns="91440" bIns="45720" rtlCol="0">
            <a:normAutofit/>
          </a:bodyPr>
          <a:lstStyle/>
          <a:p>
            <a:pPr algn="l"/>
            <a:r>
              <a:rPr lang="en-US" sz="6600"/>
              <a:t>Guest Speaker</a:t>
            </a:r>
          </a:p>
        </p:txBody>
      </p:sp>
      <p:sp>
        <p:nvSpPr>
          <p:cNvPr id="14" name="Rectangle: Rounded Corners 1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39F230A1-4FB6-9086-AB10-3022A7FBC94D}"/>
              </a:ext>
            </a:extLst>
          </p:cNvPr>
          <p:cNvSpPr>
            <a:spLocks noGrp="1"/>
          </p:cNvSpPr>
          <p:nvPr>
            <p:ph type="subTitle" idx="1"/>
          </p:nvPr>
        </p:nvSpPr>
        <p:spPr>
          <a:xfrm>
            <a:off x="404553" y="5624945"/>
            <a:ext cx="9078562" cy="592975"/>
          </a:xfrm>
        </p:spPr>
        <p:txBody>
          <a:bodyPr anchor="ctr">
            <a:normAutofit/>
          </a:bodyPr>
          <a:lstStyle/>
          <a:p>
            <a:pPr algn="l"/>
            <a:r>
              <a:rPr lang="en-US" dirty="0"/>
              <a:t>&lt;INSERT SPEAKER NAME &amp; COMPANY&gt;</a:t>
            </a:r>
            <a:endParaRPr lang="en-US"/>
          </a:p>
        </p:txBody>
      </p:sp>
    </p:spTree>
    <p:extLst>
      <p:ext uri="{BB962C8B-B14F-4D97-AF65-F5344CB8AC3E}">
        <p14:creationId xmlns:p14="http://schemas.microsoft.com/office/powerpoint/2010/main" val="542444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sym typeface="Arial"/>
            </a:endParaRPr>
          </a:p>
        </p:txBody>
      </p:sp>
      <p:pic>
        <p:nvPicPr>
          <p:cNvPr id="13" name="Content Placeholder 12" descr="Graphs on a display with reflection of office">
            <a:extLst>
              <a:ext uri="{FF2B5EF4-FFF2-40B4-BE49-F238E27FC236}">
                <a16:creationId xmlns:a16="http://schemas.microsoft.com/office/drawing/2014/main" id="{2E830A02-398F-438E-897B-2899CBDCE48A}"/>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9091" r="23298"/>
          <a:stretch/>
        </p:blipFill>
        <p:spPr>
          <a:xfrm>
            <a:off x="3523488" y="10"/>
            <a:ext cx="8668512" cy="6857990"/>
          </a:xfrm>
          <a:prstGeom prst="rect">
            <a:avLst/>
          </a:prstGeom>
        </p:spPr>
      </p:pic>
      <p:sp>
        <p:nvSpPr>
          <p:cNvPr id="25" name="Rectangle 24">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New Roman"/>
              <a:ea typeface="+mn-ea"/>
              <a:cs typeface="+mn-cs"/>
              <a:sym typeface="Arial"/>
            </a:endParaRPr>
          </a:p>
        </p:txBody>
      </p:sp>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1113124" y="2532664"/>
            <a:ext cx="4023360" cy="2072369"/>
          </a:xfrm>
        </p:spPr>
        <p:txBody>
          <a:bodyPr vert="horz" lIns="91440" tIns="45720" rIns="91440" bIns="45720" rtlCol="0" anchor="b">
            <a:normAutofit fontScale="90000"/>
          </a:bodyPr>
          <a:lstStyle/>
          <a:p>
            <a:r>
              <a:rPr lang="en-US" sz="6700" dirty="0">
                <a:solidFill>
                  <a:srgbClr val="4C637C"/>
                </a:solidFill>
              </a:rPr>
              <a:t>National</a:t>
            </a:r>
            <a:br>
              <a:rPr lang="en-US" sz="6700" dirty="0">
                <a:solidFill>
                  <a:srgbClr val="4C637C"/>
                </a:solidFill>
              </a:rPr>
            </a:br>
            <a:r>
              <a:rPr lang="en-US" sz="6700" dirty="0">
                <a:solidFill>
                  <a:srgbClr val="4C637C"/>
                </a:solidFill>
              </a:rPr>
              <a:t>Real Estate Data Trends</a:t>
            </a:r>
            <a:endParaRPr lang="en-US" sz="4800" b="1" dirty="0">
              <a:solidFill>
                <a:srgbClr val="4C637C"/>
              </a:solidFill>
            </a:endParaRPr>
          </a:p>
        </p:txBody>
      </p:sp>
      <p:sp>
        <p:nvSpPr>
          <p:cNvPr id="27" name="Rectangle 26" hidden="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9" name="Rectangle 28" hidden="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7713784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96084-D082-67AC-6ED6-EEA8827D9EC1}"/>
              </a:ext>
            </a:extLst>
          </p:cNvPr>
          <p:cNvSpPr>
            <a:spLocks noGrp="1"/>
          </p:cNvSpPr>
          <p:nvPr>
            <p:ph type="title"/>
          </p:nvPr>
        </p:nvSpPr>
        <p:spPr>
          <a:xfrm>
            <a:off x="769938" y="475977"/>
            <a:ext cx="10582275" cy="703943"/>
          </a:xfrm>
        </p:spPr>
        <p:txBody>
          <a:bodyPr>
            <a:normAutofit/>
          </a:bodyPr>
          <a:lstStyle/>
          <a:p>
            <a:r>
              <a:rPr lang="en-US" sz="4000" dirty="0">
                <a:solidFill>
                  <a:srgbClr val="3383CB"/>
                </a:solidFill>
              </a:rPr>
              <a:t>30-Year Fixed Mortgage Rates</a:t>
            </a:r>
          </a:p>
        </p:txBody>
      </p:sp>
      <p:pic>
        <p:nvPicPr>
          <p:cNvPr id="8" name="Content Placeholder 7">
            <a:extLst>
              <a:ext uri="{FF2B5EF4-FFF2-40B4-BE49-F238E27FC236}">
                <a16:creationId xmlns:a16="http://schemas.microsoft.com/office/drawing/2014/main" id="{2582455B-F821-F475-4D07-4B1DB5168ED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769938" y="1485987"/>
            <a:ext cx="7793490" cy="4914814"/>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2E26625E-467C-4FA6-A31A-3967805BC00E}"/>
              </a:ext>
            </a:extLst>
          </p:cNvPr>
          <p:cNvSpPr txBox="1"/>
          <p:nvPr/>
        </p:nvSpPr>
        <p:spPr>
          <a:xfrm>
            <a:off x="8972550" y="6005030"/>
            <a:ext cx="26797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71A8DB"/>
                </a:solidFill>
                <a:effectLst/>
                <a:uLnTx/>
                <a:uFillTx/>
                <a:latin typeface="Times New Roman"/>
                <a:ea typeface="+mn-ea"/>
                <a:cs typeface="Arial"/>
                <a:sym typeface="Arial"/>
              </a:rPr>
              <a:t>Source: Macrotrends.net</a:t>
            </a:r>
            <a:endParaRPr kumimoji="0" lang="en-US" sz="1400" b="0" i="0" u="none" strike="noStrike" kern="1200" cap="none" spc="0" normalizeH="0" baseline="0" noProof="0" dirty="0">
              <a:ln>
                <a:noFill/>
              </a:ln>
              <a:solidFill>
                <a:srgbClr val="71A8DB"/>
              </a:solidFill>
              <a:effectLst/>
              <a:uLnTx/>
              <a:uFillTx/>
              <a:latin typeface="Times New Roman"/>
              <a:ea typeface="+mn-ea"/>
              <a:cs typeface="Arial"/>
              <a:sym typeface="Arial"/>
            </a:endParaRPr>
          </a:p>
        </p:txBody>
      </p:sp>
      <p:sp>
        <p:nvSpPr>
          <p:cNvPr id="16" name="TextBox 15">
            <a:extLst>
              <a:ext uri="{FF2B5EF4-FFF2-40B4-BE49-F238E27FC236}">
                <a16:creationId xmlns:a16="http://schemas.microsoft.com/office/drawing/2014/main" id="{600E4E29-ABAE-3DC3-664D-1DCFB937FE8C}"/>
              </a:ext>
            </a:extLst>
          </p:cNvPr>
          <p:cNvSpPr txBox="1"/>
          <p:nvPr/>
        </p:nvSpPr>
        <p:spPr>
          <a:xfrm flipH="1">
            <a:off x="9029700" y="1692182"/>
            <a:ext cx="281940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3383CB"/>
                </a:solidFill>
                <a:effectLst/>
                <a:uLnTx/>
                <a:uFillTx/>
                <a:latin typeface="Times New Roman"/>
                <a:ea typeface="+mn-ea"/>
                <a:cs typeface="Arial"/>
                <a:sym typeface="Arial"/>
              </a:rPr>
              <a:t>6.86%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1A8DB"/>
                </a:solidFill>
                <a:effectLst/>
                <a:uLnTx/>
                <a:uFillTx/>
                <a:latin typeface="Times New Roman"/>
                <a:ea typeface="+mn-ea"/>
                <a:cs typeface="Arial"/>
                <a:sym typeface="Arial"/>
              </a:rPr>
              <a:t>June 2024</a:t>
            </a:r>
          </a:p>
        </p:txBody>
      </p:sp>
      <p:sp>
        <p:nvSpPr>
          <p:cNvPr id="3" name="TextBox 2">
            <a:extLst>
              <a:ext uri="{FF2B5EF4-FFF2-40B4-BE49-F238E27FC236}">
                <a16:creationId xmlns:a16="http://schemas.microsoft.com/office/drawing/2014/main" id="{D352E75C-D3AB-B1A9-87ED-DE89E93C9E01}"/>
              </a:ext>
            </a:extLst>
          </p:cNvPr>
          <p:cNvSpPr txBox="1"/>
          <p:nvPr/>
        </p:nvSpPr>
        <p:spPr>
          <a:xfrm flipH="1">
            <a:off x="9029700" y="4286365"/>
            <a:ext cx="281940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B050"/>
                </a:solidFill>
                <a:effectLst/>
                <a:uLnTx/>
                <a:uFillTx/>
                <a:latin typeface="Times New Roman"/>
                <a:ea typeface="+mn-ea"/>
                <a:cs typeface="Arial"/>
                <a:sym typeface="Arial"/>
              </a:rPr>
              <a:t>6.78%</a:t>
            </a:r>
            <a:r>
              <a:rPr kumimoji="0" lang="en-US" sz="2400" b="0" i="0" u="none" strike="noStrike" kern="1200" cap="none" spc="0" normalizeH="0" baseline="0" noProof="0" dirty="0">
                <a:ln>
                  <a:noFill/>
                </a:ln>
                <a:solidFill>
                  <a:srgbClr val="00B050"/>
                </a:solidFill>
                <a:effectLst/>
                <a:uLnTx/>
                <a:uFillTx/>
                <a:latin typeface="Times New Roman"/>
                <a:ea typeface="+mn-ea"/>
                <a:cs typeface="Arial"/>
                <a:sym typeface="Arial"/>
              </a:rPr>
              <a:t> July 2024</a:t>
            </a:r>
          </a:p>
        </p:txBody>
      </p:sp>
      <p:sp>
        <p:nvSpPr>
          <p:cNvPr id="4" name="Arrow: Down 3">
            <a:extLst>
              <a:ext uri="{FF2B5EF4-FFF2-40B4-BE49-F238E27FC236}">
                <a16:creationId xmlns:a16="http://schemas.microsoft.com/office/drawing/2014/main" id="{11C77E17-B5CB-1A35-9632-2DDB3771B0EE}"/>
              </a:ext>
            </a:extLst>
          </p:cNvPr>
          <p:cNvSpPr/>
          <p:nvPr/>
        </p:nvSpPr>
        <p:spPr>
          <a:xfrm>
            <a:off x="9926782" y="3410847"/>
            <a:ext cx="845794" cy="844168"/>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sym typeface="Arial"/>
            </a:endParaRPr>
          </a:p>
        </p:txBody>
      </p:sp>
    </p:spTree>
    <p:extLst>
      <p:ext uri="{BB962C8B-B14F-4D97-AF65-F5344CB8AC3E}">
        <p14:creationId xmlns:p14="http://schemas.microsoft.com/office/powerpoint/2010/main" val="21231764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5EA42-FAF8-FD02-E053-92834E131663}"/>
              </a:ext>
            </a:extLst>
          </p:cNvPr>
          <p:cNvSpPr>
            <a:spLocks noGrp="1"/>
          </p:cNvSpPr>
          <p:nvPr>
            <p:ph type="title"/>
          </p:nvPr>
        </p:nvSpPr>
        <p:spPr>
          <a:xfrm>
            <a:off x="921979" y="972847"/>
            <a:ext cx="4132621" cy="1622321"/>
          </a:xfrm>
        </p:spPr>
        <p:txBody>
          <a:bodyPr vert="horz" lIns="91440" tIns="45720" rIns="91440" bIns="45720" rtlCol="0" anchor="ctr">
            <a:normAutofit/>
          </a:bodyPr>
          <a:lstStyle/>
          <a:p>
            <a:pPr algn="ctr"/>
            <a:r>
              <a:rPr lang="en-US" sz="4400" kern="1200" dirty="0">
                <a:solidFill>
                  <a:srgbClr val="5682AA"/>
                </a:solidFill>
                <a:latin typeface="+mj-lt"/>
                <a:ea typeface="+mj-ea"/>
                <a:cs typeface="+mj-cs"/>
              </a:rPr>
              <a:t>Existing-Home SALES</a:t>
            </a:r>
          </a:p>
        </p:txBody>
      </p:sp>
      <p:sp>
        <p:nvSpPr>
          <p:cNvPr id="8" name="TextBox 7">
            <a:extLst>
              <a:ext uri="{FF2B5EF4-FFF2-40B4-BE49-F238E27FC236}">
                <a16:creationId xmlns:a16="http://schemas.microsoft.com/office/drawing/2014/main" id="{ED291AD8-EC1F-5C0B-BA53-918E3B3BEB01}"/>
              </a:ext>
            </a:extLst>
          </p:cNvPr>
          <p:cNvSpPr txBox="1"/>
          <p:nvPr/>
        </p:nvSpPr>
        <p:spPr>
          <a:xfrm>
            <a:off x="1235542" y="3157285"/>
            <a:ext cx="3505494" cy="1354589"/>
          </a:xfrm>
          <a:prstGeom prst="rect">
            <a:avLst/>
          </a:prstGeom>
        </p:spPr>
        <p:txBody>
          <a:bodyPr vert="horz" lIns="91440" tIns="45720" rIns="91440" bIns="45720" rtlCol="0">
            <a:normAutofit fontScale="9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5682AA"/>
                </a:solidFill>
                <a:effectLst/>
                <a:uLnTx/>
                <a:uFillTx/>
                <a:latin typeface="Times New Roman"/>
                <a:ea typeface="+mn-ea"/>
                <a:cs typeface="Arial"/>
                <a:sym typeface="Arial"/>
              </a:rPr>
              <a:t>4.1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96B1CA"/>
                </a:solidFill>
                <a:effectLst/>
                <a:uLnTx/>
                <a:uFillTx/>
                <a:latin typeface="Times New Roman"/>
                <a:ea typeface="+mn-ea"/>
                <a:cs typeface="Arial"/>
                <a:sym typeface="Arial"/>
              </a:rPr>
              <a:t>Months of Inventory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96B1CA"/>
                </a:solidFill>
                <a:effectLst/>
                <a:uLnTx/>
                <a:uFillTx/>
                <a:latin typeface="Times New Roman"/>
                <a:ea typeface="+mn-ea"/>
                <a:cs typeface="Arial"/>
                <a:sym typeface="Arial"/>
              </a:rPr>
              <a:t>June 2024</a:t>
            </a:r>
          </a:p>
        </p:txBody>
      </p:sp>
      <p:sp>
        <p:nvSpPr>
          <p:cNvPr id="11" name="Text Placeholder 3">
            <a:extLst>
              <a:ext uri="{FF2B5EF4-FFF2-40B4-BE49-F238E27FC236}">
                <a16:creationId xmlns:a16="http://schemas.microsoft.com/office/drawing/2014/main" id="{3167781A-0CFB-E5E8-BDCA-58808B035A74}"/>
              </a:ext>
            </a:extLst>
          </p:cNvPr>
          <p:cNvSpPr txBox="1">
            <a:spLocks/>
          </p:cNvSpPr>
          <p:nvPr/>
        </p:nvSpPr>
        <p:spPr>
          <a:xfrm>
            <a:off x="648929" y="5073992"/>
            <a:ext cx="3364272" cy="9159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000000"/>
              </a:solidFill>
              <a:effectLst/>
              <a:uLnTx/>
              <a:uFillTx/>
              <a:latin typeface="Times New Roman"/>
              <a:ea typeface="+mn-ea"/>
              <a:cs typeface="+mn-cs"/>
              <a:sym typeface="Arial"/>
            </a:endParaRPr>
          </a:p>
        </p:txBody>
      </p:sp>
      <p:sp>
        <p:nvSpPr>
          <p:cNvPr id="3" name="Rectangle 2">
            <a:extLst>
              <a:ext uri="{FF2B5EF4-FFF2-40B4-BE49-F238E27FC236}">
                <a16:creationId xmlns:a16="http://schemas.microsoft.com/office/drawing/2014/main" id="{97B88BF9-F72A-A1DD-C38B-88EE53C1989B}"/>
              </a:ext>
            </a:extLst>
          </p:cNvPr>
          <p:cNvSpPr/>
          <p:nvPr/>
        </p:nvSpPr>
        <p:spPr>
          <a:xfrm>
            <a:off x="6096000" y="0"/>
            <a:ext cx="6096000" cy="6858000"/>
          </a:xfrm>
          <a:prstGeom prst="rect">
            <a:avLst/>
          </a:prstGeom>
          <a:solidFill>
            <a:srgbClr val="96B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sym typeface="Arial"/>
            </a:endParaRPr>
          </a:p>
        </p:txBody>
      </p:sp>
      <p:pic>
        <p:nvPicPr>
          <p:cNvPr id="10" name="Picture 9">
            <a:extLst>
              <a:ext uri="{FF2B5EF4-FFF2-40B4-BE49-F238E27FC236}">
                <a16:creationId xmlns:a16="http://schemas.microsoft.com/office/drawing/2014/main" id="{AE17DC65-FAF2-28A5-DCAF-2CE525CDED6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61937" y="-13145"/>
            <a:ext cx="4577709" cy="6871141"/>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035F8FA1-9087-29E1-9FB6-0E00AAEB5A87}"/>
              </a:ext>
            </a:extLst>
          </p:cNvPr>
          <p:cNvSpPr txBox="1"/>
          <p:nvPr/>
        </p:nvSpPr>
        <p:spPr>
          <a:xfrm>
            <a:off x="611935" y="5866084"/>
            <a:ext cx="48500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95861"/>
                </a:solidFill>
                <a:effectLst/>
                <a:uLnTx/>
                <a:uFillTx/>
                <a:latin typeface="Times New Roman"/>
                <a:ea typeface="+mn-ea"/>
                <a:cs typeface="Arial"/>
                <a:sym typeface="Arial"/>
              </a:rPr>
              <a:t>Copyright ©2024 “Existing Home Sales.” </a:t>
            </a:r>
            <a:r>
              <a:rPr kumimoji="0" lang="en-US" sz="1000" b="0" i="1" u="none" strike="noStrike" kern="1200" cap="none" spc="0" normalizeH="0" baseline="0" noProof="0" dirty="0">
                <a:ln>
                  <a:noFill/>
                </a:ln>
                <a:solidFill>
                  <a:srgbClr val="395861"/>
                </a:solidFill>
                <a:effectLst/>
                <a:uLnTx/>
                <a:uFillTx/>
                <a:latin typeface="Times New Roman"/>
                <a:ea typeface="+mn-ea"/>
                <a:cs typeface="Arial"/>
                <a:sym typeface="Arial"/>
              </a:rPr>
              <a:t>NATIONAL ASSOCIATION OF REALTORS®.</a:t>
            </a:r>
            <a:r>
              <a:rPr kumimoji="0" lang="en-US" sz="1000" b="0" i="0" u="none" strike="noStrike" kern="1200" cap="none" spc="0" normalizeH="0" baseline="0" noProof="0" dirty="0">
                <a:ln>
                  <a:noFill/>
                </a:ln>
                <a:solidFill>
                  <a:srgbClr val="395861"/>
                </a:solidFill>
                <a:effectLst/>
                <a:uLnTx/>
                <a:uFillTx/>
                <a:latin typeface="Times New Roman"/>
                <a:ea typeface="+mn-ea"/>
                <a:cs typeface="Arial"/>
                <a:sym typeface="Arial"/>
              </a:rPr>
              <a:t> All rights reserved. Reprinted with permission. August 2024.</a:t>
            </a:r>
            <a:r>
              <a:rPr kumimoji="0" lang="en-US" sz="1000" b="0" i="0" u="none" strike="noStrike" kern="1200" cap="none" spc="0" normalizeH="0" baseline="0" noProof="0" dirty="0">
                <a:ln>
                  <a:noFill/>
                </a:ln>
                <a:solidFill>
                  <a:srgbClr val="FFFFFF">
                    <a:lumMod val="60000"/>
                    <a:lumOff val="40000"/>
                  </a:srgbClr>
                </a:solidFill>
                <a:effectLst/>
                <a:uLnTx/>
                <a:uFillTx/>
                <a:latin typeface="Times New Roman"/>
                <a:ea typeface="+mn-ea"/>
                <a:cs typeface="Arial"/>
                <a:sym typeface="Arial"/>
              </a:rPr>
              <a:t>.nar.realtor/</a:t>
            </a:r>
          </a:p>
        </p:txBody>
      </p:sp>
    </p:spTree>
    <p:extLst>
      <p:ext uri="{BB962C8B-B14F-4D97-AF65-F5344CB8AC3E}">
        <p14:creationId xmlns:p14="http://schemas.microsoft.com/office/powerpoint/2010/main" val="34264059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5EA42-FAF8-FD02-E053-92834E131663}"/>
              </a:ext>
            </a:extLst>
          </p:cNvPr>
          <p:cNvSpPr>
            <a:spLocks noGrp="1"/>
          </p:cNvSpPr>
          <p:nvPr>
            <p:ph type="title"/>
          </p:nvPr>
        </p:nvSpPr>
        <p:spPr>
          <a:xfrm>
            <a:off x="696494" y="4915004"/>
            <a:ext cx="3505495" cy="1622321"/>
          </a:xfrm>
        </p:spPr>
        <p:txBody>
          <a:bodyPr vert="horz" lIns="91440" tIns="45720" rIns="91440" bIns="45720" rtlCol="0" anchor="ctr">
            <a:normAutofit/>
          </a:bodyPr>
          <a:lstStyle/>
          <a:p>
            <a:r>
              <a:rPr lang="en-US" sz="4100" kern="1200" dirty="0">
                <a:solidFill>
                  <a:srgbClr val="5682AA"/>
                </a:solidFill>
                <a:latin typeface="+mj-lt"/>
                <a:ea typeface="+mj-ea"/>
                <a:cs typeface="+mj-cs"/>
              </a:rPr>
              <a:t>Monthly Supply of New Houses</a:t>
            </a:r>
          </a:p>
        </p:txBody>
      </p:sp>
      <p:sp>
        <p:nvSpPr>
          <p:cNvPr id="8" name="TextBox 7">
            <a:extLst>
              <a:ext uri="{FF2B5EF4-FFF2-40B4-BE49-F238E27FC236}">
                <a16:creationId xmlns:a16="http://schemas.microsoft.com/office/drawing/2014/main" id="{ED291AD8-EC1F-5C0B-BA53-918E3B3BEB01}"/>
              </a:ext>
            </a:extLst>
          </p:cNvPr>
          <p:cNvSpPr txBox="1"/>
          <p:nvPr/>
        </p:nvSpPr>
        <p:spPr>
          <a:xfrm>
            <a:off x="3763838" y="5048870"/>
            <a:ext cx="3505494" cy="1354589"/>
          </a:xfrm>
          <a:prstGeom prst="rect">
            <a:avLst/>
          </a:prstGeom>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5682AA"/>
                </a:solidFill>
                <a:effectLst/>
                <a:uLnTx/>
                <a:uFillTx/>
                <a:latin typeface="Times New Roman"/>
                <a:ea typeface="+mn-ea"/>
                <a:cs typeface="Arial"/>
                <a:sym typeface="Arial"/>
              </a:rPr>
              <a:t>9.3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96B1CA"/>
                </a:solidFill>
                <a:effectLst/>
                <a:uLnTx/>
                <a:uFillTx/>
                <a:latin typeface="Times New Roman"/>
                <a:ea typeface="+mn-ea"/>
                <a:cs typeface="Arial"/>
                <a:sym typeface="Arial"/>
              </a:rPr>
              <a:t>June 2024</a:t>
            </a:r>
          </a:p>
        </p:txBody>
      </p:sp>
      <p:sp>
        <p:nvSpPr>
          <p:cNvPr id="11" name="Text Placeholder 3">
            <a:extLst>
              <a:ext uri="{FF2B5EF4-FFF2-40B4-BE49-F238E27FC236}">
                <a16:creationId xmlns:a16="http://schemas.microsoft.com/office/drawing/2014/main" id="{3167781A-0CFB-E5E8-BDCA-58808B035A74}"/>
              </a:ext>
            </a:extLst>
          </p:cNvPr>
          <p:cNvSpPr txBox="1">
            <a:spLocks/>
          </p:cNvSpPr>
          <p:nvPr/>
        </p:nvSpPr>
        <p:spPr>
          <a:xfrm>
            <a:off x="8417361" y="5487472"/>
            <a:ext cx="3505491" cy="9159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333333"/>
                </a:solidFill>
                <a:effectLst/>
                <a:uLnTx/>
                <a:uFillTx/>
                <a:latin typeface="Times New Roman"/>
                <a:ea typeface="+mn-ea"/>
                <a:cs typeface="+mn-cs"/>
                <a:sym typeface="Arial"/>
              </a:rPr>
              <a:t>U.S. Census Bureau and U.S. Department of Housing and Urban Development, Monthly Supply of New Houses in the United States [MSACSR], retrieved from FRED, Federal Reserve Bank of St. Louis; https://fred.stlouisfed.org/series/MSACSR.</a:t>
            </a:r>
            <a:endParaRPr kumimoji="0" lang="en-US" sz="1050" b="0" i="0" u="none" strike="noStrike" kern="1200" cap="none" spc="0" normalizeH="0" baseline="0" noProof="0" dirty="0">
              <a:ln>
                <a:noFill/>
              </a:ln>
              <a:solidFill>
                <a:srgbClr val="000000"/>
              </a:solidFill>
              <a:effectLst/>
              <a:uLnTx/>
              <a:uFillTx/>
              <a:latin typeface="Times New Roman"/>
              <a:ea typeface="+mn-ea"/>
              <a:cs typeface="+mn-cs"/>
              <a:sym typeface="Arial"/>
            </a:endParaRPr>
          </a:p>
        </p:txBody>
      </p:sp>
      <p:cxnSp>
        <p:nvCxnSpPr>
          <p:cNvPr id="4" name="Straight Connector 3">
            <a:extLst>
              <a:ext uri="{FF2B5EF4-FFF2-40B4-BE49-F238E27FC236}">
                <a16:creationId xmlns:a16="http://schemas.microsoft.com/office/drawing/2014/main" id="{42F1ADDD-ABDF-52B1-80A8-F9102DF26738}"/>
              </a:ext>
            </a:extLst>
          </p:cNvPr>
          <p:cNvCxnSpPr>
            <a:cxnSpLocks/>
          </p:cNvCxnSpPr>
          <p:nvPr/>
        </p:nvCxnSpPr>
        <p:spPr>
          <a:xfrm>
            <a:off x="4373961" y="5048870"/>
            <a:ext cx="0" cy="1354589"/>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6A3BF54F-14A0-0DBB-751D-D735ECB03CC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2538" y="761707"/>
            <a:ext cx="10526919" cy="3588722"/>
          </a:xfrm>
          <a:prstGeom prst="rect">
            <a:avLst/>
          </a:prstGeom>
        </p:spPr>
      </p:pic>
    </p:spTree>
    <p:extLst>
      <p:ext uri="{BB962C8B-B14F-4D97-AF65-F5344CB8AC3E}">
        <p14:creationId xmlns:p14="http://schemas.microsoft.com/office/powerpoint/2010/main" val="28579856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Local Market Report</a:t>
            </a:r>
            <a:endParaRPr lang="en-US" sz="5400" b="1" dirty="0"/>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a:extLst>
              <a:ext uri="{FF2B5EF4-FFF2-40B4-BE49-F238E27FC236}">
                <a16:creationId xmlns:a16="http://schemas.microsoft.com/office/drawing/2014/main" id="{2E830A02-398F-438E-897B-2899CBDCE48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t="28" b="28"/>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4BD6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6357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Company</a:t>
            </a:r>
            <a:r>
              <a:rPr lang="en-US" sz="6000" dirty="0"/>
              <a:t> </a:t>
            </a:r>
            <a:r>
              <a:rPr lang="en-US" sz="6000" b="1" dirty="0"/>
              <a:t>Production</a:t>
            </a:r>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Close up of a toy house with a green roof">
            <a:extLst>
              <a:ext uri="{FF2B5EF4-FFF2-40B4-BE49-F238E27FC236}">
                <a16:creationId xmlns:a16="http://schemas.microsoft.com/office/drawing/2014/main" id="{2E830A02-398F-438E-897B-2899CBDCE48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5368" t="-1" r="39512" b="-1"/>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425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Company Data</a:t>
            </a:r>
            <a:endParaRPr lang="en-US" sz="5400" b="1" dirty="0"/>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Figures of houses in different position and sizes">
            <a:extLst>
              <a:ext uri="{FF2B5EF4-FFF2-40B4-BE49-F238E27FC236}">
                <a16:creationId xmlns:a16="http://schemas.microsoft.com/office/drawing/2014/main" id="{2E830A02-398F-438E-897B-2899CBDCE48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8316" r="53654"/>
          <a:stretch/>
        </p:blipFill>
        <p:spPr>
          <a:xfrm>
            <a:off x="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10850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8CD112F-EB4F-8908-6363-5F7837A5EE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7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2A5CE15-1219-67E9-7303-BA2126604782}"/>
              </a:ext>
            </a:extLst>
          </p:cNvPr>
          <p:cNvSpPr>
            <a:spLocks noGrp="1"/>
          </p:cNvSpPr>
          <p:nvPr>
            <p:ph type="title"/>
          </p:nvPr>
        </p:nvSpPr>
        <p:spPr>
          <a:xfrm>
            <a:off x="838200" y="441325"/>
            <a:ext cx="10515600" cy="2240915"/>
          </a:xfrm>
        </p:spPr>
        <p:txBody>
          <a:bodyPr>
            <a:normAutofit/>
          </a:bodyPr>
          <a:lstStyle/>
          <a:p>
            <a:pPr algn="ctr"/>
            <a:r>
              <a:rPr lang="en-US" sz="10500" dirty="0">
                <a:solidFill>
                  <a:schemeClr val="tx2"/>
                </a:solidFill>
                <a:latin typeface="Satisfy" panose="02000000000000000000" pitchFamily="2" charset="0"/>
              </a:rPr>
              <a:t>Good News!</a:t>
            </a:r>
          </a:p>
        </p:txBody>
      </p:sp>
    </p:spTree>
    <p:extLst>
      <p:ext uri="{BB962C8B-B14F-4D97-AF65-F5344CB8AC3E}">
        <p14:creationId xmlns:p14="http://schemas.microsoft.com/office/powerpoint/2010/main" val="6634320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765321D-115F-4F7C-BCD2-F7D09C33C9E7}"/>
              </a:ext>
            </a:extLst>
          </p:cNvPr>
          <p:cNvSpPr>
            <a:spLocks noGrp="1"/>
          </p:cNvSpPr>
          <p:nvPr>
            <p:ph type="title"/>
          </p:nvPr>
        </p:nvSpPr>
        <p:spPr/>
        <p:txBody>
          <a:bodyPr/>
          <a:lstStyle/>
          <a:p>
            <a:endParaRPr lang="en-US"/>
          </a:p>
        </p:txBody>
      </p:sp>
      <p:pic>
        <p:nvPicPr>
          <p:cNvPr id="5" name="Picture 4" descr="Paper house in yellow paint wall">
            <a:extLst>
              <a:ext uri="{FF2B5EF4-FFF2-40B4-BE49-F238E27FC236}">
                <a16:creationId xmlns:a16="http://schemas.microsoft.com/office/drawing/2014/main" id="{2D583263-B549-49F1-AD90-A2BFB4CB226C}"/>
              </a:ext>
            </a:extLst>
          </p:cNvPr>
          <p:cNvPicPr>
            <a:picLocks noChangeAspect="1"/>
          </p:cNvPicPr>
          <p:nvPr/>
        </p:nvPicPr>
        <p:blipFill rotWithShape="1">
          <a:blip r:embed="rId3">
            <a:extLst>
              <a:ext uri="{28A0092B-C50C-407E-A947-70E740481C1C}">
                <a14:useLocalDpi xmlns:a14="http://schemas.microsoft.com/office/drawing/2010/main" val="0"/>
              </a:ext>
            </a:extLst>
          </a:blip>
          <a:srcRect l="10030" t="19001" b="5088"/>
          <a:stretch/>
        </p:blipFill>
        <p:spPr>
          <a:xfrm>
            <a:off x="0" y="0"/>
            <a:ext cx="12192000" cy="6858000"/>
          </a:xfrm>
          <a:prstGeom prst="rect">
            <a:avLst/>
          </a:prstGeom>
        </p:spPr>
      </p:pic>
      <p:sp>
        <p:nvSpPr>
          <p:cNvPr id="10" name="TextBox 9">
            <a:extLst>
              <a:ext uri="{FF2B5EF4-FFF2-40B4-BE49-F238E27FC236}">
                <a16:creationId xmlns:a16="http://schemas.microsoft.com/office/drawing/2014/main" id="{231CEB5A-3D0F-4502-A67F-93A802D5F39D}"/>
              </a:ext>
            </a:extLst>
          </p:cNvPr>
          <p:cNvSpPr txBox="1"/>
          <p:nvPr/>
        </p:nvSpPr>
        <p:spPr>
          <a:xfrm>
            <a:off x="6235995" y="2470483"/>
            <a:ext cx="4534787" cy="2862322"/>
          </a:xfrm>
          <a:prstGeom prst="rect">
            <a:avLst/>
          </a:prstGeom>
          <a:noFill/>
        </p:spPr>
        <p:txBody>
          <a:bodyPr wrap="square">
            <a:spAutoFit/>
          </a:bodyPr>
          <a:lstStyle/>
          <a:p>
            <a:pPr algn="ctr"/>
            <a:r>
              <a:rPr lang="en-US" sz="6000" kern="1200" dirty="0">
                <a:solidFill>
                  <a:schemeClr val="bg1"/>
                </a:solidFill>
                <a:effectLst>
                  <a:outerShdw blurRad="38100" dist="38100" dir="2700000" algn="tl">
                    <a:srgbClr val="000000">
                      <a:alpha val="43137"/>
                    </a:srgbClr>
                  </a:outerShdw>
                </a:effectLst>
                <a:latin typeface="+mj-lt"/>
                <a:ea typeface="+mj-ea"/>
                <a:cs typeface="+mj-cs"/>
              </a:rPr>
              <a:t>Old Business </a:t>
            </a:r>
            <a:br>
              <a:rPr lang="en-US" sz="6000" kern="1200" dirty="0">
                <a:solidFill>
                  <a:schemeClr val="bg1"/>
                </a:solidFill>
                <a:effectLst>
                  <a:outerShdw blurRad="38100" dist="38100" dir="2700000" algn="tl">
                    <a:srgbClr val="000000">
                      <a:alpha val="43137"/>
                    </a:srgbClr>
                  </a:outerShdw>
                </a:effectLst>
                <a:latin typeface="+mj-lt"/>
                <a:ea typeface="+mj-ea"/>
                <a:cs typeface="+mj-cs"/>
              </a:rPr>
            </a:br>
            <a:r>
              <a:rPr lang="en-US" sz="6000" kern="1200" dirty="0">
                <a:solidFill>
                  <a:schemeClr val="bg1"/>
                </a:solidFill>
                <a:effectLst>
                  <a:outerShdw blurRad="38100" dist="38100" dir="2700000" algn="tl">
                    <a:srgbClr val="000000">
                      <a:alpha val="43137"/>
                    </a:srgbClr>
                  </a:outerShdw>
                </a:effectLst>
                <a:latin typeface="+mj-lt"/>
                <a:ea typeface="+mj-ea"/>
                <a:cs typeface="+mj-cs"/>
              </a:rPr>
              <a:t>&amp;</a:t>
            </a:r>
            <a:br>
              <a:rPr lang="en-US" sz="6000" kern="1200" dirty="0">
                <a:solidFill>
                  <a:schemeClr val="bg1"/>
                </a:solidFill>
                <a:effectLst>
                  <a:outerShdw blurRad="38100" dist="38100" dir="2700000" algn="tl">
                    <a:srgbClr val="000000">
                      <a:alpha val="43137"/>
                    </a:srgbClr>
                  </a:outerShdw>
                </a:effectLst>
                <a:latin typeface="+mj-lt"/>
                <a:ea typeface="+mj-ea"/>
                <a:cs typeface="+mj-cs"/>
              </a:rPr>
            </a:br>
            <a:r>
              <a:rPr lang="en-US" sz="6000" kern="1200" dirty="0">
                <a:solidFill>
                  <a:schemeClr val="bg1"/>
                </a:solidFill>
                <a:effectLst>
                  <a:outerShdw blurRad="38100" dist="38100" dir="2700000" algn="tl">
                    <a:srgbClr val="000000">
                      <a:alpha val="43137"/>
                    </a:srgbClr>
                  </a:outerShdw>
                </a:effectLst>
                <a:latin typeface="+mj-lt"/>
                <a:ea typeface="+mj-ea"/>
                <a:cs typeface="+mj-cs"/>
              </a:rPr>
              <a:t>New Business</a:t>
            </a:r>
            <a:endParaRPr lang="en-US" sz="6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225727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5">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7">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5" name="Picture 4" descr="Writing an appointment on a paper agenda">
            <a:extLst>
              <a:ext uri="{FF2B5EF4-FFF2-40B4-BE49-F238E27FC236}">
                <a16:creationId xmlns:a16="http://schemas.microsoft.com/office/drawing/2014/main" id="{B3961A2E-1F15-4A5B-9369-071C8170EF99}"/>
              </a:ext>
            </a:extLst>
          </p:cNvPr>
          <p:cNvPicPr>
            <a:picLocks noChangeAspect="1"/>
          </p:cNvPicPr>
          <p:nvPr/>
        </p:nvPicPr>
        <p:blipFill rotWithShape="1">
          <a:blip r:embed="rId3">
            <a:alphaModFix amt="60000"/>
          </a:blip>
          <a:srcRect t="15730"/>
          <a:stretch/>
        </p:blipFill>
        <p:spPr>
          <a:xfrm>
            <a:off x="-1" y="10"/>
            <a:ext cx="12192001" cy="6857990"/>
          </a:xfrm>
          <a:prstGeom prst="rect">
            <a:avLst/>
          </a:prstGeom>
        </p:spPr>
      </p:pic>
      <p:sp>
        <p:nvSpPr>
          <p:cNvPr id="2" name="Title 1">
            <a:extLst>
              <a:ext uri="{FF2B5EF4-FFF2-40B4-BE49-F238E27FC236}">
                <a16:creationId xmlns:a16="http://schemas.microsoft.com/office/drawing/2014/main" id="{2EC6FBB0-F295-468C-88DE-92A0BE39E728}"/>
              </a:ext>
            </a:extLst>
          </p:cNvPr>
          <p:cNvSpPr>
            <a:spLocks noGrp="1"/>
          </p:cNvSpPr>
          <p:nvPr>
            <p:ph type="ctrTitle"/>
          </p:nvPr>
        </p:nvSpPr>
        <p:spPr>
          <a:xfrm>
            <a:off x="1198181" y="1122364"/>
            <a:ext cx="9795637" cy="1611312"/>
          </a:xfrm>
        </p:spPr>
        <p:txBody>
          <a:bodyPr>
            <a:normAutofit/>
          </a:bodyPr>
          <a:lstStyle/>
          <a:p>
            <a:r>
              <a:rPr lang="en-US" dirty="0">
                <a:solidFill>
                  <a:srgbClr val="FFFFFF"/>
                </a:solidFill>
              </a:rPr>
              <a:t>Next Meeting</a:t>
            </a:r>
          </a:p>
        </p:txBody>
      </p:sp>
      <p:sp>
        <p:nvSpPr>
          <p:cNvPr id="3" name="Subtitle 2">
            <a:extLst>
              <a:ext uri="{FF2B5EF4-FFF2-40B4-BE49-F238E27FC236}">
                <a16:creationId xmlns:a16="http://schemas.microsoft.com/office/drawing/2014/main" id="{CAB9669D-D6C3-4A54-8A0D-1F31B40D3493}"/>
              </a:ext>
            </a:extLst>
          </p:cNvPr>
          <p:cNvSpPr>
            <a:spLocks noGrp="1"/>
          </p:cNvSpPr>
          <p:nvPr>
            <p:ph type="subTitle" idx="1"/>
          </p:nvPr>
        </p:nvSpPr>
        <p:spPr>
          <a:xfrm>
            <a:off x="1198181" y="3000375"/>
            <a:ext cx="9795637" cy="2571521"/>
          </a:xfrm>
        </p:spPr>
        <p:txBody>
          <a:bodyPr>
            <a:normAutofit/>
          </a:bodyPr>
          <a:lstStyle/>
          <a:p>
            <a:r>
              <a:rPr lang="en-US" sz="3200" dirty="0">
                <a:solidFill>
                  <a:srgbClr val="FFFFFF"/>
                </a:solidFill>
              </a:rPr>
              <a:t>INSERT Date &amp; Time</a:t>
            </a:r>
          </a:p>
          <a:p>
            <a:r>
              <a:rPr lang="en-US" sz="3200" dirty="0">
                <a:solidFill>
                  <a:srgbClr val="FFFFFF"/>
                </a:solidFill>
              </a:rPr>
              <a:t>INSERT Location</a:t>
            </a:r>
          </a:p>
          <a:p>
            <a:r>
              <a:rPr lang="en-US" sz="3200" i="1" dirty="0">
                <a:solidFill>
                  <a:srgbClr val="FFFFFF"/>
                </a:solidFill>
              </a:rPr>
              <a:t>INSERT Next Meeting Highlight</a:t>
            </a:r>
          </a:p>
        </p:txBody>
      </p:sp>
    </p:spTree>
    <p:extLst>
      <p:ext uri="{BB962C8B-B14F-4D97-AF65-F5344CB8AC3E}">
        <p14:creationId xmlns:p14="http://schemas.microsoft.com/office/powerpoint/2010/main" val="39270904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par>
                          <p:cTn id="8" fill="hold">
                            <p:stCondLst>
                              <p:cond delay="8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400"/>
                                        <p:tgtEl>
                                          <p:spTgt spid="3">
                                            <p:txEl>
                                              <p:pRg st="0" end="0"/>
                                            </p:txEl>
                                          </p:spTgt>
                                        </p:tgtEl>
                                      </p:cBhvr>
                                    </p:animEffect>
                                  </p:childTnLst>
                                </p:cTn>
                              </p:par>
                            </p:childTnLst>
                          </p:cTn>
                        </p:par>
                        <p:par>
                          <p:cTn id="12" fill="hold">
                            <p:stCondLst>
                              <p:cond delay="176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par>
                          <p:cTn id="16" fill="hold">
                            <p:stCondLst>
                              <p:cond delay="2680"/>
                            </p:stCondLst>
                            <p:childTnLst>
                              <p:par>
                                <p:cTn id="17" presetID="10" presetClass="entr" presetSubtype="0" fill="hold" grpId="0" nodeType="afterEffect">
                                  <p:stCondLst>
                                    <p:cond delay="0"/>
                                  </p:stCondLst>
                                  <p:iterate type="lt">
                                    <p:tmPct val="10000"/>
                                  </p:iterate>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6BEBA9F-AF6A-936A-68F4-C10BCE74B4FE}"/>
              </a:ext>
            </a:extLst>
          </p:cNvPr>
          <p:cNvSpPr txBox="1">
            <a:spLocks/>
          </p:cNvSpPr>
          <p:nvPr/>
        </p:nvSpPr>
        <p:spPr>
          <a:xfrm>
            <a:off x="498318" y="1004087"/>
            <a:ext cx="4439442" cy="1740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F1CB89"/>
                </a:solidFill>
                <a:effectLst/>
                <a:uLnTx/>
                <a:uFillTx/>
                <a:latin typeface="Tw Cen MT"/>
                <a:ea typeface="+mj-ea"/>
                <a:cs typeface="+mj-cs"/>
              </a:rPr>
              <a:t>Spark Your Business</a:t>
            </a:r>
          </a:p>
        </p:txBody>
      </p:sp>
      <p:sp>
        <p:nvSpPr>
          <p:cNvPr id="10" name="Text Placeholder 3">
            <a:extLst>
              <a:ext uri="{FF2B5EF4-FFF2-40B4-BE49-F238E27FC236}">
                <a16:creationId xmlns:a16="http://schemas.microsoft.com/office/drawing/2014/main" id="{9FDCC041-6609-E818-27DC-9F4C885D986E}"/>
              </a:ext>
            </a:extLst>
          </p:cNvPr>
          <p:cNvSpPr txBox="1">
            <a:spLocks/>
          </p:cNvSpPr>
          <p:nvPr/>
        </p:nvSpPr>
        <p:spPr>
          <a:xfrm>
            <a:off x="498318" y="3055172"/>
            <a:ext cx="4439442" cy="14614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US" sz="3200" b="0" i="0" u="none" strike="noStrike" kern="1200" cap="none" spc="0" normalizeH="0" baseline="30000" noProof="0" dirty="0">
              <a:ln>
                <a:noFill/>
              </a:ln>
              <a:solidFill>
                <a:srgbClr val="F3D6AC"/>
              </a:solidFill>
              <a:effectLst/>
              <a:uLnTx/>
              <a:uFillTx/>
              <a:latin typeface="Times New Roman"/>
              <a:ea typeface="+mn-ea"/>
              <a:cs typeface="+mn-cs"/>
            </a:endParaRPr>
          </a:p>
        </p:txBody>
      </p:sp>
      <p:pic>
        <p:nvPicPr>
          <p:cNvPr id="3" name="Picture 2" descr="A group of people in blue shirts&#10;&#10;Description automatically generated">
            <a:extLst>
              <a:ext uri="{FF2B5EF4-FFF2-40B4-BE49-F238E27FC236}">
                <a16:creationId xmlns:a16="http://schemas.microsoft.com/office/drawing/2014/main" id="{07EDC1AB-D11C-DB7C-FF49-A213D7BBAD58}"/>
              </a:ext>
            </a:extLst>
          </p:cNvPr>
          <p:cNvPicPr>
            <a:picLocks noChangeAspect="1"/>
          </p:cNvPicPr>
          <p:nvPr/>
        </p:nvPicPr>
        <p:blipFill rotWithShape="1">
          <a:blip r:embed="rId3">
            <a:extLst>
              <a:ext uri="{28A0092B-C50C-407E-A947-70E740481C1C}">
                <a14:useLocalDpi xmlns:a14="http://schemas.microsoft.com/office/drawing/2010/main" val="0"/>
              </a:ext>
            </a:extLst>
          </a:blip>
          <a:srcRect l="11475"/>
          <a:stretch/>
        </p:blipFill>
        <p:spPr>
          <a:xfrm>
            <a:off x="5475641" y="1086522"/>
            <a:ext cx="6218041" cy="4684955"/>
          </a:xfrm>
          <a:prstGeom prst="rect">
            <a:avLst/>
          </a:prstGeom>
        </p:spPr>
      </p:pic>
      <p:sp>
        <p:nvSpPr>
          <p:cNvPr id="6" name="TextBox 5">
            <a:extLst>
              <a:ext uri="{FF2B5EF4-FFF2-40B4-BE49-F238E27FC236}">
                <a16:creationId xmlns:a16="http://schemas.microsoft.com/office/drawing/2014/main" id="{2101FE1C-B193-BB66-06C3-B172B983928C}"/>
              </a:ext>
            </a:extLst>
          </p:cNvPr>
          <p:cNvSpPr txBox="1"/>
          <p:nvPr/>
        </p:nvSpPr>
        <p:spPr>
          <a:xfrm>
            <a:off x="641813" y="4373140"/>
            <a:ext cx="415245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1CB89"/>
                </a:solidFill>
                <a:effectLst/>
                <a:uLnTx/>
                <a:uFillTx/>
                <a:latin typeface="Times New Roman"/>
                <a:ea typeface="+mn-ea"/>
                <a:cs typeface="+mn-cs"/>
              </a:rPr>
              <a:t>Coordinate donations with local organizations that support vulnerable populations.</a:t>
            </a:r>
          </a:p>
        </p:txBody>
      </p:sp>
      <p:sp>
        <p:nvSpPr>
          <p:cNvPr id="8" name="TextBox 7">
            <a:extLst>
              <a:ext uri="{FF2B5EF4-FFF2-40B4-BE49-F238E27FC236}">
                <a16:creationId xmlns:a16="http://schemas.microsoft.com/office/drawing/2014/main" id="{E698B499-24F6-7335-7CE5-9819234B7B13}"/>
              </a:ext>
            </a:extLst>
          </p:cNvPr>
          <p:cNvSpPr txBox="1"/>
          <p:nvPr/>
        </p:nvSpPr>
        <p:spPr>
          <a:xfrm>
            <a:off x="498318" y="3055172"/>
            <a:ext cx="443944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imes New Roman"/>
                <a:ea typeface="+mn-ea"/>
                <a:cs typeface="+mn-cs"/>
              </a:rPr>
              <a:t>World Homeless 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imes New Roman"/>
                <a:ea typeface="+mn-ea"/>
                <a:cs typeface="+mn-cs"/>
              </a:rPr>
              <a:t>October 10th </a:t>
            </a:r>
          </a:p>
        </p:txBody>
      </p:sp>
    </p:spTree>
    <p:extLst>
      <p:ext uri="{BB962C8B-B14F-4D97-AF65-F5344CB8AC3E}">
        <p14:creationId xmlns:p14="http://schemas.microsoft.com/office/powerpoint/2010/main" val="12337209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16048"/>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C845A14-BB81-A648-75A8-9E8461511590}"/>
              </a:ext>
            </a:extLst>
          </p:cNvPr>
          <p:cNvSpPr txBox="1">
            <a:spLocks/>
          </p:cNvSpPr>
          <p:nvPr/>
        </p:nvSpPr>
        <p:spPr>
          <a:xfrm>
            <a:off x="6494489" y="1269276"/>
            <a:ext cx="5090483" cy="1740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E3B167"/>
                </a:solidFill>
                <a:effectLst/>
                <a:uLnTx/>
                <a:uFillTx/>
                <a:latin typeface="Tw Cen MT"/>
                <a:ea typeface="+mj-ea"/>
                <a:cs typeface="+mj-cs"/>
              </a:rPr>
              <a:t>Spark Your Business</a:t>
            </a:r>
          </a:p>
        </p:txBody>
      </p:sp>
      <p:sp>
        <p:nvSpPr>
          <p:cNvPr id="4" name="Text Placeholder 3">
            <a:extLst>
              <a:ext uri="{FF2B5EF4-FFF2-40B4-BE49-F238E27FC236}">
                <a16:creationId xmlns:a16="http://schemas.microsoft.com/office/drawing/2014/main" id="{5C762E1C-1CA4-E316-9474-3D4A0C9C1536}"/>
              </a:ext>
            </a:extLst>
          </p:cNvPr>
          <p:cNvSpPr txBox="1">
            <a:spLocks/>
          </p:cNvSpPr>
          <p:nvPr/>
        </p:nvSpPr>
        <p:spPr>
          <a:xfrm>
            <a:off x="6642032" y="3183955"/>
            <a:ext cx="4795397" cy="14268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1CB89">
                    <a:lumMod val="20000"/>
                    <a:lumOff val="80000"/>
                  </a:srgbClr>
                </a:solidFill>
                <a:effectLst/>
                <a:uLnTx/>
                <a:uFillTx/>
                <a:latin typeface="Times New Roman"/>
                <a:ea typeface="+mn-ea"/>
                <a:cs typeface="+mn-cs"/>
              </a:rPr>
              <a:t>National Apple Day</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rgbClr val="F1CB89">
                    <a:lumMod val="20000"/>
                    <a:lumOff val="80000"/>
                  </a:srgbClr>
                </a:solidFill>
                <a:effectLst/>
                <a:uLnTx/>
                <a:uFillTx/>
                <a:latin typeface="Times New Roman"/>
                <a:ea typeface="+mn-ea"/>
                <a:cs typeface="+mn-cs"/>
              </a:rPr>
              <a:t>October 21</a:t>
            </a:r>
            <a:r>
              <a:rPr kumimoji="0" lang="en-US" sz="3600" b="0" i="0" u="none" strike="noStrike" kern="1200" cap="none" spc="0" normalizeH="0" baseline="30000" noProof="0" dirty="0">
                <a:ln>
                  <a:noFill/>
                </a:ln>
                <a:solidFill>
                  <a:srgbClr val="F1CB89">
                    <a:lumMod val="20000"/>
                    <a:lumOff val="80000"/>
                  </a:srgbClr>
                </a:solidFill>
                <a:effectLst/>
                <a:uLnTx/>
                <a:uFillTx/>
                <a:latin typeface="Times New Roman"/>
                <a:ea typeface="+mn-ea"/>
                <a:cs typeface="+mn-cs"/>
              </a:rPr>
              <a:t>st</a:t>
            </a:r>
            <a:r>
              <a:rPr kumimoji="0" lang="en-US" sz="3600" b="0" i="0" u="none" strike="noStrike" kern="1200" cap="none" spc="0" normalizeH="0" baseline="0" noProof="0" dirty="0">
                <a:ln>
                  <a:noFill/>
                </a:ln>
                <a:solidFill>
                  <a:srgbClr val="F1CB89">
                    <a:lumMod val="20000"/>
                    <a:lumOff val="80000"/>
                  </a:srgbClr>
                </a:solidFill>
                <a:effectLst/>
                <a:uLnTx/>
                <a:uFillTx/>
                <a:latin typeface="Times New Roman"/>
                <a:ea typeface="+mn-ea"/>
                <a:cs typeface="+mn-cs"/>
              </a:rPr>
              <a:t> </a:t>
            </a:r>
            <a:endParaRPr kumimoji="0" lang="en-US" sz="3600" b="0" i="0" u="none" strike="noStrike" kern="1200" cap="none" spc="0" normalizeH="0" baseline="30000" noProof="0" dirty="0">
              <a:ln>
                <a:noFill/>
              </a:ln>
              <a:solidFill>
                <a:srgbClr val="F1CB89">
                  <a:lumMod val="20000"/>
                  <a:lumOff val="80000"/>
                </a:srgbClr>
              </a:solidFill>
              <a:effectLst/>
              <a:uLnTx/>
              <a:uFillTx/>
              <a:latin typeface="Times New Roman"/>
              <a:ea typeface="+mn-ea"/>
              <a:cs typeface="+mn-cs"/>
            </a:endParaRPr>
          </a:p>
        </p:txBody>
      </p:sp>
      <p:sp>
        <p:nvSpPr>
          <p:cNvPr id="7" name="TextBox 6">
            <a:extLst>
              <a:ext uri="{FF2B5EF4-FFF2-40B4-BE49-F238E27FC236}">
                <a16:creationId xmlns:a16="http://schemas.microsoft.com/office/drawing/2014/main" id="{7F50CE95-B62E-399E-AF80-E915E2D59608}"/>
              </a:ext>
            </a:extLst>
          </p:cNvPr>
          <p:cNvSpPr txBox="1"/>
          <p:nvPr/>
        </p:nvSpPr>
        <p:spPr>
          <a:xfrm>
            <a:off x="6845519" y="4784679"/>
            <a:ext cx="4388423" cy="748923"/>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 typeface="Arial" panose="020B0604020202020204" pitchFamily="34" charset="0"/>
              <a:buNone/>
              <a:tabLst/>
              <a:defRPr/>
            </a:pPr>
            <a:r>
              <a:rPr kumimoji="0" lang="en-US" sz="3200" b="0" i="1" u="none" strike="noStrike" kern="1200" cap="none" spc="0" normalizeH="0" baseline="30000" noProof="0" dirty="0">
                <a:ln>
                  <a:noFill/>
                </a:ln>
                <a:solidFill>
                  <a:srgbClr val="E3B167"/>
                </a:solidFill>
                <a:effectLst/>
                <a:uLnTx/>
                <a:uFillTx/>
                <a:latin typeface="Times New Roman"/>
                <a:ea typeface="+mn-ea"/>
                <a:cs typeface="+mn-cs"/>
              </a:rPr>
              <a:t>Surprise your SOI with fresh picked apples from a local orchard.</a:t>
            </a:r>
            <a:endParaRPr kumimoji="0" lang="en-US" sz="3200" b="0" i="1" u="none" strike="noStrike" kern="1200" cap="none" spc="0" normalizeH="0" baseline="0" noProof="0" dirty="0">
              <a:ln>
                <a:noFill/>
              </a:ln>
              <a:solidFill>
                <a:srgbClr val="E3B167"/>
              </a:solidFill>
              <a:effectLst/>
              <a:uLnTx/>
              <a:uFillTx/>
              <a:latin typeface="Times New Roman"/>
              <a:ea typeface="+mn-ea"/>
              <a:cs typeface="+mn-cs"/>
            </a:endParaRPr>
          </a:p>
        </p:txBody>
      </p:sp>
      <p:pic>
        <p:nvPicPr>
          <p:cNvPr id="3073" name="Picture 1">
            <a:extLst>
              <a:ext uri="{FF2B5EF4-FFF2-40B4-BE49-F238E27FC236}">
                <a16:creationId xmlns:a16="http://schemas.microsoft.com/office/drawing/2014/main" id="{5871EFE4-A969-5F19-7568-10B303DD5C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28" y="722335"/>
            <a:ext cx="5413329" cy="54133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241DA29-C2F4-995C-BA9D-365D85E707E1}"/>
              </a:ext>
            </a:extLst>
          </p:cNvPr>
          <p:cNvSpPr txBox="1"/>
          <p:nvPr/>
        </p:nvSpPr>
        <p:spPr>
          <a:xfrm>
            <a:off x="607028" y="6190589"/>
            <a:ext cx="481482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3B167"/>
                </a:solidFill>
                <a:effectLst/>
                <a:uLnTx/>
                <a:uFillTx/>
                <a:latin typeface="Times New Roman"/>
                <a:ea typeface="+mn-ea"/>
                <a:cs typeface="+mn-cs"/>
              </a:rPr>
              <a:t>Image: Systems and Solutions (Etsy)</a:t>
            </a:r>
          </a:p>
        </p:txBody>
      </p:sp>
    </p:spTree>
    <p:extLst>
      <p:ext uri="{BB962C8B-B14F-4D97-AF65-F5344CB8AC3E}">
        <p14:creationId xmlns:p14="http://schemas.microsoft.com/office/powerpoint/2010/main" val="21659017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3B1B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7DCF320-E305-0692-0D55-FFC8B5352A3B}"/>
              </a:ext>
            </a:extLst>
          </p:cNvPr>
          <p:cNvSpPr txBox="1">
            <a:spLocks/>
          </p:cNvSpPr>
          <p:nvPr/>
        </p:nvSpPr>
        <p:spPr>
          <a:xfrm>
            <a:off x="6440697" y="1189656"/>
            <a:ext cx="5003407" cy="1740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Tw Cen MT"/>
                <a:ea typeface="+mj-ea"/>
                <a:cs typeface="+mj-cs"/>
              </a:rPr>
              <a:t>Spark Your Business</a:t>
            </a:r>
          </a:p>
        </p:txBody>
      </p:sp>
      <p:sp>
        <p:nvSpPr>
          <p:cNvPr id="5" name="Text Placeholder 3">
            <a:extLst>
              <a:ext uri="{FF2B5EF4-FFF2-40B4-BE49-F238E27FC236}">
                <a16:creationId xmlns:a16="http://schemas.microsoft.com/office/drawing/2014/main" id="{A4364186-71F1-4B37-26C4-0F391A036962}"/>
              </a:ext>
            </a:extLst>
          </p:cNvPr>
          <p:cNvSpPr txBox="1">
            <a:spLocks/>
          </p:cNvSpPr>
          <p:nvPr/>
        </p:nvSpPr>
        <p:spPr>
          <a:xfrm>
            <a:off x="6443747" y="3063281"/>
            <a:ext cx="5000357" cy="12003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000000"/>
                </a:solidFill>
                <a:effectLst/>
                <a:uLnTx/>
                <a:uFillTx/>
                <a:latin typeface="Times New Roman"/>
                <a:ea typeface="+mn-ea"/>
                <a:cs typeface="+mn-cs"/>
              </a:rPr>
              <a:t>National Checklist Day</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000000"/>
                </a:solidFill>
                <a:effectLst/>
                <a:uLnTx/>
                <a:uFillTx/>
                <a:latin typeface="Times New Roman"/>
                <a:ea typeface="+mn-ea"/>
                <a:cs typeface="+mn-cs"/>
              </a:rPr>
              <a:t>October 30</a:t>
            </a:r>
            <a:r>
              <a:rPr kumimoji="0" lang="en-US" sz="3200" b="0" i="0" u="none" strike="noStrike" kern="1200" cap="none" spc="0" normalizeH="0" baseline="30000" noProof="0" dirty="0">
                <a:ln>
                  <a:noFill/>
                </a:ln>
                <a:solidFill>
                  <a:srgbClr val="000000"/>
                </a:solidFill>
                <a:effectLst/>
                <a:uLnTx/>
                <a:uFillTx/>
                <a:latin typeface="Times New Roman"/>
                <a:ea typeface="+mn-ea"/>
                <a:cs typeface="+mn-cs"/>
              </a:rPr>
              <a:t>th</a:t>
            </a:r>
            <a:r>
              <a:rPr kumimoji="0" lang="en-US" sz="3200" b="0" i="0" u="none" strike="noStrike" kern="1200" cap="none" spc="0" normalizeH="0" baseline="0" noProof="0" dirty="0">
                <a:ln>
                  <a:noFill/>
                </a:ln>
                <a:solidFill>
                  <a:srgbClr val="000000"/>
                </a:solidFill>
                <a:effectLst/>
                <a:uLnTx/>
                <a:uFillTx/>
                <a:latin typeface="Times New Roman"/>
                <a:ea typeface="+mn-ea"/>
                <a:cs typeface="+mn-cs"/>
              </a:rPr>
              <a:t> </a:t>
            </a:r>
            <a:endParaRPr kumimoji="0" lang="en-US" sz="3200" b="0" i="0" u="none" strike="noStrike" kern="1200" cap="none" spc="0" normalizeH="0" baseline="30000" noProof="0" dirty="0">
              <a:ln>
                <a:noFill/>
              </a:ln>
              <a:solidFill>
                <a:srgbClr val="000000"/>
              </a:solidFill>
              <a:effectLst/>
              <a:uLnTx/>
              <a:uFillTx/>
              <a:latin typeface="Times New Roman"/>
              <a:ea typeface="+mn-ea"/>
              <a:cs typeface="+mn-cs"/>
            </a:endParaRPr>
          </a:p>
        </p:txBody>
      </p:sp>
      <p:sp>
        <p:nvSpPr>
          <p:cNvPr id="6" name="TextBox 5">
            <a:extLst>
              <a:ext uri="{FF2B5EF4-FFF2-40B4-BE49-F238E27FC236}">
                <a16:creationId xmlns:a16="http://schemas.microsoft.com/office/drawing/2014/main" id="{A348CDD8-02CC-240B-453C-FDC51B4211F0}"/>
              </a:ext>
            </a:extLst>
          </p:cNvPr>
          <p:cNvSpPr txBox="1"/>
          <p:nvPr/>
        </p:nvSpPr>
        <p:spPr>
          <a:xfrm>
            <a:off x="6606313" y="4529181"/>
            <a:ext cx="468851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rPr>
              <a:t>Mail past clients a packet of fall home maintenance checklists. </a:t>
            </a:r>
            <a:endParaRPr kumimoji="0" lang="en-US" sz="4000" b="0" i="1" u="none" strike="noStrike" kern="1200" cap="none" spc="0" normalizeH="0" baseline="0" noProof="0" dirty="0">
              <a:ln>
                <a:noFill/>
              </a:ln>
              <a:solidFill>
                <a:srgbClr val="FFFFFF"/>
              </a:solidFill>
              <a:effectLst/>
              <a:uLnTx/>
              <a:uFillTx/>
              <a:latin typeface="Times New Roman"/>
              <a:ea typeface="+mn-ea"/>
              <a:cs typeface="+mn-cs"/>
            </a:endParaRPr>
          </a:p>
        </p:txBody>
      </p:sp>
      <p:sp>
        <p:nvSpPr>
          <p:cNvPr id="9" name="TextBox 8">
            <a:extLst>
              <a:ext uri="{FF2B5EF4-FFF2-40B4-BE49-F238E27FC236}">
                <a16:creationId xmlns:a16="http://schemas.microsoft.com/office/drawing/2014/main" id="{5238A8EC-0906-F6C3-AB00-F06C4D02624D}"/>
              </a:ext>
            </a:extLst>
          </p:cNvPr>
          <p:cNvSpPr txBox="1"/>
          <p:nvPr/>
        </p:nvSpPr>
        <p:spPr>
          <a:xfrm>
            <a:off x="409244" y="6411700"/>
            <a:ext cx="60960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50000"/>
                    <a:lumOff val="50000"/>
                  </a:srgbClr>
                </a:solidFill>
                <a:effectLst/>
                <a:uLnTx/>
                <a:uFillTx/>
                <a:latin typeface="Times New Roman"/>
                <a:ea typeface="Calibri" panose="020F0502020204030204" pitchFamily="34" charset="0"/>
                <a:cs typeface="Times New Roman" panose="02020603050405020304" pitchFamily="18" charset="0"/>
              </a:rPr>
              <a:t>Image: </a:t>
            </a:r>
            <a:r>
              <a:rPr kumimoji="0" lang="en-US" sz="1200" b="0" i="0" u="none" strike="noStrike" kern="1200" cap="none" spc="0" normalizeH="0" baseline="0" noProof="0" dirty="0" err="1">
                <a:ln>
                  <a:noFill/>
                </a:ln>
                <a:solidFill>
                  <a:srgbClr val="000000">
                    <a:lumMod val="50000"/>
                    <a:lumOff val="50000"/>
                  </a:srgbClr>
                </a:solidFill>
                <a:effectLst/>
                <a:uLnTx/>
                <a:uFillTx/>
                <a:latin typeface="Times New Roman"/>
                <a:ea typeface="Calibri" panose="020F0502020204030204" pitchFamily="34" charset="0"/>
                <a:cs typeface="Times New Roman" panose="02020603050405020304" pitchFamily="18" charset="0"/>
              </a:rPr>
              <a:t>RookieREAgent</a:t>
            </a:r>
            <a:r>
              <a:rPr kumimoji="0" lang="en-US" sz="1200" b="0" i="0" u="none" strike="noStrike" kern="1200" cap="none" spc="0" normalizeH="0" baseline="0" noProof="0" dirty="0">
                <a:ln>
                  <a:noFill/>
                </a:ln>
                <a:solidFill>
                  <a:srgbClr val="000000">
                    <a:lumMod val="50000"/>
                    <a:lumOff val="50000"/>
                  </a:srgbClr>
                </a:solidFill>
                <a:effectLst/>
                <a:uLnTx/>
                <a:uFillTx/>
                <a:latin typeface="Times New Roman"/>
                <a:ea typeface="Calibri" panose="020F0502020204030204" pitchFamily="34" charset="0"/>
                <a:cs typeface="Times New Roman" panose="02020603050405020304" pitchFamily="18" charset="0"/>
              </a:rPr>
              <a:t> (Etsy)</a:t>
            </a:r>
            <a:endParaRPr kumimoji="0" lang="en-US" sz="1200" b="0" i="0" u="none" strike="noStrike" kern="1200" cap="none" spc="0" normalizeH="0" baseline="0" noProof="0" dirty="0">
              <a:ln>
                <a:noFill/>
              </a:ln>
              <a:solidFill>
                <a:srgbClr val="000000">
                  <a:lumMod val="50000"/>
                  <a:lumOff val="50000"/>
                </a:srgbClr>
              </a:solidFill>
              <a:effectLst/>
              <a:uLnTx/>
              <a:uFillTx/>
              <a:latin typeface="Times New Roman"/>
              <a:ea typeface="+mn-ea"/>
              <a:cs typeface="+mn-cs"/>
            </a:endParaRPr>
          </a:p>
        </p:txBody>
      </p:sp>
      <p:pic>
        <p:nvPicPr>
          <p:cNvPr id="2050" name="Picture 2">
            <a:extLst>
              <a:ext uri="{FF2B5EF4-FFF2-40B4-BE49-F238E27FC236}">
                <a16:creationId xmlns:a16="http://schemas.microsoft.com/office/drawing/2014/main" id="{8BAB04EB-B880-5E20-C49E-24AB0AB545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357"/>
          <a:stretch/>
        </p:blipFill>
        <p:spPr bwMode="auto">
          <a:xfrm>
            <a:off x="520456" y="446299"/>
            <a:ext cx="5108927" cy="596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2667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1A975"/>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A8216D0-E793-81D4-E5CF-D7C71B8B2A04}"/>
              </a:ext>
            </a:extLst>
          </p:cNvPr>
          <p:cNvSpPr txBox="1">
            <a:spLocks/>
          </p:cNvSpPr>
          <p:nvPr/>
        </p:nvSpPr>
        <p:spPr>
          <a:xfrm>
            <a:off x="6849688" y="1322775"/>
            <a:ext cx="4572000" cy="14097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1800"/>
              </a:spcAft>
              <a:buClrTx/>
              <a:buSzTx/>
              <a:buFontTx/>
              <a:buNone/>
              <a:tabLst/>
              <a:defRPr/>
            </a:pPr>
            <a:r>
              <a:rPr kumimoji="0" lang="en-US" sz="4800" b="1" i="0" u="none" strike="noStrike" kern="1200" cap="none" spc="0" normalizeH="0" baseline="0" noProof="0" dirty="0">
                <a:ln>
                  <a:noFill/>
                </a:ln>
                <a:solidFill>
                  <a:srgbClr val="971C0F"/>
                </a:solidFill>
                <a:effectLst/>
                <a:uLnTx/>
                <a:uFillTx/>
                <a:latin typeface="Tw Cen MT"/>
                <a:ea typeface="+mj-ea"/>
                <a:cs typeface="+mj-cs"/>
              </a:rPr>
              <a:t>Spark Your Business</a:t>
            </a:r>
            <a:r>
              <a:rPr kumimoji="0" lang="en-US" sz="3600" b="0" i="0" u="none" strike="noStrike" kern="1200" cap="none" spc="0" normalizeH="0" baseline="0" noProof="0" dirty="0">
                <a:ln>
                  <a:noFill/>
                </a:ln>
                <a:solidFill>
                  <a:srgbClr val="971C0F"/>
                </a:solidFill>
                <a:effectLst/>
                <a:uLnTx/>
                <a:uFillTx/>
                <a:latin typeface="Tw Cen MT"/>
                <a:ea typeface="+mj-ea"/>
                <a:cs typeface="+mj-cs"/>
              </a:rPr>
              <a:t> </a:t>
            </a:r>
          </a:p>
        </p:txBody>
      </p:sp>
      <p:sp>
        <p:nvSpPr>
          <p:cNvPr id="6" name="TextBox 5">
            <a:extLst>
              <a:ext uri="{FF2B5EF4-FFF2-40B4-BE49-F238E27FC236}">
                <a16:creationId xmlns:a16="http://schemas.microsoft.com/office/drawing/2014/main" id="{6EBF0B94-FAE2-5293-B22E-8CFC51A6554D}"/>
              </a:ext>
            </a:extLst>
          </p:cNvPr>
          <p:cNvSpPr txBox="1"/>
          <p:nvPr/>
        </p:nvSpPr>
        <p:spPr>
          <a:xfrm>
            <a:off x="6669974" y="3081002"/>
            <a:ext cx="5117473" cy="23288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0D1A0">
                    <a:lumMod val="20000"/>
                    <a:lumOff val="80000"/>
                  </a:srgbClr>
                </a:solidFill>
                <a:effectLst/>
                <a:uLnTx/>
                <a:uFillTx/>
                <a:latin typeface="Times New Roman"/>
                <a:ea typeface="+mn-ea"/>
                <a:cs typeface="+mn-cs"/>
              </a:rPr>
              <a:t>Daylight Saving Time Ends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E0D1A0">
                    <a:lumMod val="20000"/>
                    <a:lumOff val="80000"/>
                  </a:srgbClr>
                </a:solidFill>
                <a:effectLst/>
                <a:uLnTx/>
                <a:uFillTx/>
                <a:latin typeface="Times New Roman"/>
                <a:ea typeface="+mn-ea"/>
                <a:cs typeface="+mn-cs"/>
              </a:rPr>
              <a:t>November 3</a:t>
            </a:r>
            <a:r>
              <a:rPr kumimoji="0" lang="en-US" sz="3200" b="0" i="0" u="none" strike="noStrike" kern="1200" cap="none" spc="0" normalizeH="0" baseline="30000" noProof="0" dirty="0">
                <a:ln>
                  <a:noFill/>
                </a:ln>
                <a:solidFill>
                  <a:srgbClr val="E0D1A0">
                    <a:lumMod val="20000"/>
                    <a:lumOff val="80000"/>
                  </a:srgbClr>
                </a:solidFill>
                <a:effectLst/>
                <a:uLnTx/>
                <a:uFillTx/>
                <a:latin typeface="Times New Roman"/>
                <a:ea typeface="+mn-ea"/>
                <a:cs typeface="+mn-cs"/>
              </a:rPr>
              <a:t>rd</a:t>
            </a:r>
            <a:endParaRPr kumimoji="0" lang="en-US" sz="3200" b="0" i="0" u="none" strike="noStrike" kern="1200" cap="none" spc="0" normalizeH="0" baseline="0" noProof="0" dirty="0">
              <a:ln>
                <a:noFill/>
              </a:ln>
              <a:solidFill>
                <a:srgbClr val="E0D1A0">
                  <a:lumMod val="20000"/>
                  <a:lumOff val="80000"/>
                </a:srgbClr>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595959"/>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30000" noProof="0" dirty="0">
                <a:ln>
                  <a:noFill/>
                </a:ln>
                <a:solidFill>
                  <a:srgbClr val="971C0F"/>
                </a:solidFill>
                <a:effectLst/>
                <a:uLnTx/>
                <a:uFillTx/>
                <a:latin typeface="Times New Roman"/>
                <a:ea typeface="+mn-ea"/>
                <a:cs typeface="+mn-cs"/>
              </a:rPr>
              <a:t>Email your database a reminder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30000" noProof="0" dirty="0">
                <a:ln>
                  <a:noFill/>
                </a:ln>
                <a:solidFill>
                  <a:srgbClr val="971C0F"/>
                </a:solidFill>
                <a:effectLst/>
                <a:uLnTx/>
                <a:uFillTx/>
                <a:latin typeface="Times New Roman"/>
                <a:ea typeface="+mn-ea"/>
                <a:cs typeface="+mn-cs"/>
              </a:rPr>
              <a:t>to turn back their clocks.</a:t>
            </a:r>
            <a:endParaRPr kumimoji="0" lang="en-US" sz="2400" b="0" i="0" u="none" strike="noStrike" kern="1200" cap="none" spc="0" normalizeH="0" baseline="30000" noProof="0" dirty="0">
              <a:ln>
                <a:noFill/>
              </a:ln>
              <a:solidFill>
                <a:srgbClr val="971C0F"/>
              </a:solidFill>
              <a:effectLst/>
              <a:uLnTx/>
              <a:uFillTx/>
              <a:latin typeface="Times New Roman"/>
              <a:ea typeface="+mn-ea"/>
              <a:cs typeface="+mn-cs"/>
            </a:endParaRPr>
          </a:p>
        </p:txBody>
      </p:sp>
      <p:pic>
        <p:nvPicPr>
          <p:cNvPr id="3" name="Picture 2" descr="A white alarm clock with a sign next to a red leaf&#10;&#10;Description automatically generated">
            <a:extLst>
              <a:ext uri="{FF2B5EF4-FFF2-40B4-BE49-F238E27FC236}">
                <a16:creationId xmlns:a16="http://schemas.microsoft.com/office/drawing/2014/main" id="{B2C1B5B7-F886-A317-56A3-5852560E262E}"/>
              </a:ext>
            </a:extLst>
          </p:cNvPr>
          <p:cNvPicPr>
            <a:picLocks noChangeAspect="1"/>
          </p:cNvPicPr>
          <p:nvPr/>
        </p:nvPicPr>
        <p:blipFill rotWithShape="1">
          <a:blip r:embed="rId3"/>
          <a:srcRect l="10683" t="1" r="30255" b="661"/>
          <a:stretch/>
        </p:blipFill>
        <p:spPr>
          <a:xfrm>
            <a:off x="-83043" y="0"/>
            <a:ext cx="6179043" cy="6858000"/>
          </a:xfrm>
          <a:prstGeom prst="rect">
            <a:avLst/>
          </a:prstGeom>
        </p:spPr>
      </p:pic>
    </p:spTree>
    <p:extLst>
      <p:ext uri="{BB962C8B-B14F-4D97-AF65-F5344CB8AC3E}">
        <p14:creationId xmlns:p14="http://schemas.microsoft.com/office/powerpoint/2010/main" val="39059105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Hourglass">
            <a:extLst>
              <a:ext uri="{FF2B5EF4-FFF2-40B4-BE49-F238E27FC236}">
                <a16:creationId xmlns:a16="http://schemas.microsoft.com/office/drawing/2014/main" id="{C54D82A7-A070-4447-B6FC-DD0A0A1EE190}"/>
              </a:ext>
            </a:extLst>
          </p:cNvPr>
          <p:cNvPicPr>
            <a:picLocks noChangeAspect="1"/>
          </p:cNvPicPr>
          <p:nvPr/>
        </p:nvPicPr>
        <p:blipFill rotWithShape="1">
          <a:blip r:embed="rId3">
            <a:extLst>
              <a:ext uri="{28A0092B-C50C-407E-A947-70E740481C1C}">
                <a14:useLocalDpi xmlns:a14="http://schemas.microsoft.com/office/drawing/2010/main" val="0"/>
              </a:ext>
            </a:extLst>
          </a:blip>
          <a:srcRect l="14711" r="3414" b="9089"/>
          <a:stretch/>
        </p:blipFill>
        <p:spPr>
          <a:xfrm>
            <a:off x="3523488" y="10"/>
            <a:ext cx="8668512" cy="6857990"/>
          </a:xfrm>
          <a:prstGeom prst="rect">
            <a:avLst/>
          </a:prstGeom>
        </p:spPr>
      </p:pic>
      <p:sp>
        <p:nvSpPr>
          <p:cNvPr id="18" name="Rectangle 17">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45A65EE0-C245-48A8-9171-BE937C5BF826}"/>
              </a:ext>
            </a:extLst>
          </p:cNvPr>
          <p:cNvSpPr>
            <a:spLocks noGrp="1"/>
          </p:cNvSpPr>
          <p:nvPr>
            <p:ph type="title"/>
          </p:nvPr>
        </p:nvSpPr>
        <p:spPr>
          <a:xfrm>
            <a:off x="371093" y="464459"/>
            <a:ext cx="5187877" cy="847199"/>
          </a:xfrm>
        </p:spPr>
        <p:txBody>
          <a:bodyPr anchor="b">
            <a:normAutofit/>
          </a:bodyPr>
          <a:lstStyle/>
          <a:p>
            <a:r>
              <a:rPr lang="en-US" sz="4800" dirty="0">
                <a:solidFill>
                  <a:srgbClr val="6C804A"/>
                </a:solidFill>
              </a:rPr>
              <a:t>Meeting Agenda</a:t>
            </a:r>
          </a:p>
        </p:txBody>
      </p:sp>
      <p:sp>
        <p:nvSpPr>
          <p:cNvPr id="11" name="Content Placeholder 10">
            <a:extLst>
              <a:ext uri="{FF2B5EF4-FFF2-40B4-BE49-F238E27FC236}">
                <a16:creationId xmlns:a16="http://schemas.microsoft.com/office/drawing/2014/main" id="{7BECDE22-2D75-4A58-AA2E-AFF24BEB9A6C}"/>
              </a:ext>
            </a:extLst>
          </p:cNvPr>
          <p:cNvSpPr>
            <a:spLocks noGrp="1"/>
          </p:cNvSpPr>
          <p:nvPr>
            <p:ph idx="1"/>
          </p:nvPr>
        </p:nvSpPr>
        <p:spPr>
          <a:xfrm>
            <a:off x="687402" y="1814285"/>
            <a:ext cx="7370747" cy="4499429"/>
          </a:xfrm>
        </p:spPr>
        <p:txBody>
          <a:bodyPr anchor="t">
            <a:noAutofit/>
          </a:bodyPr>
          <a:lstStyle/>
          <a:p>
            <a:pPr marL="514350" indent="-514350">
              <a:lnSpc>
                <a:spcPct val="100000"/>
              </a:lnSpc>
              <a:spcBef>
                <a:spcPts val="0"/>
              </a:spcBef>
              <a:spcAft>
                <a:spcPts val="1000"/>
              </a:spcAft>
              <a:buFont typeface="+mj-lt"/>
              <a:buAutoNum type="arabicPeriod"/>
            </a:pPr>
            <a:r>
              <a:rPr lang="en-US" sz="2400" dirty="0"/>
              <a:t>Company Updates</a:t>
            </a:r>
          </a:p>
          <a:p>
            <a:pPr marL="514350" indent="-514350">
              <a:lnSpc>
                <a:spcPct val="100000"/>
              </a:lnSpc>
              <a:spcBef>
                <a:spcPts val="0"/>
              </a:spcBef>
              <a:spcAft>
                <a:spcPts val="1000"/>
              </a:spcAft>
              <a:buFont typeface="+mj-lt"/>
              <a:buAutoNum type="arabicPeriod"/>
            </a:pPr>
            <a:r>
              <a:rPr lang="en-US" sz="2400" dirty="0"/>
              <a:t>Marketing Updates</a:t>
            </a:r>
          </a:p>
          <a:p>
            <a:pPr marL="514350" indent="-514350">
              <a:lnSpc>
                <a:spcPct val="100000"/>
              </a:lnSpc>
              <a:spcBef>
                <a:spcPts val="0"/>
              </a:spcBef>
              <a:spcAft>
                <a:spcPts val="1000"/>
              </a:spcAft>
              <a:buFont typeface="+mj-lt"/>
              <a:buAutoNum type="arabicPeriod"/>
            </a:pPr>
            <a:r>
              <a:rPr lang="en-US" sz="2400" dirty="0"/>
              <a:t>Real Estate Wants &amp; Needs</a:t>
            </a:r>
          </a:p>
          <a:p>
            <a:pPr marL="514350" indent="-514350">
              <a:lnSpc>
                <a:spcPct val="100000"/>
              </a:lnSpc>
              <a:spcBef>
                <a:spcPts val="0"/>
              </a:spcBef>
              <a:spcAft>
                <a:spcPts val="1000"/>
              </a:spcAft>
              <a:buFont typeface="+mj-lt"/>
              <a:buAutoNum type="arabicPeriod"/>
            </a:pPr>
            <a:r>
              <a:rPr lang="en-US" sz="2400" dirty="0"/>
              <a:t>Education Opportunities</a:t>
            </a:r>
          </a:p>
          <a:p>
            <a:pPr marL="514350" indent="-514350">
              <a:lnSpc>
                <a:spcPct val="100000"/>
              </a:lnSpc>
              <a:spcBef>
                <a:spcPts val="0"/>
              </a:spcBef>
              <a:spcAft>
                <a:spcPts val="1000"/>
              </a:spcAft>
              <a:buFont typeface="+mj-lt"/>
              <a:buAutoNum type="arabicPeriod"/>
            </a:pPr>
            <a:r>
              <a:rPr lang="en-US" sz="2400" dirty="0"/>
              <a:t>Practical Learning</a:t>
            </a:r>
            <a:endParaRPr lang="en-US" sz="2400" i="1" dirty="0"/>
          </a:p>
          <a:p>
            <a:pPr marL="514350" indent="-514350">
              <a:lnSpc>
                <a:spcPct val="100000"/>
              </a:lnSpc>
              <a:spcBef>
                <a:spcPts val="0"/>
              </a:spcBef>
              <a:spcAft>
                <a:spcPts val="1000"/>
              </a:spcAft>
              <a:buFont typeface="+mj-lt"/>
              <a:buAutoNum type="arabicPeriod"/>
            </a:pPr>
            <a:r>
              <a:rPr lang="en-US" sz="2400" dirty="0"/>
              <a:t>Real Estate Trends</a:t>
            </a:r>
          </a:p>
          <a:p>
            <a:pPr marL="514350" indent="-514350">
              <a:lnSpc>
                <a:spcPct val="100000"/>
              </a:lnSpc>
              <a:spcBef>
                <a:spcPts val="0"/>
              </a:spcBef>
              <a:spcAft>
                <a:spcPts val="1000"/>
              </a:spcAft>
              <a:buFont typeface="+mj-lt"/>
              <a:buAutoNum type="arabicPeriod"/>
            </a:pPr>
            <a:r>
              <a:rPr lang="en-US" sz="2400" dirty="0"/>
              <a:t>Old Business</a:t>
            </a:r>
          </a:p>
          <a:p>
            <a:pPr marL="514350" indent="-514350">
              <a:lnSpc>
                <a:spcPct val="100000"/>
              </a:lnSpc>
              <a:spcBef>
                <a:spcPts val="0"/>
              </a:spcBef>
              <a:spcAft>
                <a:spcPts val="1000"/>
              </a:spcAft>
              <a:buFont typeface="+mj-lt"/>
              <a:buAutoNum type="arabicPeriod"/>
            </a:pPr>
            <a:r>
              <a:rPr lang="en-US" sz="2400" dirty="0"/>
              <a:t>New Business</a:t>
            </a:r>
          </a:p>
          <a:p>
            <a:pPr marL="514350" indent="-514350">
              <a:lnSpc>
                <a:spcPct val="100000"/>
              </a:lnSpc>
              <a:spcBef>
                <a:spcPts val="0"/>
              </a:spcBef>
              <a:spcAft>
                <a:spcPts val="1000"/>
              </a:spcAft>
              <a:buFont typeface="+mj-lt"/>
              <a:buAutoNum type="arabicPeriod"/>
            </a:pPr>
            <a:r>
              <a:rPr lang="en-US" sz="2400" dirty="0"/>
              <a:t>Adjourn</a:t>
            </a:r>
          </a:p>
        </p:txBody>
      </p:sp>
      <p:cxnSp>
        <p:nvCxnSpPr>
          <p:cNvPr id="13" name="Straight Connector 12">
            <a:extLst>
              <a:ext uri="{FF2B5EF4-FFF2-40B4-BE49-F238E27FC236}">
                <a16:creationId xmlns:a16="http://schemas.microsoft.com/office/drawing/2014/main" id="{268443DB-C662-4FAD-A2E4-BEE5FA41F803}"/>
              </a:ext>
            </a:extLst>
          </p:cNvPr>
          <p:cNvCxnSpPr>
            <a:cxnSpLocks/>
          </p:cNvCxnSpPr>
          <p:nvPr/>
        </p:nvCxnSpPr>
        <p:spPr>
          <a:xfrm>
            <a:off x="371093" y="1538516"/>
            <a:ext cx="4247453" cy="0"/>
          </a:xfrm>
          <a:prstGeom prst="line">
            <a:avLst/>
          </a:prstGeom>
          <a:ln w="28575">
            <a:solidFill>
              <a:srgbClr val="6C804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3463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A3443-E579-4B1B-BFE4-D2F42CA5C9B1}"/>
              </a:ext>
            </a:extLst>
          </p:cNvPr>
          <p:cNvSpPr>
            <a:spLocks noGrp="1"/>
          </p:cNvSpPr>
          <p:nvPr>
            <p:ph type="title"/>
          </p:nvPr>
        </p:nvSpPr>
        <p:spPr>
          <a:xfrm>
            <a:off x="4965430" y="629268"/>
            <a:ext cx="6586491" cy="1286160"/>
          </a:xfrm>
        </p:spPr>
        <p:txBody>
          <a:bodyPr spcFirstLastPara="1" vert="horz" lIns="91440" tIns="45720" rIns="91440" bIns="45720" rtlCol="0" anchor="b" anchorCtr="0">
            <a:normAutofit/>
          </a:bodyPr>
          <a:lstStyle/>
          <a:p>
            <a:pPr>
              <a:spcBef>
                <a:spcPct val="0"/>
              </a:spcBef>
            </a:pPr>
            <a:r>
              <a:rPr lang="en-US" sz="5400" b="0" i="0" u="none" strike="noStrike" kern="1200" cap="none" dirty="0">
                <a:latin typeface="+mj-lt"/>
                <a:ea typeface="+mj-ea"/>
                <a:cs typeface="+mj-cs"/>
                <a:sym typeface="Twentieth Century"/>
              </a:rPr>
              <a:t>Company Updates</a:t>
            </a:r>
          </a:p>
        </p:txBody>
      </p:sp>
      <p:sp>
        <p:nvSpPr>
          <p:cNvPr id="8" name="Content Placeholder 7">
            <a:extLst>
              <a:ext uri="{FF2B5EF4-FFF2-40B4-BE49-F238E27FC236}">
                <a16:creationId xmlns:a16="http://schemas.microsoft.com/office/drawing/2014/main" id="{33AB9420-B97D-4489-88AB-0E7DAC09D0F4}"/>
              </a:ext>
            </a:extLst>
          </p:cNvPr>
          <p:cNvSpPr>
            <a:spLocks noGrp="1"/>
          </p:cNvSpPr>
          <p:nvPr>
            <p:ph idx="1"/>
          </p:nvPr>
        </p:nvSpPr>
        <p:spPr>
          <a:xfrm>
            <a:off x="4965431" y="2438400"/>
            <a:ext cx="6586489" cy="3785419"/>
          </a:xfrm>
        </p:spPr>
        <p:txBody>
          <a:bodyPr>
            <a:normAutofit/>
          </a:bodyPr>
          <a:lstStyle/>
          <a:p>
            <a:endParaRPr lang="en-US" sz="3200" dirty="0"/>
          </a:p>
        </p:txBody>
      </p:sp>
      <p:pic>
        <p:nvPicPr>
          <p:cNvPr id="7" name="Picture 6" descr="Conference room table">
            <a:extLst>
              <a:ext uri="{FF2B5EF4-FFF2-40B4-BE49-F238E27FC236}">
                <a16:creationId xmlns:a16="http://schemas.microsoft.com/office/drawing/2014/main" id="{A3B0CB73-EAAC-44BB-BEF2-3D5B2B8DEE0B}"/>
              </a:ext>
            </a:extLst>
          </p:cNvPr>
          <p:cNvPicPr>
            <a:picLocks noChangeAspect="1"/>
          </p:cNvPicPr>
          <p:nvPr/>
        </p:nvPicPr>
        <p:blipFill rotWithShape="1">
          <a:blip r:embed="rId3">
            <a:extLst>
              <a:ext uri="{28A0092B-C50C-407E-A947-70E740481C1C}">
                <a14:useLocalDpi xmlns:a14="http://schemas.microsoft.com/office/drawing/2010/main" val="0"/>
              </a:ext>
            </a:extLst>
          </a:blip>
          <a:srcRect l="39673"/>
          <a:stretch/>
        </p:blipFill>
        <p:spPr>
          <a:xfrm>
            <a:off x="20" y="1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8886A23-F7BB-44CC-BE7F-FD7F54D88506}"/>
              </a:ext>
            </a:extLst>
          </p:cNvPr>
          <p:cNvSpPr txBox="1"/>
          <p:nvPr/>
        </p:nvSpPr>
        <p:spPr>
          <a:xfrm>
            <a:off x="4965431" y="2438400"/>
            <a:ext cx="6586489" cy="3785419"/>
          </a:xfrm>
          <a:prstGeom prst="rect">
            <a:avLst/>
          </a:prstGeom>
        </p:spPr>
        <p:txBody>
          <a:bodyPr spcFirstLastPara="1" vert="horz" lIns="91440" tIns="45720" rIns="91440" bIns="45720" rtlCol="0" anchorCtr="0">
            <a:normAutofit/>
          </a:bodyPr>
          <a:lstStyle/>
          <a:p>
            <a:pPr marL="457200" indent="-228600">
              <a:lnSpc>
                <a:spcPct val="90000"/>
              </a:lnSpc>
              <a:spcBef>
                <a:spcPts val="1000"/>
              </a:spcBef>
              <a:buClr>
                <a:schemeClr val="dk1"/>
              </a:buClr>
              <a:buSzPts val="2400"/>
              <a:buFont typeface="Arial" panose="020B0604020202020204" pitchFamily="34" charset="0"/>
              <a:buChar char="•"/>
            </a:pPr>
            <a:endParaRPr lang="en-US" sz="2000" b="0" i="0" u="none" strike="noStrike" cap="none" dirty="0">
              <a:sym typeface="Rockwell"/>
            </a:endParaRPr>
          </a:p>
        </p:txBody>
      </p:sp>
    </p:spTree>
    <p:extLst>
      <p:ext uri="{BB962C8B-B14F-4D97-AF65-F5344CB8AC3E}">
        <p14:creationId xmlns:p14="http://schemas.microsoft.com/office/powerpoint/2010/main" val="5765196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Content Placeholder 36" descr="Colorful pins connected with a thread">
            <a:extLst>
              <a:ext uri="{FF2B5EF4-FFF2-40B4-BE49-F238E27FC236}">
                <a16:creationId xmlns:a16="http://schemas.microsoft.com/office/drawing/2014/main" id="{F74BD6D5-3D30-43DA-963D-257ECF57BB9B}"/>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23298" b="9091"/>
          <a:stretch/>
        </p:blipFill>
        <p:spPr>
          <a:xfrm>
            <a:off x="3523486" y="0"/>
            <a:ext cx="8668512" cy="6857990"/>
          </a:xfrm>
          <a:prstGeom prst="rect">
            <a:avLst/>
          </a:prstGeom>
        </p:spPr>
      </p:pic>
      <p:sp>
        <p:nvSpPr>
          <p:cNvPr id="44" name="Rectangle 4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7DA2A89-BAB0-4381-8D10-513A85F2D16E}"/>
              </a:ext>
            </a:extLst>
          </p:cNvPr>
          <p:cNvSpPr>
            <a:spLocks noGrp="1"/>
          </p:cNvSpPr>
          <p:nvPr>
            <p:ph type="title"/>
          </p:nvPr>
        </p:nvSpPr>
        <p:spPr>
          <a:xfrm>
            <a:off x="371093" y="843534"/>
            <a:ext cx="5724907" cy="923544"/>
          </a:xfrm>
        </p:spPr>
        <p:txBody>
          <a:bodyPr vert="horz" lIns="91440" tIns="45720" rIns="91440" bIns="45720" rtlCol="0" anchor="b">
            <a:normAutofit/>
          </a:bodyPr>
          <a:lstStyle/>
          <a:p>
            <a:r>
              <a:rPr lang="en-US" sz="5400" dirty="0">
                <a:solidFill>
                  <a:srgbClr val="2686C5"/>
                </a:solidFill>
              </a:rPr>
              <a:t>Marketing Updates</a:t>
            </a:r>
          </a:p>
        </p:txBody>
      </p:sp>
      <p:sp>
        <p:nvSpPr>
          <p:cNvPr id="46" name="Rectangle 45" hidden="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Content Placeholder 23">
            <a:extLst>
              <a:ext uri="{FF2B5EF4-FFF2-40B4-BE49-F238E27FC236}">
                <a16:creationId xmlns:a16="http://schemas.microsoft.com/office/drawing/2014/main" id="{15798FAF-C1DD-47FE-AC29-B83319034075}"/>
              </a:ext>
            </a:extLst>
          </p:cNvPr>
          <p:cNvSpPr>
            <a:spLocks noGrp="1"/>
          </p:cNvSpPr>
          <p:nvPr>
            <p:ph sz="half" idx="2"/>
          </p:nvPr>
        </p:nvSpPr>
        <p:spPr>
          <a:xfrm>
            <a:off x="371094" y="2351314"/>
            <a:ext cx="5724906" cy="3573998"/>
          </a:xfrm>
        </p:spPr>
        <p:txBody>
          <a:bodyPr vert="horz" lIns="91440" tIns="45720" rIns="91440" bIns="45720" rtlCol="0" anchor="t">
            <a:normAutofit/>
          </a:bodyPr>
          <a:lstStyle/>
          <a:p>
            <a:endParaRPr lang="en-US" sz="3200" dirty="0"/>
          </a:p>
        </p:txBody>
      </p:sp>
      <p:cxnSp>
        <p:nvCxnSpPr>
          <p:cNvPr id="39" name="Straight Arrow Connector 38">
            <a:extLst>
              <a:ext uri="{FF2B5EF4-FFF2-40B4-BE49-F238E27FC236}">
                <a16:creationId xmlns:a16="http://schemas.microsoft.com/office/drawing/2014/main" id="{E36C33EB-333D-4896-82A3-E2B7DA7E786E}"/>
              </a:ext>
            </a:extLst>
          </p:cNvPr>
          <p:cNvCxnSpPr/>
          <p:nvPr/>
        </p:nvCxnSpPr>
        <p:spPr>
          <a:xfrm>
            <a:off x="371093" y="1930400"/>
            <a:ext cx="5724907" cy="0"/>
          </a:xfrm>
          <a:prstGeom prst="straightConnector1">
            <a:avLst/>
          </a:prstGeom>
          <a:ln w="28575">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92199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houses with a question mark&#10;&#10;Description automatically generated">
            <a:extLst>
              <a:ext uri="{FF2B5EF4-FFF2-40B4-BE49-F238E27FC236}">
                <a16:creationId xmlns:a16="http://schemas.microsoft.com/office/drawing/2014/main" id="{6E0EF09B-289F-C3C6-B177-02FD142AA59A}"/>
              </a:ext>
            </a:extLst>
          </p:cNvPr>
          <p:cNvPicPr>
            <a:picLocks noChangeAspect="1"/>
          </p:cNvPicPr>
          <p:nvPr/>
        </p:nvPicPr>
        <p:blipFill rotWithShape="1">
          <a:blip r:embed="rId3">
            <a:extLst>
              <a:ext uri="{28A0092B-C50C-407E-A947-70E740481C1C}">
                <a14:useLocalDpi xmlns:a14="http://schemas.microsoft.com/office/drawing/2010/main" val="0"/>
              </a:ext>
            </a:extLst>
          </a:blip>
          <a:srcRect t="6252" r="2" b="9367"/>
          <a:stretch/>
        </p:blipFill>
        <p:spPr>
          <a:xfrm>
            <a:off x="1" y="0"/>
            <a:ext cx="12192000" cy="6858000"/>
          </a:xfrm>
          <a:prstGeom prst="rect">
            <a:avLst/>
          </a:prstGeom>
        </p:spPr>
      </p:pic>
      <p:sp>
        <p:nvSpPr>
          <p:cNvPr id="2" name="Title 1">
            <a:extLst>
              <a:ext uri="{FF2B5EF4-FFF2-40B4-BE49-F238E27FC236}">
                <a16:creationId xmlns:a16="http://schemas.microsoft.com/office/drawing/2014/main" id="{167A7C65-D3DD-E0D7-56AC-2335A3A3387B}"/>
              </a:ext>
            </a:extLst>
          </p:cNvPr>
          <p:cNvSpPr>
            <a:spLocks noGrp="1"/>
          </p:cNvSpPr>
          <p:nvPr>
            <p:ph type="title"/>
          </p:nvPr>
        </p:nvSpPr>
        <p:spPr>
          <a:xfrm>
            <a:off x="838200" y="582840"/>
            <a:ext cx="10515600" cy="1325563"/>
          </a:xfrm>
        </p:spPr>
        <p:txBody>
          <a:bodyPr>
            <a:normAutofit/>
          </a:bodyPr>
          <a:lstStyle/>
          <a:p>
            <a:r>
              <a:rPr lang="en-US" sz="6000" dirty="0">
                <a:solidFill>
                  <a:srgbClr val="F8FAF3"/>
                </a:solidFill>
              </a:rPr>
              <a:t>Wants &amp; Needs</a:t>
            </a:r>
          </a:p>
        </p:txBody>
      </p:sp>
    </p:spTree>
    <p:extLst>
      <p:ext uri="{BB962C8B-B14F-4D97-AF65-F5344CB8AC3E}">
        <p14:creationId xmlns:p14="http://schemas.microsoft.com/office/powerpoint/2010/main" val="26414378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8">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8006AC-5006-45A0-9BDF-F17D9F042078}"/>
              </a:ext>
            </a:extLst>
          </p:cNvPr>
          <p:cNvSpPr>
            <a:spLocks noGrp="1"/>
          </p:cNvSpPr>
          <p:nvPr>
            <p:ph type="title"/>
          </p:nvPr>
        </p:nvSpPr>
        <p:spPr>
          <a:xfrm>
            <a:off x="612648" y="1078992"/>
            <a:ext cx="6268770" cy="1536192"/>
          </a:xfrm>
        </p:spPr>
        <p:txBody>
          <a:bodyPr vert="horz" lIns="91440" tIns="45720" rIns="91440" bIns="45720" rtlCol="0" anchor="b">
            <a:normAutofit/>
          </a:bodyPr>
          <a:lstStyle/>
          <a:p>
            <a:r>
              <a:rPr lang="en-US" sz="5200" dirty="0">
                <a:solidFill>
                  <a:schemeClr val="tx2"/>
                </a:solidFill>
              </a:rPr>
              <a:t>Education Opportunities</a:t>
            </a:r>
          </a:p>
        </p:txBody>
      </p:sp>
      <p:sp>
        <p:nvSpPr>
          <p:cNvPr id="36" name="!!accent">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2">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8" name="Content Placeholder 3">
            <a:extLst>
              <a:ext uri="{FF2B5EF4-FFF2-40B4-BE49-F238E27FC236}">
                <a16:creationId xmlns:a16="http://schemas.microsoft.com/office/drawing/2014/main" id="{6D83E6F4-EBF3-4155-9362-2EEE8AAF2414}"/>
              </a:ext>
            </a:extLst>
          </p:cNvPr>
          <p:cNvSpPr>
            <a:spLocks noGrp="1"/>
          </p:cNvSpPr>
          <p:nvPr>
            <p:ph sz="half" idx="2"/>
          </p:nvPr>
        </p:nvSpPr>
        <p:spPr>
          <a:xfrm>
            <a:off x="612648" y="3274186"/>
            <a:ext cx="6990419" cy="2825496"/>
          </a:xfrm>
        </p:spPr>
        <p:txBody>
          <a:bodyPr vert="horz" lIns="91440" tIns="45720" rIns="91440" bIns="45720" rtlCol="0">
            <a:noAutofit/>
          </a:bodyPr>
          <a:lstStyle/>
          <a:p>
            <a:pPr marL="0" indent="0">
              <a:lnSpc>
                <a:spcPct val="100000"/>
              </a:lnSpc>
              <a:spcBef>
                <a:spcPts val="0"/>
              </a:spcBef>
              <a:buNone/>
            </a:pPr>
            <a:endParaRPr lang="en-US" dirty="0"/>
          </a:p>
        </p:txBody>
      </p:sp>
      <p:pic>
        <p:nvPicPr>
          <p:cNvPr id="6" name="Content Placeholder 5" descr="Books stacked on a wooden table">
            <a:extLst>
              <a:ext uri="{FF2B5EF4-FFF2-40B4-BE49-F238E27FC236}">
                <a16:creationId xmlns:a16="http://schemas.microsoft.com/office/drawing/2014/main" id="{E5A30CA6-93BE-4533-B59C-0781A5889840}"/>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2493" t="-1" r="6250" b="-1"/>
          <a:stretch/>
        </p:blipFill>
        <p:spPr>
          <a:xfrm>
            <a:off x="7953153" y="10"/>
            <a:ext cx="4238846" cy="6857990"/>
          </a:xfrm>
          <a:prstGeom prst="rect">
            <a:avLst/>
          </a:prstGeom>
        </p:spPr>
      </p:pic>
    </p:spTree>
    <p:extLst>
      <p:ext uri="{BB962C8B-B14F-4D97-AF65-F5344CB8AC3E}">
        <p14:creationId xmlns:p14="http://schemas.microsoft.com/office/powerpoint/2010/main" val="17903054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 name="Online Media 1" title="Marketing Strategy: FSBO Conversion">
            <a:hlinkClick r:id="" action="ppaction://media"/>
            <a:extLst>
              <a:ext uri="{FF2B5EF4-FFF2-40B4-BE49-F238E27FC236}">
                <a16:creationId xmlns:a16="http://schemas.microsoft.com/office/drawing/2014/main" id="{A8D8F5FE-7843-C294-67B0-68EE20E0E09B}"/>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 name="Online Media 1" title="What's in the Box?">
            <a:hlinkClick r:id="" action="ppaction://media"/>
            <a:extLst>
              <a:ext uri="{FF2B5EF4-FFF2-40B4-BE49-F238E27FC236}">
                <a16:creationId xmlns:a16="http://schemas.microsoft.com/office/drawing/2014/main" id="{70372557-F5D7-9BEF-F907-61C4514F91F7}"/>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1_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Custom 6">
      <a:dk1>
        <a:srgbClr val="000000"/>
      </a:dk1>
      <a:lt1>
        <a:srgbClr val="FFFFFF"/>
      </a:lt1>
      <a:dk2>
        <a:srgbClr val="395861"/>
      </a:dk2>
      <a:lt2>
        <a:srgbClr val="FFFFFF"/>
      </a:lt2>
      <a:accent1>
        <a:srgbClr val="B1BFB2"/>
      </a:accent1>
      <a:accent2>
        <a:srgbClr val="E0D1A0"/>
      </a:accent2>
      <a:accent3>
        <a:srgbClr val="F1CB89"/>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16935</TotalTime>
  <Words>1227</Words>
  <Application>Microsoft Office PowerPoint</Application>
  <PresentationFormat>Widescreen</PresentationFormat>
  <Paragraphs>140</Paragraphs>
  <Slides>25</Slides>
  <Notes>25</Notes>
  <HiddenSlides>0</HiddenSlides>
  <MMClips>4</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25</vt:i4>
      </vt:variant>
    </vt:vector>
  </HeadingPairs>
  <TitlesOfParts>
    <vt:vector size="38" baseType="lpstr">
      <vt:lpstr>Aptos Narrow</vt:lpstr>
      <vt:lpstr>Arial</vt:lpstr>
      <vt:lpstr>Calibri</vt:lpstr>
      <vt:lpstr>Rockwell</vt:lpstr>
      <vt:lpstr>Satisfy</vt:lpstr>
      <vt:lpstr>Söhne</vt:lpstr>
      <vt:lpstr>Times New Roman</vt:lpstr>
      <vt:lpstr>Tw Cen MT</vt:lpstr>
      <vt:lpstr>Twentieth Century</vt:lpstr>
      <vt:lpstr>1_Office Theme</vt:lpstr>
      <vt:lpstr>Office Theme</vt:lpstr>
      <vt:lpstr>3_Office Theme</vt:lpstr>
      <vt:lpstr>2_Office Theme</vt:lpstr>
      <vt:lpstr>Welcome</vt:lpstr>
      <vt:lpstr>Good News!</vt:lpstr>
      <vt:lpstr>Meeting Agenda</vt:lpstr>
      <vt:lpstr>Company Updates</vt:lpstr>
      <vt:lpstr>Marketing Updates</vt:lpstr>
      <vt:lpstr>Wants &amp; Needs</vt:lpstr>
      <vt:lpstr>Education Opportunities</vt:lpstr>
      <vt:lpstr>PowerPoint Presentation</vt:lpstr>
      <vt:lpstr>PowerPoint Presentation</vt:lpstr>
      <vt:lpstr>PowerPoint Presentation</vt:lpstr>
      <vt:lpstr>PowerPoint Presentation</vt:lpstr>
      <vt:lpstr>Guest Speaker</vt:lpstr>
      <vt:lpstr>National Real Estate Data Trends</vt:lpstr>
      <vt:lpstr>30-Year Fixed Mortgage Rates</vt:lpstr>
      <vt:lpstr>Existing-Home SALES</vt:lpstr>
      <vt:lpstr>Monthly Supply of New Houses</vt:lpstr>
      <vt:lpstr>Real Estate Trends Local Market Report</vt:lpstr>
      <vt:lpstr>Real Estate Trends Company Production</vt:lpstr>
      <vt:lpstr>Real Estate Trends Company Data</vt:lpstr>
      <vt:lpstr>PowerPoint Presentation</vt:lpstr>
      <vt:lpstr>Next Meeting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Spark &amp; Logic</dc:creator>
  <cp:lastModifiedBy>Danielle Fogel</cp:lastModifiedBy>
  <cp:revision>189</cp:revision>
  <dcterms:created xsi:type="dcterms:W3CDTF">2021-11-05T15:17:42Z</dcterms:created>
  <dcterms:modified xsi:type="dcterms:W3CDTF">2024-08-19T12:00:31Z</dcterms:modified>
</cp:coreProperties>
</file>