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8"/>
  </p:notesMasterIdLst>
  <p:sldIdLst>
    <p:sldId id="422" r:id="rId3"/>
    <p:sldId id="443" r:id="rId4"/>
    <p:sldId id="257" r:id="rId5"/>
    <p:sldId id="258" r:id="rId6"/>
    <p:sldId id="260" r:id="rId7"/>
    <p:sldId id="436" r:id="rId8"/>
    <p:sldId id="261" r:id="rId9"/>
    <p:sldId id="458" r:id="rId10"/>
    <p:sldId id="457" r:id="rId11"/>
    <p:sldId id="459" r:id="rId12"/>
    <p:sldId id="461" r:id="rId13"/>
    <p:sldId id="299" r:id="rId14"/>
    <p:sldId id="464" r:id="rId15"/>
    <p:sldId id="395" r:id="rId16"/>
    <p:sldId id="405" r:id="rId17"/>
    <p:sldId id="404" r:id="rId18"/>
    <p:sldId id="279" r:id="rId19"/>
    <p:sldId id="263" r:id="rId20"/>
    <p:sldId id="280" r:id="rId21"/>
    <p:sldId id="268" r:id="rId22"/>
    <p:sldId id="270" r:id="rId23"/>
    <p:sldId id="398" r:id="rId24"/>
    <p:sldId id="417" r:id="rId25"/>
    <p:sldId id="462" r:id="rId26"/>
    <p:sldId id="4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336699"/>
    <a:srgbClr val="F2D868"/>
    <a:srgbClr val="F4BD62"/>
    <a:srgbClr val="E17B7B"/>
    <a:srgbClr val="336600"/>
    <a:srgbClr val="CA7A01"/>
    <a:srgbClr val="781C1D"/>
    <a:srgbClr val="C81E22"/>
    <a:srgbClr val="D82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4" autoAdjust="0"/>
    <p:restoredTop sz="76121" autoAdjust="0"/>
  </p:normalViewPr>
  <p:slideViewPr>
    <p:cSldViewPr snapToGrid="0">
      <p:cViewPr varScale="1">
        <p:scale>
          <a:sx n="89" d="100"/>
          <a:sy n="89" d="100"/>
        </p:scale>
        <p:origin x="1146"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7/19/2024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May brought a median sales price of $419,300 and a 3.7 months absorption rate of inventory nationally.</a:t>
            </a:r>
          </a:p>
          <a:p>
            <a:pPr marL="171399" indent="-171399">
              <a:lnSpc>
                <a:spcPct val="107000"/>
              </a:lnSpc>
              <a:spcAft>
                <a:spcPts val="800"/>
              </a:spcAft>
              <a:buFont typeface="Arial" panose="020B0604020202020204" pitchFamily="34" charset="0"/>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Regularly update yourself with the latest market trends and data, including absorption rates and comparable sales in your area. Be prepared to share this information with clients, ensuring they understand the information and its implications, such as whether it’s a buyers or sellers market. Preparing a similar report for your local market will help establish you as the local expert.</a:t>
            </a:r>
          </a:p>
        </p:txBody>
      </p:sp>
      <p:sp>
        <p:nvSpPr>
          <p:cNvPr id="6" name="Footer Placeholder 5">
            <a:extLst>
              <a:ext uri="{FF2B5EF4-FFF2-40B4-BE49-F238E27FC236}">
                <a16:creationId xmlns:a16="http://schemas.microsoft.com/office/drawing/2014/main" id="{4F6ACC9D-BEAD-2AD4-3813-EA99B20CBAE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6998"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monthly absorption rate of new construction homes edged up to 9.3 months of inventory in May.</a:t>
            </a:r>
          </a:p>
          <a:p>
            <a:pPr>
              <a:lnSpc>
                <a:spcPct val="107000"/>
              </a:lnSpc>
              <a:spcAft>
                <a:spcPts val="800"/>
              </a:spcAft>
              <a:tabLst>
                <a:tab pos="456998" algn="l"/>
              </a:tabLs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6998" algn="l"/>
              </a:tabLst>
            </a:pPr>
            <a:r>
              <a:rPr lang="en-US" sz="1100" b="0" kern="100" dirty="0">
                <a:latin typeface="Calibri" panose="020F0502020204030204" pitchFamily="34" charset="0"/>
                <a:ea typeface="Calibri" panose="020F0502020204030204" pitchFamily="34" charset="0"/>
                <a:cs typeface="Times New Roman" panose="02020603050405020304" pitchFamily="18" charset="0"/>
              </a:rPr>
              <a:t>The new house supply metric provides information about home building activity and future housing availability. This information can help you anticipate market changes and advise clients on timing for buying or selling.</a:t>
            </a:r>
          </a:p>
        </p:txBody>
      </p:sp>
      <p:sp>
        <p:nvSpPr>
          <p:cNvPr id="6" name="Footer Placeholder 5">
            <a:extLst>
              <a:ext uri="{FF2B5EF4-FFF2-40B4-BE49-F238E27FC236}">
                <a16:creationId xmlns:a16="http://schemas.microsoft.com/office/drawing/2014/main" id="{6A09B280-FF38-94F4-D676-2B2715F6589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76767"/>
                </a:solidFill>
                <a:effectLst/>
                <a:latin typeface="Open Sans" panose="020B0606030504020204" pitchFamily="34" charset="0"/>
              </a:rPr>
              <a:t>Summer is wrapping up quickly – August 30</a:t>
            </a:r>
            <a:r>
              <a:rPr lang="en-US" b="0" i="0" baseline="30000" dirty="0">
                <a:solidFill>
                  <a:srgbClr val="676767"/>
                </a:solidFill>
                <a:effectLst/>
                <a:latin typeface="Open Sans" panose="020B0606030504020204" pitchFamily="34" charset="0"/>
              </a:rPr>
              <a:t>th</a:t>
            </a:r>
            <a:r>
              <a:rPr lang="en-US" b="0" i="0" dirty="0">
                <a:solidFill>
                  <a:srgbClr val="676767"/>
                </a:solidFill>
                <a:effectLst/>
                <a:latin typeface="Open Sans" panose="020B0606030504020204" pitchFamily="34" charset="0"/>
              </a:rPr>
              <a:t> is National Beach Day! Select a small number of past clients and SOI members and prepare a small gift bag with fun items from the dollar store, like an inflatable beach ball, sunglasses, and a plastic pail and shovel. Attach a clever tag like the one featured here, throw in a couple of business cards, and schedule a day to pop by. Be prepared to discuss market conditions, along with relevant real estate trends. If they’re not home, leave the bag where they’ll see it and send them a short text: Quick heads up: the real estate market is still HOT. Want to chat about what this means for you? Let’s catch up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Reach out to your local food bank to find out how you can help for National Food Bank Day. Leverage your social media platforms to request donations. Send a series of emails to your past clients and Sphere of Influence. Remember to thank donors with personalized notes or emails.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like to do business with businesses that give back to the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r>
              <a:rPr lang="en-US" b="0" i="0" dirty="0">
                <a:solidFill>
                  <a:srgbClr val="676767"/>
                </a:solidFill>
                <a:effectLst/>
                <a:latin typeface="Open Sans" panose="020B0606030504020204" pitchFamily="34" charset="0"/>
              </a:rPr>
              <a:t>Select a few people in your power sphere who have sent you referrals. Prepare a small gift bag with all the ingredients to make a delicious cheese pizza or a gift card to a great local pizzeria. Let them know you appreciate their referrals. Make sure to give them 2-3 business cards to pass along. Staying top of mind will help you continue receiving referral business.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algn="l"/>
            <a:r>
              <a:rPr lang="en-US" b="0" i="0" dirty="0">
                <a:solidFill>
                  <a:srgbClr val="676767"/>
                </a:solidFill>
                <a:effectLst/>
                <a:latin typeface="Open Sans" panose="020B0606030504020204" pitchFamily="34" charset="0"/>
              </a:rPr>
              <a:t>Now’s a good time to prepare an end-of-summer newsletter. Send to your entire database—topics. Topics to consider include: Market Updates, Seasonal Advice, Home Maintenance, and local market conditions. Have a call to action, such as “Discover Your Dream Home Today!” and include a link to your latest listings. If your CRM software provides information on who opened your newsletter, or, even better, who clicked on links within the newsletter, consider sending a personalized follow-up email asking if they have any questions about the market.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82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The 30-year fixed rate continues to decrease, now at 6.77%. </a:t>
            </a:r>
          </a:p>
          <a:p>
            <a:pPr>
              <a:lnSpc>
                <a:spcPct val="107000"/>
              </a:lnSpc>
              <a:spcAft>
                <a:spcPts val="800"/>
              </a:spcAft>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b="0" kern="100" dirty="0">
                <a:latin typeface="Calibri" panose="020F0502020204030204" pitchFamily="34" charset="0"/>
                <a:ea typeface="Calibri" panose="020F0502020204030204" pitchFamily="34" charset="0"/>
                <a:cs typeface="Times New Roman" panose="02020603050405020304" pitchFamily="18" charset="0"/>
              </a:rPr>
              <a:t>With lower inflation readings, there’s potential for mortgage rates to fall further. There’s more inventory on the market nationally, including listings with price cuts, which is encouraging for prospective buyers and can contribute to lower rates.</a:t>
            </a:r>
          </a:p>
        </p:txBody>
      </p:sp>
      <p:sp>
        <p:nvSpPr>
          <p:cNvPr id="6" name="Footer Placeholder 5">
            <a:extLst>
              <a:ext uri="{FF2B5EF4-FFF2-40B4-BE49-F238E27FC236}">
                <a16:creationId xmlns:a16="http://schemas.microsoft.com/office/drawing/2014/main" id="{E2065FF9-6A95-5867-B259-EA2D56F09A2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7/19/2024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7/19/2024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7/19/2024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7/19/2024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7/19/2024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7/19/2024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7/19/2024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7/19/2024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7/19/2024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7/19/2024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7/19/2024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7/19/2024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7/19/2024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7.xml"/><Relationship Id="rId1" Type="http://schemas.openxmlformats.org/officeDocument/2006/relationships/video" Target="https://player.vimeo.com/video/845950962?h=4cb0e12158&amp;amp;app_id=12296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7.xml"/><Relationship Id="rId1" Type="http://schemas.openxmlformats.org/officeDocument/2006/relationships/video" Target="https://player.vimeo.com/video/818402078?h=f6dbca0d7d&amp;amp;app_id=12296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7.xml"/><Relationship Id="rId1" Type="http://schemas.openxmlformats.org/officeDocument/2006/relationships/video" Target="https://player.vimeo.com/video/987222373?h=8356b1312f&amp;amp;app_id=12296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7.xml"/><Relationship Id="rId1" Type="http://schemas.openxmlformats.org/officeDocument/2006/relationships/video" Target="https://player.vimeo.com/video/845932063?h=311be40011&amp;amp;app_id=12296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video" Target="https://player.vimeo.com/video/985893202?h=df05e9b25d&amp;amp;app_id=12296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Close-up of petals on flower">
            <a:extLst>
              <a:ext uri="{FF2B5EF4-FFF2-40B4-BE49-F238E27FC236}">
                <a16:creationId xmlns:a16="http://schemas.microsoft.com/office/drawing/2014/main" id="{BAAF327F-4545-272B-7007-DDB80CA20255}"/>
              </a:ext>
            </a:extLst>
          </p:cNvPr>
          <p:cNvPicPr>
            <a:picLocks noChangeAspect="1"/>
          </p:cNvPicPr>
          <p:nvPr/>
        </p:nvPicPr>
        <p:blipFill rotWithShape="1">
          <a:blip r:embed="rId3">
            <a:extLst>
              <a:ext uri="{28A0092B-C50C-407E-A947-70E740481C1C}">
                <a14:useLocalDpi xmlns:a14="http://schemas.microsoft.com/office/drawing/2010/main" val="0"/>
              </a:ext>
            </a:extLst>
          </a:blip>
          <a:srcRect l="261" t="6901" r="-1" b="7161"/>
          <a:stretch/>
        </p:blipFill>
        <p:spPr>
          <a:xfrm>
            <a:off x="0"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2747863" y="2709088"/>
            <a:ext cx="6696274" cy="1439824"/>
          </a:xfrm>
        </p:spPr>
        <p:txBody>
          <a:bodyPr vert="horz" lIns="91440" tIns="45720" rIns="91440" bIns="45720" rtlCol="0" anchor="b">
            <a:noAutofit/>
          </a:bodyPr>
          <a:lstStyle/>
          <a:p>
            <a:pPr algn="ctr">
              <a:lnSpc>
                <a:spcPct val="90000"/>
              </a:lnSpc>
              <a:spcBef>
                <a:spcPct val="0"/>
              </a:spcBef>
            </a:pPr>
            <a:r>
              <a:rPr lang="en-US" sz="12500" kern="1200" dirty="0">
                <a:solidFill>
                  <a:schemeClr val="tx2"/>
                </a:solidFill>
                <a:effectLst>
                  <a:outerShdw blurRad="50800" dist="38100" dir="2700000" algn="tl" rotWithShape="0">
                    <a:prstClr val="black">
                      <a:alpha val="40000"/>
                    </a:prstClr>
                  </a:outerShdw>
                </a:effectLst>
                <a:latin typeface="+mj-lt"/>
                <a:ea typeface="+mj-ea"/>
                <a:cs typeface="+mj-cs"/>
              </a:rPr>
              <a:t>Welcome</a:t>
            </a:r>
            <a:endParaRPr lang="en-US" sz="8800" kern="1200" dirty="0">
              <a:solidFill>
                <a:schemeClr val="tx2"/>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766949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Agent Mastermind: Business Technology">
            <a:hlinkClick r:id="" action="ppaction://media"/>
            <a:extLst>
              <a:ext uri="{FF2B5EF4-FFF2-40B4-BE49-F238E27FC236}">
                <a16:creationId xmlns:a16="http://schemas.microsoft.com/office/drawing/2014/main" id="{BFDEF24D-D898-5FDB-4AC2-222446DBC2A3}"/>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369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onthly Goal Setting (short version)">
            <a:hlinkClick r:id="" action="ppaction://media"/>
            <a:extLst>
              <a:ext uri="{FF2B5EF4-FFF2-40B4-BE49-F238E27FC236}">
                <a16:creationId xmlns:a16="http://schemas.microsoft.com/office/drawing/2014/main" id="{3BE451B3-9E66-8861-F489-BFCC90D1A32F}"/>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46122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ug 2024 National Data Trends">
            <a:hlinkClick r:id="" action="ppaction://media"/>
            <a:extLst>
              <a:ext uri="{FF2B5EF4-FFF2-40B4-BE49-F238E27FC236}">
                <a16:creationId xmlns:a16="http://schemas.microsoft.com/office/drawing/2014/main" id="{0D12D1D0-ED4B-84FC-CDD3-7DE07D961EB2}"/>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158112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6.86%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June 2024</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6.77%</a:t>
            </a:r>
            <a:r>
              <a:rPr kumimoji="0" lang="en-US" sz="2400" b="0" i="0" u="none" strike="noStrike" kern="1200" cap="none" spc="0" normalizeH="0" baseline="0" noProof="0" dirty="0">
                <a:ln>
                  <a:noFill/>
                </a:ln>
                <a:solidFill>
                  <a:srgbClr val="00B050"/>
                </a:solidFill>
                <a:effectLst/>
                <a:uLnTx/>
                <a:uFillTx/>
                <a:latin typeface="Times New Roman"/>
                <a:ea typeface="+mn-ea"/>
                <a:cs typeface="+mn-cs"/>
              </a:rPr>
              <a:t> July 2024</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055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Months of Inventory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May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1937" y="-13145"/>
            <a:ext cx="4577709" cy="687114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85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©2024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August 2024.</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8480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9.3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May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078145"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2538" y="474736"/>
            <a:ext cx="10526919" cy="4162665"/>
          </a:xfrm>
          <a:prstGeom prst="rect">
            <a:avLst/>
          </a:prstGeom>
        </p:spPr>
      </p:pic>
    </p:spTree>
    <p:extLst>
      <p:ext uri="{BB962C8B-B14F-4D97-AF65-F5344CB8AC3E}">
        <p14:creationId xmlns:p14="http://schemas.microsoft.com/office/powerpoint/2010/main" val="3221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3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srcRect l="27469" r="27469"/>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441325"/>
            <a:ext cx="10515600" cy="2240915"/>
          </a:xfrm>
        </p:spPr>
        <p:txBody>
          <a:bodyPr>
            <a:normAutofit/>
          </a:bodyPr>
          <a:lstStyle/>
          <a:p>
            <a:pPr algn="ctr"/>
            <a:r>
              <a:rPr lang="en-US" sz="10500" dirty="0">
                <a:solidFill>
                  <a:schemeClr val="tx2"/>
                </a:solidFill>
                <a:latin typeface="Satisfy" panose="02000000000000000000" pitchFamily="2" charset="0"/>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D8E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C7834ED-F1C1-F63A-1DF9-BBAF0E9FB1B3}"/>
              </a:ext>
            </a:extLst>
          </p:cNvPr>
          <p:cNvSpPr txBox="1">
            <a:spLocks/>
          </p:cNvSpPr>
          <p:nvPr/>
        </p:nvSpPr>
        <p:spPr>
          <a:xfrm>
            <a:off x="403007" y="884027"/>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5874"/>
                </a:solidFill>
                <a:effectLst/>
                <a:uLnTx/>
                <a:uFillTx/>
                <a:latin typeface="Tw Cen MT"/>
                <a:ea typeface="+mj-ea"/>
                <a:cs typeface="+mj-cs"/>
              </a:rPr>
              <a:t>Spark Your Business</a:t>
            </a:r>
          </a:p>
        </p:txBody>
      </p:sp>
      <p:sp>
        <p:nvSpPr>
          <p:cNvPr id="7" name="Text Placeholder 3">
            <a:extLst>
              <a:ext uri="{FF2B5EF4-FFF2-40B4-BE49-F238E27FC236}">
                <a16:creationId xmlns:a16="http://schemas.microsoft.com/office/drawing/2014/main" id="{BDD4A7DD-2EE4-4510-9C51-CF18513397BA}"/>
              </a:ext>
            </a:extLst>
          </p:cNvPr>
          <p:cNvSpPr txBox="1">
            <a:spLocks/>
          </p:cNvSpPr>
          <p:nvPr/>
        </p:nvSpPr>
        <p:spPr>
          <a:xfrm>
            <a:off x="502595" y="2883049"/>
            <a:ext cx="4990895" cy="1570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CB3C49"/>
                </a:solidFill>
                <a:effectLst/>
                <a:uLnTx/>
                <a:uFillTx/>
                <a:latin typeface="Times New Roman"/>
                <a:ea typeface="+mn-ea"/>
                <a:cs typeface="+mn-cs"/>
              </a:rPr>
              <a:t>National Beach Day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CB3C49"/>
                </a:solidFill>
                <a:effectLst/>
                <a:uLnTx/>
                <a:uFillTx/>
                <a:latin typeface="Times New Roman"/>
                <a:ea typeface="+mn-ea"/>
                <a:cs typeface="+mn-cs"/>
              </a:rPr>
              <a:t>August 30</a:t>
            </a:r>
            <a:r>
              <a:rPr kumimoji="0" lang="en-US" sz="3600" b="0" i="0" u="none" strike="noStrike" kern="1200" cap="none" spc="0" normalizeH="0" baseline="30000" noProof="0" dirty="0">
                <a:ln>
                  <a:noFill/>
                </a:ln>
                <a:solidFill>
                  <a:srgbClr val="CB3C49"/>
                </a:solidFill>
                <a:effectLst/>
                <a:uLnTx/>
                <a:uFillTx/>
                <a:latin typeface="Times New Roman"/>
                <a:ea typeface="+mn-ea"/>
                <a:cs typeface="+mn-cs"/>
              </a:rPr>
              <a:t>th</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30000" noProof="0" dirty="0">
              <a:ln>
                <a:noFill/>
              </a:ln>
              <a:solidFill>
                <a:srgbClr val="F3D6AC"/>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3CD313DC-B825-B69C-0E0F-1522B7A4C1A6}"/>
              </a:ext>
            </a:extLst>
          </p:cNvPr>
          <p:cNvPicPr>
            <a:picLocks noChangeAspect="1"/>
          </p:cNvPicPr>
          <p:nvPr/>
        </p:nvPicPr>
        <p:blipFill rotWithShape="1">
          <a:blip r:embed="rId3">
            <a:extLst>
              <a:ext uri="{28A0092B-C50C-407E-A947-70E740481C1C}">
                <a14:useLocalDpi xmlns:a14="http://schemas.microsoft.com/office/drawing/2010/main" val="0"/>
              </a:ext>
            </a:extLst>
          </a:blip>
          <a:srcRect t="447" b="447"/>
          <a:stretch/>
        </p:blipFill>
        <p:spPr>
          <a:xfrm>
            <a:off x="6400841" y="1028660"/>
            <a:ext cx="4786806" cy="4800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E82C36A4-85B9-7405-8CC9-634E16AE0CAB}"/>
              </a:ext>
            </a:extLst>
          </p:cNvPr>
          <p:cNvSpPr txBox="1"/>
          <p:nvPr/>
        </p:nvSpPr>
        <p:spPr>
          <a:xfrm>
            <a:off x="8998690" y="5923918"/>
            <a:ext cx="23360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mn-cs"/>
              </a:rPr>
              <a:t>Image credit: </a:t>
            </a:r>
            <a:r>
              <a:rPr kumimoji="0" lang="en-US" sz="1400" b="0" i="0" u="none" strike="noStrike" kern="1200" cap="none" spc="0" normalizeH="0" baseline="0" noProof="0" dirty="0" err="1">
                <a:ln>
                  <a:noFill/>
                </a:ln>
                <a:solidFill>
                  <a:srgbClr val="FFFFFF"/>
                </a:solidFill>
                <a:effectLst/>
                <a:uLnTx/>
                <a:uFillTx/>
                <a:latin typeface="Times New Roman"/>
                <a:ea typeface="+mn-ea"/>
                <a:cs typeface="+mn-cs"/>
              </a:rPr>
              <a:t>REdigitalassist</a:t>
            </a:r>
            <a:endParaRPr kumimoji="0" lang="en-US" sz="1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2CBAD194-14AA-9F60-FF57-51057C4E3B99}"/>
              </a:ext>
            </a:extLst>
          </p:cNvPr>
          <p:cNvSpPr txBox="1"/>
          <p:nvPr/>
        </p:nvSpPr>
        <p:spPr>
          <a:xfrm>
            <a:off x="738936" y="4666129"/>
            <a:ext cx="45182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874"/>
                </a:solidFill>
                <a:effectLst/>
                <a:uLnTx/>
                <a:uFillTx/>
                <a:latin typeface="Times New Roman"/>
                <a:ea typeface="+mn-ea"/>
                <a:cs typeface="+mn-cs"/>
              </a:rPr>
              <a:t>Create gift bags with inflatable balls, sunglasses</a:t>
            </a:r>
            <a:r>
              <a:rPr kumimoji="0" lang="en-US" sz="2400" b="0" i="0" u="none" strike="noStrike" kern="1200" cap="none" spc="0" normalizeH="0" baseline="0" noProof="0">
                <a:ln>
                  <a:noFill/>
                </a:ln>
                <a:solidFill>
                  <a:srgbClr val="005874"/>
                </a:solidFill>
                <a:effectLst/>
                <a:uLnTx/>
                <a:uFillTx/>
                <a:latin typeface="Times New Roman"/>
                <a:ea typeface="+mn-ea"/>
                <a:cs typeface="+mn-cs"/>
              </a:rPr>
              <a:t>, and </a:t>
            </a:r>
            <a:r>
              <a:rPr kumimoji="0" lang="en-US" sz="2400" b="0" i="0" u="none" strike="noStrike" kern="1200" cap="none" spc="0" normalizeH="0" baseline="0" noProof="0" dirty="0">
                <a:ln>
                  <a:noFill/>
                </a:ln>
                <a:solidFill>
                  <a:srgbClr val="005874"/>
                </a:solidFill>
                <a:effectLst/>
                <a:uLnTx/>
                <a:uFillTx/>
                <a:latin typeface="Times New Roman"/>
                <a:ea typeface="+mn-ea"/>
                <a:cs typeface="+mn-cs"/>
              </a:rPr>
              <a:t>beach toys.</a:t>
            </a: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3" objId="2"/>
        <p14:stopEvt time="2540"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x full of food&#10;&#10;Description automatically generated">
            <a:extLst>
              <a:ext uri="{FF2B5EF4-FFF2-40B4-BE49-F238E27FC236}">
                <a16:creationId xmlns:a16="http://schemas.microsoft.com/office/drawing/2014/main" id="{5339DAFD-9927-E1AC-AEAF-5910AF870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5" y="1733550"/>
            <a:ext cx="7686675" cy="5124450"/>
          </a:xfrm>
          <a:prstGeom prst="rect">
            <a:avLst/>
          </a:prstGeom>
        </p:spPr>
      </p:pic>
      <p:sp>
        <p:nvSpPr>
          <p:cNvPr id="7" name="Title 1">
            <a:extLst>
              <a:ext uri="{FF2B5EF4-FFF2-40B4-BE49-F238E27FC236}">
                <a16:creationId xmlns:a16="http://schemas.microsoft.com/office/drawing/2014/main" id="{3AC0E619-F6E5-FA4D-329B-F01F50BDE75C}"/>
              </a:ext>
            </a:extLst>
          </p:cNvPr>
          <p:cNvSpPr txBox="1">
            <a:spLocks/>
          </p:cNvSpPr>
          <p:nvPr/>
        </p:nvSpPr>
        <p:spPr>
          <a:xfrm>
            <a:off x="870504" y="895350"/>
            <a:ext cx="10450992" cy="219075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6600" b="1" i="0" u="none" strike="noStrike" kern="1200" cap="none" spc="0" normalizeH="0" baseline="0" noProof="0" dirty="0">
                <a:ln>
                  <a:noFill/>
                </a:ln>
                <a:solidFill>
                  <a:srgbClr val="661E25">
                    <a:lumMod val="60000"/>
                    <a:lumOff val="40000"/>
                  </a:srgbClr>
                </a:solidFill>
                <a:effectLst/>
                <a:uLnTx/>
                <a:uFillTx/>
                <a:latin typeface="Tw Cen MT"/>
                <a:ea typeface="+mj-ea"/>
                <a:cs typeface="+mj-cs"/>
              </a:rPr>
              <a:t>Spark Your Business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661E25">
                    <a:lumMod val="60000"/>
                    <a:lumOff val="40000"/>
                  </a:srgbClr>
                </a:solidFill>
                <a:effectLst/>
                <a:uLnTx/>
                <a:uFillTx/>
                <a:latin typeface="Tw Cen MT"/>
                <a:ea typeface="+mj-ea"/>
                <a:cs typeface="+mj-cs"/>
              </a:rPr>
              <a:t>National Food Bank Day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661E25">
                    <a:lumMod val="60000"/>
                    <a:lumOff val="40000"/>
                  </a:srgbClr>
                </a:solidFill>
                <a:effectLst/>
                <a:uLnTx/>
                <a:uFillTx/>
                <a:latin typeface="Tw Cen MT"/>
                <a:ea typeface="+mj-ea"/>
                <a:cs typeface="+mj-cs"/>
              </a:rPr>
              <a:t>September 1</a:t>
            </a:r>
            <a:r>
              <a:rPr kumimoji="0" lang="en-US" sz="4800" b="0" i="0" u="none" strike="noStrike" kern="1200" cap="none" spc="0" normalizeH="0" baseline="30000" noProof="0" dirty="0">
                <a:ln>
                  <a:noFill/>
                </a:ln>
                <a:solidFill>
                  <a:srgbClr val="661E25">
                    <a:lumMod val="60000"/>
                    <a:lumOff val="40000"/>
                  </a:srgbClr>
                </a:solidFill>
                <a:effectLst/>
                <a:uLnTx/>
                <a:uFillTx/>
                <a:latin typeface="Tw Cen MT"/>
                <a:ea typeface="+mj-ea"/>
                <a:cs typeface="+mj-cs"/>
              </a:rPr>
              <a:t>st</a:t>
            </a:r>
            <a:r>
              <a:rPr kumimoji="0" lang="en-US" sz="4800" b="0" i="0" u="none" strike="noStrike" kern="1200" cap="none" spc="0" normalizeH="0" baseline="0" noProof="0" dirty="0">
                <a:ln>
                  <a:noFill/>
                </a:ln>
                <a:solidFill>
                  <a:srgbClr val="661E25">
                    <a:lumMod val="60000"/>
                    <a:lumOff val="40000"/>
                  </a:srgbClr>
                </a:solidFill>
                <a:effectLst/>
                <a:uLnTx/>
                <a:uFillTx/>
                <a:latin typeface="Tw Cen MT"/>
                <a:ea typeface="+mj-ea"/>
                <a:cs typeface="+mj-cs"/>
              </a:rPr>
              <a:t> </a:t>
            </a:r>
          </a:p>
        </p:txBody>
      </p:sp>
      <p:sp>
        <p:nvSpPr>
          <p:cNvPr id="10" name="Text Placeholder 3">
            <a:extLst>
              <a:ext uri="{FF2B5EF4-FFF2-40B4-BE49-F238E27FC236}">
                <a16:creationId xmlns:a16="http://schemas.microsoft.com/office/drawing/2014/main" id="{4E2439BA-216B-A7C6-8CB8-0934149AC6A8}"/>
              </a:ext>
            </a:extLst>
          </p:cNvPr>
          <p:cNvSpPr txBox="1">
            <a:spLocks/>
          </p:cNvSpPr>
          <p:nvPr/>
        </p:nvSpPr>
        <p:spPr>
          <a:xfrm>
            <a:off x="7686675" y="4667250"/>
            <a:ext cx="3930096" cy="1466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1" u="none" strike="noStrike" kern="1200" cap="none" spc="0" normalizeH="0" baseline="30000" noProof="0" dirty="0">
                <a:ln>
                  <a:noFill/>
                </a:ln>
                <a:solidFill>
                  <a:srgbClr val="395861"/>
                </a:solidFill>
                <a:effectLst/>
                <a:uLnTx/>
                <a:uFillTx/>
                <a:latin typeface="Times New Roman"/>
                <a:ea typeface="+mn-ea"/>
                <a:cs typeface="+mn-cs"/>
              </a:rPr>
              <a:t>Organize food drive for your local food bank.</a:t>
            </a:r>
            <a:endParaRPr kumimoji="0" lang="en-US" sz="5400" b="0" i="0" u="none" strike="noStrike" kern="1200" cap="none" spc="0" normalizeH="0" baseline="30000" noProof="0" dirty="0">
              <a:ln>
                <a:noFill/>
              </a:ln>
              <a:solidFill>
                <a:srgbClr val="395861"/>
              </a:solidFill>
              <a:effectLst/>
              <a:uLnTx/>
              <a:uFillTx/>
              <a:latin typeface="Times New Roman"/>
              <a:ea typeface="+mn-ea"/>
              <a:cs typeface="+mn-cs"/>
            </a:endParaRPr>
          </a:p>
        </p:txBody>
      </p:sp>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5" objId="2"/>
        <p14:stopEvt time="2536"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EDD5"/>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3987ED6-DA36-41CF-0E6A-5A447BE2931B}"/>
              </a:ext>
            </a:extLst>
          </p:cNvPr>
          <p:cNvSpPr txBox="1">
            <a:spLocks/>
          </p:cNvSpPr>
          <p:nvPr/>
        </p:nvSpPr>
        <p:spPr>
          <a:xfrm>
            <a:off x="5981700" y="1050579"/>
            <a:ext cx="5090483" cy="1864071"/>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a:ln>
                  <a:noFill/>
                </a:ln>
                <a:solidFill>
                  <a:srgbClr val="B02229"/>
                </a:solidFill>
                <a:effectLst/>
                <a:uLnTx/>
                <a:uFillTx/>
                <a:latin typeface="Tw Cen MT"/>
                <a:ea typeface="+mj-ea"/>
                <a:cs typeface="+mj-cs"/>
              </a:rPr>
              <a:t>Spark Your Business</a:t>
            </a:r>
            <a:endParaRPr kumimoji="0" lang="en-US" sz="6600" b="1" i="0" u="none" strike="noStrike" kern="1200" cap="none" spc="0" normalizeH="0" baseline="0" noProof="0" dirty="0">
              <a:ln>
                <a:noFill/>
              </a:ln>
              <a:solidFill>
                <a:srgbClr val="B02229"/>
              </a:solidFill>
              <a:effectLst/>
              <a:uLnTx/>
              <a:uFillTx/>
              <a:latin typeface="Tw Cen MT"/>
              <a:ea typeface="+mj-ea"/>
              <a:cs typeface="+mj-cs"/>
            </a:endParaRPr>
          </a:p>
        </p:txBody>
      </p:sp>
      <p:sp>
        <p:nvSpPr>
          <p:cNvPr id="10" name="Text Placeholder 3">
            <a:extLst>
              <a:ext uri="{FF2B5EF4-FFF2-40B4-BE49-F238E27FC236}">
                <a16:creationId xmlns:a16="http://schemas.microsoft.com/office/drawing/2014/main" id="{7EC8CE43-CAAA-82BD-072A-1B4183A20552}"/>
              </a:ext>
            </a:extLst>
          </p:cNvPr>
          <p:cNvSpPr txBox="1">
            <a:spLocks/>
          </p:cNvSpPr>
          <p:nvPr/>
        </p:nvSpPr>
        <p:spPr>
          <a:xfrm>
            <a:off x="5629275" y="3233221"/>
            <a:ext cx="5795332" cy="2770478"/>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9000" b="1" i="0" u="none" strike="noStrike" kern="1200" cap="none" spc="0" normalizeH="0" baseline="0" noProof="0">
                <a:ln>
                  <a:noFill/>
                </a:ln>
                <a:solidFill>
                  <a:srgbClr val="395861"/>
                </a:solidFill>
                <a:effectLst/>
                <a:uLnTx/>
                <a:uFillTx/>
                <a:latin typeface="Times New Roman"/>
                <a:ea typeface="+mn-ea"/>
                <a:cs typeface="+mn-cs"/>
              </a:rPr>
              <a:t>National Cheese Pizza Day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0" b="0" i="0" u="none" strike="noStrike" kern="1200" cap="none" spc="0" normalizeH="0" baseline="0" noProof="0">
                <a:ln>
                  <a:noFill/>
                </a:ln>
                <a:solidFill>
                  <a:srgbClr val="395861"/>
                </a:solidFill>
                <a:effectLst/>
                <a:uLnTx/>
                <a:uFillTx/>
                <a:latin typeface="Times New Roman"/>
                <a:ea typeface="+mn-ea"/>
                <a:cs typeface="+mn-cs"/>
              </a:rPr>
              <a:t>September 5</a:t>
            </a:r>
            <a:r>
              <a:rPr kumimoji="0" lang="en-US" sz="9000" b="0" i="0" u="none" strike="noStrike" kern="1200" cap="none" spc="0" normalizeH="0" baseline="30000" noProof="0">
                <a:ln>
                  <a:noFill/>
                </a:ln>
                <a:solidFill>
                  <a:srgbClr val="395861"/>
                </a:solidFill>
                <a:effectLst/>
                <a:uLnTx/>
                <a:uFillTx/>
                <a:latin typeface="Times New Roman"/>
                <a:ea typeface="+mn-ea"/>
                <a:cs typeface="+mn-cs"/>
              </a:rPr>
              <a:t>th</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0" b="0" i="0" u="none" strike="noStrike" kern="1200" cap="none" spc="0" normalizeH="0" baseline="30000" noProof="0">
              <a:ln>
                <a:noFill/>
              </a:ln>
              <a:solidFill>
                <a:srgbClr val="B02229"/>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4000" b="0" i="0" u="none" strike="noStrike" kern="1200" cap="none" spc="0" normalizeH="0" baseline="30000" noProof="0">
              <a:ln>
                <a:noFill/>
              </a:ln>
              <a:solidFill>
                <a:srgbClr val="B02229"/>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6000" b="0" i="1" u="none" strike="noStrike" kern="1200" cap="none" spc="0" normalizeH="0" baseline="30000" noProof="0">
              <a:ln>
                <a:noFill/>
              </a:ln>
              <a:solidFill>
                <a:srgbClr val="B02229"/>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0" b="0" i="1" u="none" strike="noStrike" kern="1200" cap="none" spc="0" normalizeH="0" baseline="30000" noProof="0">
                <a:ln>
                  <a:noFill/>
                </a:ln>
                <a:solidFill>
                  <a:srgbClr val="B02229"/>
                </a:solidFill>
                <a:effectLst/>
                <a:uLnTx/>
                <a:uFillTx/>
                <a:latin typeface="Times New Roman"/>
                <a:ea typeface="+mn-ea"/>
                <a:cs typeface="+mn-cs"/>
              </a:rPr>
              <a:t>Surprise your SOI with a pizza kit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0" b="0" i="1" u="none" strike="noStrike" kern="1200" cap="none" spc="0" normalizeH="0" baseline="30000" noProof="0">
                <a:ln>
                  <a:noFill/>
                </a:ln>
                <a:solidFill>
                  <a:srgbClr val="B02229"/>
                </a:solidFill>
                <a:effectLst/>
                <a:uLnTx/>
                <a:uFillTx/>
                <a:latin typeface="Times New Roman"/>
                <a:ea typeface="+mn-ea"/>
                <a:cs typeface="+mn-cs"/>
              </a:rPr>
              <a:t>or pizzeria gift card!</a:t>
            </a:r>
            <a:endParaRPr kumimoji="0" lang="en-US" sz="11000" b="0" i="1" u="none" strike="noStrike" kern="1200" cap="none" spc="0" normalizeH="0" baseline="0" noProof="0" dirty="0">
              <a:ln>
                <a:noFill/>
              </a:ln>
              <a:solidFill>
                <a:srgbClr val="B02229"/>
              </a:solidFill>
              <a:effectLst/>
              <a:uLnTx/>
              <a:uFillTx/>
              <a:latin typeface="Times New Roman"/>
              <a:ea typeface="+mn-ea"/>
              <a:cs typeface="+mn-cs"/>
            </a:endParaRPr>
          </a:p>
        </p:txBody>
      </p:sp>
      <p:pic>
        <p:nvPicPr>
          <p:cNvPr id="11" name="Picture 10">
            <a:extLst>
              <a:ext uri="{FF2B5EF4-FFF2-40B4-BE49-F238E27FC236}">
                <a16:creationId xmlns:a16="http://schemas.microsoft.com/office/drawing/2014/main" id="{13F7C135-ACB9-C12F-86A4-707F96B554B9}"/>
              </a:ext>
            </a:extLst>
          </p:cNvPr>
          <p:cNvPicPr>
            <a:picLocks noChangeAspect="1"/>
          </p:cNvPicPr>
          <p:nvPr/>
        </p:nvPicPr>
        <p:blipFill rotWithShape="1">
          <a:blip r:embed="rId3">
            <a:extLst>
              <a:ext uri="{28A0092B-C50C-407E-A947-70E740481C1C}">
                <a14:useLocalDpi xmlns:a14="http://schemas.microsoft.com/office/drawing/2010/main" val="0"/>
              </a:ext>
            </a:extLst>
          </a:blip>
          <a:srcRect l="20425" t="1494" b="1494"/>
          <a:stretch/>
        </p:blipFill>
        <p:spPr>
          <a:xfrm>
            <a:off x="1005517" y="1046556"/>
            <a:ext cx="4004633" cy="4785693"/>
          </a:xfrm>
          <a:prstGeom prst="rect">
            <a:avLst/>
          </a:prstGeom>
        </p:spPr>
      </p:pic>
      <p:sp>
        <p:nvSpPr>
          <p:cNvPr id="12" name="TextBox 11">
            <a:extLst>
              <a:ext uri="{FF2B5EF4-FFF2-40B4-BE49-F238E27FC236}">
                <a16:creationId xmlns:a16="http://schemas.microsoft.com/office/drawing/2014/main" id="{45869BF6-6949-088C-E094-A65DB2269AC3}"/>
              </a:ext>
            </a:extLst>
          </p:cNvPr>
          <p:cNvSpPr txBox="1"/>
          <p:nvPr/>
        </p:nvSpPr>
        <p:spPr>
          <a:xfrm>
            <a:off x="1005517" y="5832249"/>
            <a:ext cx="34219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Times New Roman"/>
                <a:ea typeface="+mn-ea"/>
                <a:cs typeface="+mn-cs"/>
              </a:rPr>
              <a:t>Image credit: </a:t>
            </a:r>
            <a:r>
              <a:rPr kumimoji="0" lang="en-US" sz="1400" b="0" i="1" u="none" strike="noStrike" kern="1200" cap="none" spc="0" normalizeH="0" baseline="0" noProof="0" dirty="0" err="1">
                <a:ln>
                  <a:noFill/>
                </a:ln>
                <a:solidFill>
                  <a:srgbClr val="000000"/>
                </a:solidFill>
                <a:effectLst/>
                <a:uLnTx/>
                <a:uFillTx/>
                <a:latin typeface="Times New Roman"/>
                <a:ea typeface="+mn-ea"/>
                <a:cs typeface="+mn-cs"/>
              </a:rPr>
              <a:t>mMadeDesignCo</a:t>
            </a:r>
            <a:r>
              <a:rPr kumimoji="0" lang="en-US" sz="1400" b="0" i="1" u="none" strike="noStrike" kern="1200" cap="none" spc="0" normalizeH="0" baseline="0" noProof="0" dirty="0">
                <a:ln>
                  <a:noFill/>
                </a:ln>
                <a:solidFill>
                  <a:srgbClr val="000000"/>
                </a:solidFill>
                <a:effectLst/>
                <a:uLnTx/>
                <a:uFillTx/>
                <a:latin typeface="Times New Roman"/>
                <a:ea typeface="+mn-ea"/>
                <a:cs typeface="+mn-cs"/>
              </a:rPr>
              <a:t>.</a:t>
            </a:r>
          </a:p>
        </p:txBody>
      </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8" objId="2"/>
        <p14:stopEvt time="2550"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CDCD6"/>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7009972" y="1213971"/>
            <a:ext cx="4689343"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355679"/>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355679"/>
                </a:solidFill>
                <a:effectLst/>
                <a:uLnTx/>
                <a:uFillTx/>
                <a:latin typeface="Tw Cen MT"/>
                <a:ea typeface="+mj-ea"/>
                <a:cs typeface="+mj-cs"/>
              </a:rPr>
              <a:t>Business</a:t>
            </a:r>
            <a:r>
              <a:rPr kumimoji="0" lang="en-US" sz="4000" b="0" i="0" u="none" strike="noStrike" kern="1200" cap="none" spc="0" normalizeH="0" baseline="0" noProof="0" dirty="0">
                <a:ln>
                  <a:noFill/>
                </a:ln>
                <a:solidFill>
                  <a:srgbClr val="355679"/>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200359" y="3011001"/>
            <a:ext cx="430856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410B"/>
                </a:solidFill>
                <a:effectLst/>
                <a:uLnTx/>
                <a:uFillTx/>
                <a:latin typeface="Times New Roman" panose="02020603050405020304" pitchFamily="18" charset="0"/>
                <a:ea typeface="Times New Roman" panose="02020603050405020304" pitchFamily="18" charset="0"/>
                <a:cs typeface="+mn-cs"/>
              </a:rPr>
              <a:t>End of Summer Newsletter</a:t>
            </a:r>
            <a:endParaRPr kumimoji="0" lang="en-US" sz="2000" b="1" i="0" u="none" strike="noStrike" kern="1200" cap="none" spc="0" normalizeH="0" baseline="0" noProof="0" dirty="0">
              <a:ln>
                <a:noFill/>
              </a:ln>
              <a:solidFill>
                <a:srgbClr val="9B410B"/>
              </a:solidFill>
              <a:effectLst/>
              <a:uLnTx/>
              <a:uFillTx/>
              <a:latin typeface="Times New Roman" panose="02020603050405020304" pitchFamily="18" charset="0"/>
              <a:ea typeface="Times New Roman" panose="02020603050405020304" pitchFamily="18" charset="0"/>
              <a:cs typeface="+mn-cs"/>
            </a:endParaRPr>
          </a:p>
        </p:txBody>
      </p:sp>
      <p:sp>
        <p:nvSpPr>
          <p:cNvPr id="3" name="TextBox 2">
            <a:extLst>
              <a:ext uri="{FF2B5EF4-FFF2-40B4-BE49-F238E27FC236}">
                <a16:creationId xmlns:a16="http://schemas.microsoft.com/office/drawing/2014/main" id="{D4E5FFC9-667C-802B-750A-5E8EB9751E0B}"/>
              </a:ext>
            </a:extLst>
          </p:cNvPr>
          <p:cNvSpPr txBox="1"/>
          <p:nvPr/>
        </p:nvSpPr>
        <p:spPr>
          <a:xfrm>
            <a:off x="7073762" y="4457446"/>
            <a:ext cx="46893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5679"/>
                </a:solidFill>
                <a:effectLst/>
                <a:uLnTx/>
                <a:uFillTx/>
                <a:latin typeface="Times New Roman"/>
                <a:ea typeface="+mn-ea"/>
                <a:cs typeface="+mn-cs"/>
              </a:rPr>
              <a:t>Mail or email a newsletter focusing on market updates, seasonal advice, home maintenance, and local market conditions.</a:t>
            </a:r>
          </a:p>
        </p:txBody>
      </p:sp>
      <p:pic>
        <p:nvPicPr>
          <p:cNvPr id="9" name="Picture 8" descr="A house with a lawn and a walkway">
            <a:extLst>
              <a:ext uri="{FF2B5EF4-FFF2-40B4-BE49-F238E27FC236}">
                <a16:creationId xmlns:a16="http://schemas.microsoft.com/office/drawing/2014/main" id="{C9066658-36F9-4B43-8769-F83F7F570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71" y="492404"/>
            <a:ext cx="5873191" cy="587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59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53" objId="2"/>
        <p14:stopEvt time="2554"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ain the AI Advantage">
            <a:hlinkClick r:id="" action="ppaction://media"/>
            <a:extLst>
              <a:ext uri="{FF2B5EF4-FFF2-40B4-BE49-F238E27FC236}">
                <a16:creationId xmlns:a16="http://schemas.microsoft.com/office/drawing/2014/main" id="{97256777-87F6-107B-91EC-8B009FF3B5F4}"/>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38710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2024 Thumbs Up - Leveraging Texting">
            <a:hlinkClick r:id="" action="ppaction://media"/>
            <a:extLst>
              <a:ext uri="{FF2B5EF4-FFF2-40B4-BE49-F238E27FC236}">
                <a16:creationId xmlns:a16="http://schemas.microsoft.com/office/drawing/2014/main" id="{8351F736-4A01-8187-FC28-81B6449F62C8}"/>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29948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17074</TotalTime>
  <Words>1240</Words>
  <Application>Microsoft Office PowerPoint</Application>
  <PresentationFormat>Widescreen</PresentationFormat>
  <Paragraphs>132</Paragraphs>
  <Slides>25</Slides>
  <Notes>20</Notes>
  <HiddenSlides>3</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Open Sans</vt:lpstr>
      <vt:lpstr>Rockwell</vt:lpstr>
      <vt:lpstr>Satisfy</vt:lpstr>
      <vt:lpstr>Söhne</vt:lpstr>
      <vt:lpstr>Times New Roman</vt:lpstr>
      <vt:lpstr>Tw Cen MT</vt:lpstr>
      <vt:lpstr>Twentieth Century</vt:lpstr>
      <vt:lpstr>1_Office Theme</vt:lpstr>
      <vt:lpstr>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Guest Speaker</vt:lpstr>
      <vt:lpstr>PowerPoint Presentation</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195</cp:revision>
  <dcterms:created xsi:type="dcterms:W3CDTF">2021-11-05T15:17:42Z</dcterms:created>
  <dcterms:modified xsi:type="dcterms:W3CDTF">2024-07-19T18:34:53Z</dcterms:modified>
</cp:coreProperties>
</file>