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3671" r:id="rId2"/>
  </p:sldMasterIdLst>
  <p:notesMasterIdLst>
    <p:notesMasterId r:id="rId27"/>
  </p:notesMasterIdLst>
  <p:sldIdLst>
    <p:sldId id="463" r:id="rId3"/>
    <p:sldId id="443" r:id="rId4"/>
    <p:sldId id="257" r:id="rId5"/>
    <p:sldId id="258" r:id="rId6"/>
    <p:sldId id="260" r:id="rId7"/>
    <p:sldId id="436" r:id="rId8"/>
    <p:sldId id="261" r:id="rId9"/>
    <p:sldId id="457" r:id="rId10"/>
    <p:sldId id="458" r:id="rId11"/>
    <p:sldId id="459" r:id="rId12"/>
    <p:sldId id="461" r:id="rId13"/>
    <p:sldId id="299" r:id="rId14"/>
    <p:sldId id="395" r:id="rId15"/>
    <p:sldId id="405" r:id="rId16"/>
    <p:sldId id="404" r:id="rId17"/>
    <p:sldId id="279" r:id="rId18"/>
    <p:sldId id="263" r:id="rId19"/>
    <p:sldId id="280" r:id="rId20"/>
    <p:sldId id="268" r:id="rId21"/>
    <p:sldId id="270" r:id="rId22"/>
    <p:sldId id="398" r:id="rId23"/>
    <p:sldId id="464" r:id="rId24"/>
    <p:sldId id="465" r:id="rId25"/>
    <p:sldId id="446"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D868"/>
    <a:srgbClr val="F4BD62"/>
    <a:srgbClr val="E17B7B"/>
    <a:srgbClr val="336600"/>
    <a:srgbClr val="CA7A01"/>
    <a:srgbClr val="781C1D"/>
    <a:srgbClr val="C81E22"/>
    <a:srgbClr val="D82026"/>
    <a:srgbClr val="3F201D"/>
    <a:srgbClr val="9B4F2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24" autoAdjust="0"/>
    <p:restoredTop sz="76121" autoAdjust="0"/>
  </p:normalViewPr>
  <p:slideViewPr>
    <p:cSldViewPr snapToGrid="0">
      <p:cViewPr varScale="1">
        <p:scale>
          <a:sx n="89" d="100"/>
          <a:sy n="89" d="100"/>
        </p:scale>
        <p:origin x="1146" y="78"/>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notesViewPr>
    <p:cSldViewPr snapToGrid="0">
      <p:cViewPr varScale="1">
        <p:scale>
          <a:sx n="91" d="100"/>
          <a:sy n="91" d="100"/>
        </p:scale>
        <p:origin x="3750" y="6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EDE852-4A5E-41B1-BADA-6CCB179127F6}" type="datetimeFigureOut">
              <a:rPr lang="en-US" smtClean="0"/>
              <a:t>5/20/2024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4996B5-99FC-40EC-8178-B2137DF3989A}" type="slidenum">
              <a:rPr lang="en-US" smtClean="0"/>
              <a:t>‹#›</a:t>
            </a:fld>
            <a:endParaRPr lang="en-US"/>
          </a:p>
        </p:txBody>
      </p:sp>
    </p:spTree>
    <p:extLst>
      <p:ext uri="{BB962C8B-B14F-4D97-AF65-F5344CB8AC3E}">
        <p14:creationId xmlns:p14="http://schemas.microsoft.com/office/powerpoint/2010/main" val="28425796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arenR"/>
            </a:pPr>
            <a:r>
              <a:rPr lang="en-US" dirty="0"/>
              <a:t>Introduction of new agents and staff, guest speaker welcome </a:t>
            </a:r>
          </a:p>
          <a:p>
            <a:pPr marL="228600" indent="-228600">
              <a:buFont typeface="+mj-lt"/>
              <a:buAutoNum type="arabicParenR"/>
            </a:pPr>
            <a:r>
              <a:rPr lang="en-US" dirty="0"/>
              <a:t>Agent/staff recognition (birthdays, production achievements, etc.)</a:t>
            </a:r>
          </a:p>
          <a:p>
            <a:pPr marL="228600" indent="-228600">
              <a:buFont typeface="+mj-lt"/>
              <a:buAutoNum type="arabicParenR"/>
            </a:pPr>
            <a:r>
              <a:rPr lang="en-US" dirty="0"/>
              <a:t>General &amp; community service announcements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4996B5-99FC-40EC-8178-B2137DF398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90509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US" b="1"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b="1" kern="100" dirty="0">
                <a:latin typeface="Calibri" panose="020F0502020204030204" pitchFamily="34" charset="0"/>
                <a:ea typeface="Calibri" panose="020F0502020204030204" pitchFamily="34" charset="0"/>
                <a:cs typeface="Times New Roman" panose="02020603050405020304" pitchFamily="18" charset="0"/>
              </a:rPr>
              <a:t>TALKING POINTS</a:t>
            </a:r>
          </a:p>
          <a:p>
            <a:pPr marL="0" indent="0">
              <a:lnSpc>
                <a:spcPct val="107000"/>
              </a:lnSpc>
              <a:spcAft>
                <a:spcPts val="800"/>
              </a:spcAft>
              <a:buFont typeface="Arial" panose="020B0604020202020204" pitchFamily="34" charset="0"/>
              <a:buNone/>
            </a:pPr>
            <a:r>
              <a:rPr lang="en-US" kern="100" dirty="0">
                <a:latin typeface="Calibri" panose="020F0502020204030204" pitchFamily="34" charset="0"/>
                <a:ea typeface="Calibri" panose="020F0502020204030204" pitchFamily="34" charset="0"/>
                <a:cs typeface="Times New Roman" panose="02020603050405020304" pitchFamily="18" charset="0"/>
              </a:rPr>
              <a:t>Existing-home sales declined by 4.3% in March, while the median sales price rose 4.8% year-over-year to $393,500, marking nine consecutive months of YOY price gains.</a:t>
            </a:r>
          </a:p>
          <a:p>
            <a:pPr marL="171424" indent="-171424">
              <a:lnSpc>
                <a:spcPct val="107000"/>
              </a:lnSpc>
              <a:spcAft>
                <a:spcPts val="800"/>
              </a:spcAft>
              <a:buFont typeface="Arial" panose="020B0604020202020204" pitchFamily="34" charset="0"/>
              <a:buChar char="•"/>
            </a:pPr>
            <a:endParaRPr lang="en-US"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b="1" kern="100" dirty="0">
                <a:latin typeface="Calibri" panose="020F0502020204030204" pitchFamily="34" charset="0"/>
                <a:ea typeface="Calibri" panose="020F0502020204030204" pitchFamily="34" charset="0"/>
                <a:cs typeface="Times New Roman" panose="02020603050405020304" pitchFamily="18" charset="0"/>
              </a:rPr>
              <a:t>WHY IS THIS IMPORTANT?</a:t>
            </a:r>
          </a:p>
          <a:p>
            <a:pPr>
              <a:lnSpc>
                <a:spcPct val="107000"/>
              </a:lnSpc>
              <a:spcAft>
                <a:spcPts val="800"/>
              </a:spcAft>
            </a:pPr>
            <a:r>
              <a:rPr lang="en-US" b="0" kern="100" dirty="0">
                <a:latin typeface="Calibri" panose="020F0502020204030204" pitchFamily="34" charset="0"/>
                <a:ea typeface="Calibri" panose="020F0502020204030204" pitchFamily="34" charset="0"/>
                <a:cs typeface="Times New Roman" panose="02020603050405020304" pitchFamily="18" charset="0"/>
              </a:rPr>
              <a:t>Keep your clients up-to-date on the absorption rate in your market. Nationally, the inventory of unsold existing homes grew 4.7% from just one month ago, equaling 3.2 months’ supply at the current monthly sales pace.</a:t>
            </a:r>
          </a:p>
        </p:txBody>
      </p:sp>
      <p:sp>
        <p:nvSpPr>
          <p:cNvPr id="6" name="Footer Placeholder 5">
            <a:extLst>
              <a:ext uri="{FF2B5EF4-FFF2-40B4-BE49-F238E27FC236}">
                <a16:creationId xmlns:a16="http://schemas.microsoft.com/office/drawing/2014/main" id="{4F6ACC9D-BEAD-2AD4-3813-EA99B20CBAE3}"/>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www.sparkandlogic.com</a:t>
            </a:r>
          </a:p>
        </p:txBody>
      </p:sp>
    </p:spTree>
    <p:extLst>
      <p:ext uri="{BB962C8B-B14F-4D97-AF65-F5344CB8AC3E}">
        <p14:creationId xmlns:p14="http://schemas.microsoft.com/office/powerpoint/2010/main" val="21665490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US" b="1"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b="1" kern="100" dirty="0">
                <a:latin typeface="Calibri" panose="020F0502020204030204" pitchFamily="34" charset="0"/>
                <a:ea typeface="Calibri" panose="020F0502020204030204" pitchFamily="34" charset="0"/>
                <a:cs typeface="Times New Roman" panose="02020603050405020304" pitchFamily="18" charset="0"/>
              </a:rPr>
              <a:t>TALKING POINTS</a:t>
            </a:r>
            <a:endParaRPr lang="en-US"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457065" algn="l"/>
              </a:tabLst>
            </a:pPr>
            <a:r>
              <a:rPr lang="en-US" kern="100" dirty="0">
                <a:latin typeface="Calibri" panose="020F0502020204030204" pitchFamily="34" charset="0"/>
                <a:ea typeface="Calibri" panose="020F0502020204030204" pitchFamily="34" charset="0"/>
                <a:cs typeface="Times New Roman" panose="02020603050405020304" pitchFamily="18" charset="0"/>
              </a:rPr>
              <a:t>The monthly absorption rate of new construction homes again decreased slightly to 8.3 months of inventory in March.</a:t>
            </a:r>
          </a:p>
          <a:p>
            <a:pPr>
              <a:lnSpc>
                <a:spcPct val="107000"/>
              </a:lnSpc>
              <a:spcAft>
                <a:spcPts val="800"/>
              </a:spcAft>
              <a:tabLst>
                <a:tab pos="457065" algn="l"/>
              </a:tabLst>
            </a:pPr>
            <a:endParaRPr lang="en-US"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457065" algn="l"/>
              </a:tabLst>
            </a:pPr>
            <a:r>
              <a:rPr lang="en-US" b="1" kern="100" dirty="0">
                <a:latin typeface="Calibri" panose="020F0502020204030204" pitchFamily="34" charset="0"/>
                <a:ea typeface="Calibri" panose="020F0502020204030204" pitchFamily="34" charset="0"/>
                <a:cs typeface="Times New Roman" panose="02020603050405020304" pitchFamily="18" charset="0"/>
              </a:rPr>
              <a:t>WHY IS THIS IMPORTANT?</a:t>
            </a:r>
          </a:p>
          <a:p>
            <a:pPr>
              <a:lnSpc>
                <a:spcPct val="107000"/>
              </a:lnSpc>
              <a:spcAft>
                <a:spcPts val="800"/>
              </a:spcAft>
              <a:tabLst>
                <a:tab pos="457065" algn="l"/>
              </a:tabLst>
            </a:pPr>
            <a:r>
              <a:rPr lang="en-US" b="0" kern="100" dirty="0">
                <a:latin typeface="Calibri" panose="020F0502020204030204" pitchFamily="34" charset="0"/>
                <a:ea typeface="Calibri" panose="020F0502020204030204" pitchFamily="34" charset="0"/>
                <a:cs typeface="Times New Roman" panose="02020603050405020304" pitchFamily="18" charset="0"/>
              </a:rPr>
              <a:t>New construction homes appeal to buyers struggling to find an existing home that matches their wants and needs. Many buyers dislike the thought of being in a bidding war, and new construction offers less drama.</a:t>
            </a:r>
          </a:p>
          <a:p>
            <a:pPr>
              <a:lnSpc>
                <a:spcPct val="107000"/>
              </a:lnSpc>
              <a:spcAft>
                <a:spcPts val="800"/>
              </a:spcAft>
              <a:tabLst>
                <a:tab pos="457065" algn="l"/>
              </a:tabLst>
            </a:pPr>
            <a:r>
              <a:rPr lang="en-US" b="0" kern="100" dirty="0">
                <a:latin typeface="Calibri" panose="020F0502020204030204" pitchFamily="34" charset="0"/>
                <a:ea typeface="Calibri" panose="020F0502020204030204" pitchFamily="34" charset="0"/>
                <a:cs typeface="Times New Roman" panose="02020603050405020304" pitchFamily="18" charset="0"/>
              </a:rPr>
              <a:t>When working with sellers, include information about new subdivisions competing for the same buyer pool.</a:t>
            </a:r>
          </a:p>
        </p:txBody>
      </p:sp>
      <p:sp>
        <p:nvSpPr>
          <p:cNvPr id="6" name="Footer Placeholder 5">
            <a:extLst>
              <a:ext uri="{FF2B5EF4-FFF2-40B4-BE49-F238E27FC236}">
                <a16:creationId xmlns:a16="http://schemas.microsoft.com/office/drawing/2014/main" id="{6A09B280-FF38-94F4-D676-2B2715F65892}"/>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www.sparkandlogic.com</a:t>
            </a:r>
          </a:p>
        </p:txBody>
      </p:sp>
    </p:spTree>
    <p:extLst>
      <p:ext uri="{BB962C8B-B14F-4D97-AF65-F5344CB8AC3E}">
        <p14:creationId xmlns:p14="http://schemas.microsoft.com/office/powerpoint/2010/main" val="35988963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i="0" dirty="0">
                <a:solidFill>
                  <a:srgbClr val="222222"/>
                </a:solidFill>
                <a:effectLst/>
                <a:latin typeface="Arial" panose="020B0604020202020204" pitchFamily="34" charset="0"/>
              </a:rPr>
              <a:t>Total number of listings currently available per MLS</a:t>
            </a:r>
          </a:p>
          <a:p>
            <a:pPr marL="171450" indent="-171450">
              <a:buFont typeface="Arial" panose="020B0604020202020204" pitchFamily="34" charset="0"/>
              <a:buChar char="•"/>
            </a:pPr>
            <a:r>
              <a:rPr lang="en-US" b="0" i="0" dirty="0">
                <a:solidFill>
                  <a:srgbClr val="222222"/>
                </a:solidFill>
                <a:effectLst/>
                <a:latin typeface="Arial" panose="020B0604020202020204" pitchFamily="34" charset="0"/>
              </a:rPr>
              <a:t>Number of </a:t>
            </a:r>
            <a:r>
              <a:rPr lang="en-US" b="0" i="0" dirty="0" err="1">
                <a:solidFill>
                  <a:srgbClr val="222222"/>
                </a:solidFill>
                <a:effectLst/>
                <a:latin typeface="Arial" panose="020B0604020202020204" pitchFamily="34" charset="0"/>
              </a:rPr>
              <a:t>pendings</a:t>
            </a:r>
            <a:r>
              <a:rPr lang="en-US" b="0" i="0" dirty="0">
                <a:solidFill>
                  <a:srgbClr val="222222"/>
                </a:solidFill>
                <a:effectLst/>
                <a:latin typeface="Arial" panose="020B0604020202020204" pitchFamily="34" charset="0"/>
              </a:rPr>
              <a:t> last month per MLS</a:t>
            </a:r>
          </a:p>
          <a:p>
            <a:pPr marL="171450" indent="-171450">
              <a:buFont typeface="Arial" panose="020B0604020202020204" pitchFamily="34" charset="0"/>
              <a:buChar char="•"/>
            </a:pPr>
            <a:r>
              <a:rPr lang="en-US" b="0" i="0" dirty="0">
                <a:solidFill>
                  <a:srgbClr val="222222"/>
                </a:solidFill>
                <a:effectLst/>
                <a:latin typeface="Arial" panose="020B0604020202020204" pitchFamily="34" charset="0"/>
              </a:rPr>
              <a:t>Number of closed transactions last month per MLS</a:t>
            </a:r>
            <a:endParaRPr lang="en-US" dirty="0"/>
          </a:p>
        </p:txBody>
      </p:sp>
      <p:sp>
        <p:nvSpPr>
          <p:cNvPr id="4" name="Slide Number Placeholder 3"/>
          <p:cNvSpPr>
            <a:spLocks noGrp="1"/>
          </p:cNvSpPr>
          <p:nvPr>
            <p:ph type="sldNum" sz="quarter" idx="5"/>
          </p:nvPr>
        </p:nvSpPr>
        <p:spPr/>
        <p:txBody>
          <a:bodyPr/>
          <a:lstStyle/>
          <a:p>
            <a:fld id="{2C4996B5-99FC-40EC-8178-B2137DF3989A}" type="slidenum">
              <a:rPr lang="en-US" smtClean="0"/>
              <a:t>16</a:t>
            </a:fld>
            <a:endParaRPr lang="en-US"/>
          </a:p>
        </p:txBody>
      </p:sp>
    </p:spTree>
    <p:extLst>
      <p:ext uri="{BB962C8B-B14F-4D97-AF65-F5344CB8AC3E}">
        <p14:creationId xmlns:p14="http://schemas.microsoft.com/office/powerpoint/2010/main" val="12692358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Production Updates, Listings, Under Contracts, Closings (various ways to share) </a:t>
            </a:r>
          </a:p>
          <a:p>
            <a:pPr marL="228600" indent="-228600">
              <a:buFont typeface="+mj-lt"/>
              <a:buAutoNum type="arabicPeriod"/>
            </a:pPr>
            <a:r>
              <a:rPr lang="en-US" dirty="0"/>
              <a:t>Previous month vs. the same period last year</a:t>
            </a:r>
          </a:p>
          <a:p>
            <a:pPr marL="228600" indent="-228600">
              <a:buFont typeface="+mj-lt"/>
              <a:buAutoNum type="arabicPeriod"/>
            </a:pPr>
            <a:r>
              <a:rPr lang="en-US" dirty="0"/>
              <a:t>Year To Date (YTD) </a:t>
            </a:r>
          </a:p>
          <a:p>
            <a:pPr marL="228600" indent="-228600">
              <a:buFont typeface="+mj-lt"/>
              <a:buAutoNum type="arabicPeriod"/>
            </a:pPr>
            <a:r>
              <a:rPr lang="en-US" dirty="0"/>
              <a:t>Year Over Year (YOY)</a:t>
            </a:r>
          </a:p>
          <a:p>
            <a:pPr marL="228600" indent="-228600">
              <a:buFont typeface="+mj-lt"/>
              <a:buAutoNum type="arabicPeriod"/>
            </a:pPr>
            <a:r>
              <a:rPr lang="en-US" dirty="0"/>
              <a:t>Market Share</a:t>
            </a:r>
          </a:p>
          <a:p>
            <a:endParaRPr lang="en-US" dirty="0"/>
          </a:p>
        </p:txBody>
      </p:sp>
      <p:sp>
        <p:nvSpPr>
          <p:cNvPr id="4" name="Slide Number Placeholder 3"/>
          <p:cNvSpPr>
            <a:spLocks noGrp="1"/>
          </p:cNvSpPr>
          <p:nvPr>
            <p:ph type="sldNum" sz="quarter" idx="5"/>
          </p:nvPr>
        </p:nvSpPr>
        <p:spPr/>
        <p:txBody>
          <a:bodyPr/>
          <a:lstStyle/>
          <a:p>
            <a:fld id="{2C4996B5-99FC-40EC-8178-B2137DF3989A}" type="slidenum">
              <a:rPr lang="en-US" smtClean="0"/>
              <a:t>17</a:t>
            </a:fld>
            <a:endParaRPr lang="en-US"/>
          </a:p>
        </p:txBody>
      </p:sp>
    </p:spTree>
    <p:extLst>
      <p:ext uri="{BB962C8B-B14F-4D97-AF65-F5344CB8AC3E}">
        <p14:creationId xmlns:p14="http://schemas.microsoft.com/office/powerpoint/2010/main" val="35805697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dirty="0"/>
              <a:t>Average DOM from List to Under Contract</a:t>
            </a:r>
          </a:p>
          <a:p>
            <a:pPr marL="228600" indent="-228600">
              <a:buFont typeface="+mj-lt"/>
              <a:buAutoNum type="arabicPeriod"/>
            </a:pPr>
            <a:r>
              <a:rPr lang="en-US" dirty="0"/>
              <a:t>Average DOM from Under Contract to Close</a:t>
            </a:r>
          </a:p>
          <a:p>
            <a:pPr marL="228600" indent="-228600">
              <a:buFont typeface="+mj-lt"/>
              <a:buAutoNum type="arabicPeriod"/>
            </a:pPr>
            <a:r>
              <a:rPr lang="en-US" dirty="0"/>
              <a:t>Average / Median List Price</a:t>
            </a:r>
          </a:p>
          <a:p>
            <a:pPr marL="228600" indent="-228600">
              <a:buFont typeface="+mj-lt"/>
              <a:buAutoNum type="arabicPeriod"/>
            </a:pPr>
            <a:r>
              <a:rPr lang="en-US" dirty="0"/>
              <a:t>Average / Median Sales Price</a:t>
            </a:r>
          </a:p>
          <a:p>
            <a:pPr marL="228600" indent="-228600">
              <a:buFont typeface="+mj-lt"/>
              <a:buAutoNum type="arabicPeriod"/>
            </a:pPr>
            <a:r>
              <a:rPr lang="en-US" dirty="0"/>
              <a:t>Company’s List Price to Sales Price Ratio</a:t>
            </a:r>
          </a:p>
          <a:p>
            <a:endParaRPr lang="en-US" dirty="0"/>
          </a:p>
        </p:txBody>
      </p:sp>
      <p:sp>
        <p:nvSpPr>
          <p:cNvPr id="4" name="Slide Number Placeholder 3"/>
          <p:cNvSpPr>
            <a:spLocks noGrp="1"/>
          </p:cNvSpPr>
          <p:nvPr>
            <p:ph type="sldNum" sz="quarter" idx="5"/>
          </p:nvPr>
        </p:nvSpPr>
        <p:spPr/>
        <p:txBody>
          <a:bodyPr/>
          <a:lstStyle/>
          <a:p>
            <a:fld id="{2C4996B5-99FC-40EC-8178-B2137DF3989A}" type="slidenum">
              <a:rPr lang="en-US" smtClean="0"/>
              <a:t>18</a:t>
            </a:fld>
            <a:endParaRPr lang="en-US"/>
          </a:p>
        </p:txBody>
      </p:sp>
    </p:spTree>
    <p:extLst>
      <p:ext uri="{BB962C8B-B14F-4D97-AF65-F5344CB8AC3E}">
        <p14:creationId xmlns:p14="http://schemas.microsoft.com/office/powerpoint/2010/main" val="20429882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u="none" dirty="0"/>
              <a:t>Updates and follow-up to the previous meeting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u="none"/>
              <a:t>“Parking Lot” </a:t>
            </a:r>
            <a:r>
              <a:rPr lang="en-US" u="none" dirty="0"/>
              <a:t>items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u="sng" dirty="0"/>
          </a:p>
        </p:txBody>
      </p:sp>
      <p:sp>
        <p:nvSpPr>
          <p:cNvPr id="4" name="Slide Number Placeholder 3"/>
          <p:cNvSpPr>
            <a:spLocks noGrp="1"/>
          </p:cNvSpPr>
          <p:nvPr>
            <p:ph type="sldNum" sz="quarter" idx="5"/>
          </p:nvPr>
        </p:nvSpPr>
        <p:spPr/>
        <p:txBody>
          <a:bodyPr/>
          <a:lstStyle/>
          <a:p>
            <a:fld id="{2C4996B5-99FC-40EC-8178-B2137DF3989A}" type="slidenum">
              <a:rPr lang="en-US" smtClean="0"/>
              <a:t>19</a:t>
            </a:fld>
            <a:endParaRPr lang="en-US"/>
          </a:p>
        </p:txBody>
      </p:sp>
    </p:spTree>
    <p:extLst>
      <p:ext uri="{BB962C8B-B14F-4D97-AF65-F5344CB8AC3E}">
        <p14:creationId xmlns:p14="http://schemas.microsoft.com/office/powerpoint/2010/main" val="40548610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TIP: </a:t>
            </a:r>
            <a:r>
              <a:rPr lang="en-US" dirty="0"/>
              <a:t>Consider adding a meeting teaser, such as the learning sprint topic, below the meeting location</a:t>
            </a:r>
          </a:p>
        </p:txBody>
      </p:sp>
      <p:sp>
        <p:nvSpPr>
          <p:cNvPr id="4" name="Slide Number Placeholder 3"/>
          <p:cNvSpPr>
            <a:spLocks noGrp="1"/>
          </p:cNvSpPr>
          <p:nvPr>
            <p:ph type="sldNum" sz="quarter" idx="5"/>
          </p:nvPr>
        </p:nvSpPr>
        <p:spPr/>
        <p:txBody>
          <a:bodyPr/>
          <a:lstStyle/>
          <a:p>
            <a:fld id="{2C4996B5-99FC-40EC-8178-B2137DF3989A}" type="slidenum">
              <a:rPr lang="en-US" smtClean="0"/>
              <a:t>20</a:t>
            </a:fld>
            <a:endParaRPr lang="en-US"/>
          </a:p>
        </p:txBody>
      </p:sp>
    </p:spTree>
    <p:extLst>
      <p:ext uri="{BB962C8B-B14F-4D97-AF65-F5344CB8AC3E}">
        <p14:creationId xmlns:p14="http://schemas.microsoft.com/office/powerpoint/2010/main" val="25689743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we conclude today’s sales meeting, we want to leave you with one idea to help Spark Your Business and keep your pipeline full.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Prepare small gift bags with sparklers, a small American flag, and glow sticks. Attach a clever tag like this one and include a couple of your business cards in the bag. Identify past clients and SOI connections who are nearby and drop them off during the last week of June. This will help you stay top-of-mind for repeat and referral business.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4996B5-99FC-40EC-8178-B2137DF398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15931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we conclude today’s sales meeting, we want to leave you with one idea to help Spark Your Business and keep your pipeline full.</a:t>
            </a:r>
          </a:p>
          <a:p>
            <a:r>
              <a:rPr lang="en-US" b="0" i="0" dirty="0">
                <a:solidFill>
                  <a:srgbClr val="676767"/>
                </a:solidFill>
                <a:effectLst/>
                <a:latin typeface="Open Sans" panose="020B0606030504020204" pitchFamily="34" charset="0"/>
              </a:rPr>
              <a:t>Fill a gift bag with a bag of marshmallows, a box of graham crackers, and chocolate bars. Attach a clever tag like this one. Drop by select past clients and SOI connections to reconnect in person and leave them with this delicious treat!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4996B5-99FC-40EC-8178-B2137DF398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0046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we conclude today’s sales meeting, we want to leave you with one idea to help Spark Your Business and keep your pipeline full.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Create a newsletter to be delivered electronically or by mail in July that focuses on exploring local recreational activities. The warm summer weather allows people to enjoy various outdoor activities, such as sports, festivals, concerts, and nature-based pursuits.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Many parks and public spaces host special events during the summer to encourage community engagements and physical activities. Include a few of your favorites, too. Add photos where possible to make the newsletter visually appealing. Programs like Canva, Google Docs, and Adobe offer free templates.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type of marketing has a long shelf life, and recipients may share it with their family, friends, and neighbors.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4996B5-99FC-40EC-8178-B2137DF398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75827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effectLst/>
                <a:latin typeface="Söhne"/>
              </a:rPr>
              <a:t>Let’s start the meeting on a positive note by sharing some good news. Reflect on something positive that happened and share it with the group. It could be a personal milestone, a professional accomplishment, or a simple joy that has brought a smile to your face.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4996B5-99FC-40EC-8178-B2137DF398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31027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we conclude today’s sales meeting, we want to leave you with one idea to help Spark Your Business and keep your pipeline full.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Consider sponsoring a Back-to-School activity, such as providing backpacks filled with school supplies or classroom items teachers often request.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Plan to advertise during July and early August so you’ll have the items ready to be delivered at the beginning of the school year.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Leverage your social media accounts to promote the activity. Take pictures during the entire process to update and engage your connections.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Consider asking vendors you use to collaborate with you, such as a home inspector or mortgage broker.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It’s proven that people like to do business with businesses that give back to the community.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4996B5-99FC-40EC-8178-B2137DF398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9079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Edit the agenda as appropriate for your meeting.</a:t>
            </a:r>
          </a:p>
        </p:txBody>
      </p:sp>
      <p:sp>
        <p:nvSpPr>
          <p:cNvPr id="4" name="Slide Number Placeholder 3"/>
          <p:cNvSpPr>
            <a:spLocks noGrp="1"/>
          </p:cNvSpPr>
          <p:nvPr>
            <p:ph type="sldNum" sz="quarter" idx="5"/>
          </p:nvPr>
        </p:nvSpPr>
        <p:spPr/>
        <p:txBody>
          <a:bodyPr/>
          <a:lstStyle/>
          <a:p>
            <a:fld id="{2C4996B5-99FC-40EC-8178-B2137DF3989A}" type="slidenum">
              <a:rPr lang="en-US" smtClean="0"/>
              <a:t>3</a:t>
            </a:fld>
            <a:endParaRPr lang="en-US"/>
          </a:p>
        </p:txBody>
      </p:sp>
    </p:spTree>
    <p:extLst>
      <p:ext uri="{BB962C8B-B14F-4D97-AF65-F5344CB8AC3E}">
        <p14:creationId xmlns:p14="http://schemas.microsoft.com/office/powerpoint/2010/main" val="17778675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b="0" dirty="0"/>
              <a:t>New company listings and buyer needs </a:t>
            </a:r>
          </a:p>
          <a:p>
            <a:pPr marL="228600" indent="-228600">
              <a:buFont typeface="+mj-lt"/>
              <a:buAutoNum type="arabicPeriod"/>
            </a:pPr>
            <a:r>
              <a:rPr lang="en-US" b="0" dirty="0"/>
              <a:t>Company Initiatives (company-specific updates or topics you deem appropriate)</a:t>
            </a:r>
          </a:p>
          <a:p>
            <a:pPr marL="228600" indent="-228600">
              <a:buFont typeface="+mj-lt"/>
              <a:buAutoNum type="arabicPeriod"/>
            </a:pPr>
            <a:r>
              <a:rPr lang="en-US" b="0" dirty="0"/>
              <a:t>“Parking Lot” items from previous meetings </a:t>
            </a:r>
          </a:p>
          <a:p>
            <a:pPr marL="228600" indent="-228600">
              <a:buFont typeface="+mj-lt"/>
              <a:buAutoNum type="arabicPeriod"/>
            </a:pPr>
            <a:r>
              <a:rPr lang="en-US" b="0" dirty="0"/>
              <a:t>Agent Sales Contest</a:t>
            </a:r>
          </a:p>
          <a:p>
            <a:endParaRPr lang="en-US" b="0" dirty="0"/>
          </a:p>
        </p:txBody>
      </p:sp>
      <p:sp>
        <p:nvSpPr>
          <p:cNvPr id="4" name="Slide Number Placeholder 3"/>
          <p:cNvSpPr>
            <a:spLocks noGrp="1"/>
          </p:cNvSpPr>
          <p:nvPr>
            <p:ph type="sldNum" sz="quarter" idx="5"/>
          </p:nvPr>
        </p:nvSpPr>
        <p:spPr/>
        <p:txBody>
          <a:bodyPr/>
          <a:lstStyle/>
          <a:p>
            <a:fld id="{2C4996B5-99FC-40EC-8178-B2137DF3989A}" type="slidenum">
              <a:rPr lang="en-US" smtClean="0"/>
              <a:t>4</a:t>
            </a:fld>
            <a:endParaRPr lang="en-US"/>
          </a:p>
        </p:txBody>
      </p:sp>
    </p:spTree>
    <p:extLst>
      <p:ext uri="{BB962C8B-B14F-4D97-AF65-F5344CB8AC3E}">
        <p14:creationId xmlns:p14="http://schemas.microsoft.com/office/powerpoint/2010/main" val="2902634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b="0" dirty="0"/>
              <a:t>Company marketing initiatives</a:t>
            </a:r>
          </a:p>
          <a:p>
            <a:pPr marL="228600" indent="-228600">
              <a:buFont typeface="+mj-lt"/>
              <a:buAutoNum type="arabicPeriod"/>
            </a:pPr>
            <a:r>
              <a:rPr lang="en-US" b="0" dirty="0"/>
              <a:t>Company community service projects and events</a:t>
            </a:r>
          </a:p>
          <a:p>
            <a:pPr marL="228600" indent="-228600">
              <a:buFont typeface="+mj-lt"/>
              <a:buAutoNum type="arabicPeriod"/>
            </a:pPr>
            <a:r>
              <a:rPr lang="en-US" b="0" dirty="0"/>
              <a:t>Agent marketing opportunities that complement company/brand marketing</a:t>
            </a:r>
          </a:p>
          <a:p>
            <a:endParaRPr lang="en-US" b="0" dirty="0"/>
          </a:p>
        </p:txBody>
      </p:sp>
      <p:sp>
        <p:nvSpPr>
          <p:cNvPr id="4" name="Slide Number Placeholder 3"/>
          <p:cNvSpPr>
            <a:spLocks noGrp="1"/>
          </p:cNvSpPr>
          <p:nvPr>
            <p:ph type="sldNum" sz="quarter" idx="5"/>
          </p:nvPr>
        </p:nvSpPr>
        <p:spPr/>
        <p:txBody>
          <a:bodyPr/>
          <a:lstStyle/>
          <a:p>
            <a:fld id="{2C4996B5-99FC-40EC-8178-B2137DF3989A}" type="slidenum">
              <a:rPr lang="en-US" smtClean="0"/>
              <a:t>5</a:t>
            </a:fld>
            <a:endParaRPr lang="en-US"/>
          </a:p>
        </p:txBody>
      </p:sp>
    </p:spTree>
    <p:extLst>
      <p:ext uri="{BB962C8B-B14F-4D97-AF65-F5344CB8AC3E}">
        <p14:creationId xmlns:p14="http://schemas.microsoft.com/office/powerpoint/2010/main" val="15150298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4996B5-99FC-40EC-8178-B2137DF3989A}" type="slidenum">
              <a:rPr lang="en-US" smtClean="0"/>
              <a:t>6</a:t>
            </a:fld>
            <a:endParaRPr lang="en-US"/>
          </a:p>
        </p:txBody>
      </p:sp>
    </p:spTree>
    <p:extLst>
      <p:ext uri="{BB962C8B-B14F-4D97-AF65-F5344CB8AC3E}">
        <p14:creationId xmlns:p14="http://schemas.microsoft.com/office/powerpoint/2010/main" val="16931918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endParaRPr lang="en-US" dirty="0"/>
          </a:p>
        </p:txBody>
      </p:sp>
      <p:sp>
        <p:nvSpPr>
          <p:cNvPr id="4" name="Slide Number Placeholder 3"/>
          <p:cNvSpPr>
            <a:spLocks noGrp="1"/>
          </p:cNvSpPr>
          <p:nvPr>
            <p:ph type="sldNum" sz="quarter" idx="5"/>
          </p:nvPr>
        </p:nvSpPr>
        <p:spPr/>
        <p:txBody>
          <a:bodyPr/>
          <a:lstStyle/>
          <a:p>
            <a:fld id="{2C4996B5-99FC-40EC-8178-B2137DF3989A}" type="slidenum">
              <a:rPr lang="en-US" smtClean="0"/>
              <a:t>7</a:t>
            </a:fld>
            <a:endParaRPr lang="en-US"/>
          </a:p>
        </p:txBody>
      </p:sp>
    </p:spTree>
    <p:extLst>
      <p:ext uri="{BB962C8B-B14F-4D97-AF65-F5344CB8AC3E}">
        <p14:creationId xmlns:p14="http://schemas.microsoft.com/office/powerpoint/2010/main" val="12261688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FF0000"/>
                </a:solidFill>
              </a:rPr>
              <a:t>NOTE: </a:t>
            </a:r>
            <a:r>
              <a:rPr lang="en-US" b="0" dirty="0">
                <a:solidFill>
                  <a:srgbClr val="FF0000"/>
                </a:solidFill>
              </a:rPr>
              <a:t>Delete if not using a guest speaker.</a:t>
            </a:r>
          </a:p>
        </p:txBody>
      </p:sp>
      <p:sp>
        <p:nvSpPr>
          <p:cNvPr id="4" name="Slide Number Placeholder 3"/>
          <p:cNvSpPr>
            <a:spLocks noGrp="1"/>
          </p:cNvSpPr>
          <p:nvPr>
            <p:ph type="sldNum" sz="quarter" idx="5"/>
          </p:nvPr>
        </p:nvSpPr>
        <p:spPr/>
        <p:txBody>
          <a:bodyPr/>
          <a:lstStyle/>
          <a:p>
            <a:fld id="{2C4996B5-99FC-40EC-8178-B2137DF3989A}" type="slidenum">
              <a:rPr lang="en-US" smtClean="0"/>
              <a:t>12</a:t>
            </a:fld>
            <a:endParaRPr lang="en-US"/>
          </a:p>
        </p:txBody>
      </p:sp>
    </p:spTree>
    <p:extLst>
      <p:ext uri="{BB962C8B-B14F-4D97-AF65-F5344CB8AC3E}">
        <p14:creationId xmlns:p14="http://schemas.microsoft.com/office/powerpoint/2010/main" val="9279818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US" b="1"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b="1" kern="100" dirty="0">
                <a:latin typeface="Calibri" panose="020F0502020204030204" pitchFamily="34" charset="0"/>
                <a:ea typeface="Calibri" panose="020F0502020204030204" pitchFamily="34" charset="0"/>
                <a:cs typeface="Times New Roman" panose="02020603050405020304" pitchFamily="18" charset="0"/>
              </a:rPr>
              <a:t>TALKING POINTS</a:t>
            </a:r>
          </a:p>
          <a:p>
            <a:pPr>
              <a:lnSpc>
                <a:spcPct val="107000"/>
              </a:lnSpc>
              <a:spcAft>
                <a:spcPts val="800"/>
              </a:spcAft>
            </a:pPr>
            <a:r>
              <a:rPr lang="en-US" kern="100" dirty="0">
                <a:latin typeface="Calibri" panose="020F0502020204030204" pitchFamily="34" charset="0"/>
                <a:ea typeface="Calibri" panose="020F0502020204030204" pitchFamily="34" charset="0"/>
                <a:cs typeface="Times New Roman" panose="02020603050405020304" pitchFamily="18" charset="0"/>
              </a:rPr>
              <a:t>The 30-year fixed rate increased slightly to 7.17% at the end of April. </a:t>
            </a:r>
          </a:p>
          <a:p>
            <a:pPr>
              <a:lnSpc>
                <a:spcPct val="107000"/>
              </a:lnSpc>
              <a:spcAft>
                <a:spcPts val="800"/>
              </a:spcAft>
            </a:pPr>
            <a:endParaRPr lang="en-US"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b="1" kern="100" dirty="0">
                <a:latin typeface="Calibri" panose="020F0502020204030204" pitchFamily="34" charset="0"/>
                <a:ea typeface="Calibri" panose="020F0502020204030204" pitchFamily="34" charset="0"/>
                <a:cs typeface="Times New Roman" panose="02020603050405020304" pitchFamily="18" charset="0"/>
              </a:rPr>
              <a:t>WHY IS THIS IMPORTANT?</a:t>
            </a:r>
          </a:p>
          <a:p>
            <a:pPr>
              <a:lnSpc>
                <a:spcPct val="107000"/>
              </a:lnSpc>
              <a:spcAft>
                <a:spcPts val="800"/>
              </a:spcAft>
            </a:pPr>
            <a:r>
              <a:rPr lang="en-US" b="0" kern="100" dirty="0">
                <a:latin typeface="Calibri" panose="020F0502020204030204" pitchFamily="34" charset="0"/>
                <a:ea typeface="Calibri" panose="020F0502020204030204" pitchFamily="34" charset="0"/>
                <a:cs typeface="Times New Roman" panose="02020603050405020304" pitchFamily="18" charset="0"/>
              </a:rPr>
              <a:t>Despite expectations that mortgage rates would start declining in 2024 as the Fed implemented rate cuts, rates surged instead. This was partly because of hotter-than-expected inflation readings and a strong labor market.</a:t>
            </a:r>
          </a:p>
          <a:p>
            <a:pPr>
              <a:lnSpc>
                <a:spcPct val="107000"/>
              </a:lnSpc>
              <a:spcAft>
                <a:spcPts val="800"/>
              </a:spcAft>
            </a:pPr>
            <a:r>
              <a:rPr lang="en-US" b="0" kern="100" dirty="0">
                <a:latin typeface="Calibri" panose="020F0502020204030204" pitchFamily="34" charset="0"/>
                <a:ea typeface="Calibri" panose="020F0502020204030204" pitchFamily="34" charset="0"/>
                <a:cs typeface="Times New Roman" panose="02020603050405020304" pitchFamily="18" charset="0"/>
              </a:rPr>
              <a:t>While higher mortgage rates make homebuying more expensive for consumers, the Fed views raising rates as necessary to cool demand and bring inflation back to its 2% target.</a:t>
            </a:r>
          </a:p>
        </p:txBody>
      </p:sp>
      <p:sp>
        <p:nvSpPr>
          <p:cNvPr id="6" name="Footer Placeholder 5">
            <a:extLst>
              <a:ext uri="{FF2B5EF4-FFF2-40B4-BE49-F238E27FC236}">
                <a16:creationId xmlns:a16="http://schemas.microsoft.com/office/drawing/2014/main" id="{E2065FF9-6A95-5867-B259-EA2D56F09A27}"/>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www.sparkandlogic.com</a:t>
            </a:r>
          </a:p>
        </p:txBody>
      </p:sp>
    </p:spTree>
    <p:extLst>
      <p:ext uri="{BB962C8B-B14F-4D97-AF65-F5344CB8AC3E}">
        <p14:creationId xmlns:p14="http://schemas.microsoft.com/office/powerpoint/2010/main" val="1336351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Title Only" type="titleOnly" preserve="1">
  <p:cSld name="1_Title Only">
    <p:spTree>
      <p:nvGrpSpPr>
        <p:cNvPr id="1" name="Shape 23"/>
        <p:cNvGrpSpPr/>
        <p:nvPr/>
      </p:nvGrpSpPr>
      <p:grpSpPr>
        <a:xfrm>
          <a:off x="0" y="0"/>
          <a:ext cx="0" cy="0"/>
          <a:chOff x="0" y="0"/>
          <a:chExt cx="0" cy="0"/>
        </a:xfrm>
      </p:grpSpPr>
      <p:sp>
        <p:nvSpPr>
          <p:cNvPr id="24" name="Google Shape;24;p22"/>
          <p:cNvSpPr/>
          <p:nvPr/>
        </p:nvSpPr>
        <p:spPr>
          <a:xfrm>
            <a:off x="0" y="0"/>
            <a:ext cx="4446529" cy="6858000"/>
          </a:xfrm>
          <a:custGeom>
            <a:avLst/>
            <a:gdLst/>
            <a:ahLst/>
            <a:cxnLst/>
            <a:rect l="l" t="t" r="r" b="b"/>
            <a:pathLst>
              <a:path w="4446529" h="6858000" extrusionOk="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solidFill>
            <a:srgbClr val="6C92A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dirty="0">
              <a:solidFill>
                <a:srgbClr val="FFFFFF"/>
              </a:solidFill>
              <a:latin typeface="Calibri"/>
              <a:ea typeface="Calibri"/>
              <a:cs typeface="Calibri"/>
              <a:sym typeface="Calibri"/>
            </a:endParaRPr>
          </a:p>
        </p:txBody>
      </p:sp>
      <p:sp>
        <p:nvSpPr>
          <p:cNvPr id="25" name="Google Shape;25;p22"/>
          <p:cNvSpPr txBox="1">
            <a:spLocks noGrp="1"/>
          </p:cNvSpPr>
          <p:nvPr>
            <p:ph type="title"/>
          </p:nvPr>
        </p:nvSpPr>
        <p:spPr>
          <a:xfrm>
            <a:off x="454152" y="1407858"/>
            <a:ext cx="2947416" cy="3749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Twentieth Century"/>
              <a:buNone/>
              <a:defRPr>
                <a:solidFill>
                  <a:schemeClr val="lt1"/>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2187082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B5DFF-A1BC-4400-89FF-7E7218BDC4B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B3A9A3F-CD09-4A99-84CD-C1FCB54AF463}"/>
              </a:ext>
            </a:extLst>
          </p:cNvPr>
          <p:cNvSpPr>
            <a:spLocks noGrp="1"/>
          </p:cNvSpPr>
          <p:nvPr>
            <p:ph type="dt" sz="half" idx="10"/>
          </p:nvPr>
        </p:nvSpPr>
        <p:spPr/>
        <p:txBody>
          <a:bodyPr/>
          <a:lstStyle/>
          <a:p>
            <a:fld id="{40C602D2-F66F-4877-B56C-434DAAFE4BA8}" type="datetimeFigureOut">
              <a:rPr lang="en-US" smtClean="0"/>
              <a:t>5/20/2024</a:t>
            </a:fld>
            <a:endParaRPr lang="en-US"/>
          </a:p>
        </p:txBody>
      </p:sp>
      <p:sp>
        <p:nvSpPr>
          <p:cNvPr id="4" name="Footer Placeholder 3">
            <a:extLst>
              <a:ext uri="{FF2B5EF4-FFF2-40B4-BE49-F238E27FC236}">
                <a16:creationId xmlns:a16="http://schemas.microsoft.com/office/drawing/2014/main" id="{71A2B003-895F-41C1-9D54-4B3F97FFA9A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920CEA0-2716-4669-AD2D-F9557F9A4917}"/>
              </a:ext>
            </a:extLst>
          </p:cNvPr>
          <p:cNvSpPr>
            <a:spLocks noGrp="1"/>
          </p:cNvSpPr>
          <p:nvPr>
            <p:ph type="sldNum" sz="quarter" idx="12"/>
          </p:nvPr>
        </p:nvSpPr>
        <p:spPr/>
        <p:txBody>
          <a:bodyPr/>
          <a:lstStyle/>
          <a:p>
            <a:fld id="{07461DE2-1905-4837-A7A6-BB5080D9EE50}" type="slidenum">
              <a:rPr lang="en-US" smtClean="0"/>
              <a:t>‹#›</a:t>
            </a:fld>
            <a:endParaRPr lang="en-US"/>
          </a:p>
        </p:txBody>
      </p:sp>
    </p:spTree>
    <p:extLst>
      <p:ext uri="{BB962C8B-B14F-4D97-AF65-F5344CB8AC3E}">
        <p14:creationId xmlns:p14="http://schemas.microsoft.com/office/powerpoint/2010/main" val="1653132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13274-5E2B-45B0-9BEC-05972897548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7E2A918-0562-4498-9255-A9DED46690C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5A130DF-4378-476A-89C1-F8D6FC19ECAE}"/>
              </a:ext>
            </a:extLst>
          </p:cNvPr>
          <p:cNvSpPr>
            <a:spLocks noGrp="1"/>
          </p:cNvSpPr>
          <p:nvPr>
            <p:ph type="dt" sz="half" idx="10"/>
          </p:nvPr>
        </p:nvSpPr>
        <p:spPr/>
        <p:txBody>
          <a:bodyPr/>
          <a:lstStyle/>
          <a:p>
            <a:fld id="{72C735D2-AE06-4D49-8B23-B9D355826EA9}" type="datetimeFigureOut">
              <a:rPr lang="en-US" smtClean="0"/>
              <a:t>5/20/2024</a:t>
            </a:fld>
            <a:endParaRPr lang="en-US"/>
          </a:p>
        </p:txBody>
      </p:sp>
      <p:sp>
        <p:nvSpPr>
          <p:cNvPr id="5" name="Footer Placeholder 4">
            <a:extLst>
              <a:ext uri="{FF2B5EF4-FFF2-40B4-BE49-F238E27FC236}">
                <a16:creationId xmlns:a16="http://schemas.microsoft.com/office/drawing/2014/main" id="{137B288F-7C89-47E8-AE6E-7AA47D84E5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5FD575-9795-456C-B666-BA02B36EE1C3}"/>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888046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59A05-790D-4BE7-B830-8E67D64856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9FA644-7CCB-4D6D-B3AD-2F57C24C52D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1EE5A8-7EC0-4397-9EED-86186095DBBD}"/>
              </a:ext>
            </a:extLst>
          </p:cNvPr>
          <p:cNvSpPr>
            <a:spLocks noGrp="1"/>
          </p:cNvSpPr>
          <p:nvPr>
            <p:ph type="dt" sz="half" idx="10"/>
          </p:nvPr>
        </p:nvSpPr>
        <p:spPr/>
        <p:txBody>
          <a:bodyPr/>
          <a:lstStyle/>
          <a:p>
            <a:fld id="{72C735D2-AE06-4D49-8B23-B9D355826EA9}" type="datetimeFigureOut">
              <a:rPr lang="en-US" smtClean="0"/>
              <a:t>5/20/2024</a:t>
            </a:fld>
            <a:endParaRPr lang="en-US"/>
          </a:p>
        </p:txBody>
      </p:sp>
      <p:sp>
        <p:nvSpPr>
          <p:cNvPr id="5" name="Footer Placeholder 4">
            <a:extLst>
              <a:ext uri="{FF2B5EF4-FFF2-40B4-BE49-F238E27FC236}">
                <a16:creationId xmlns:a16="http://schemas.microsoft.com/office/drawing/2014/main" id="{704359C1-5CF9-4B25-9046-2E565BEDA7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F79961-616B-4C14-B97D-6AB720950A65}"/>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3687280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92A84-CCCA-47F3-B3B0-12AD968EA64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2AC1BC7-8580-4B21-8867-5814CE62887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1F366A3-8AAA-4625-9F5F-255FDBAD38AF}"/>
              </a:ext>
            </a:extLst>
          </p:cNvPr>
          <p:cNvSpPr>
            <a:spLocks noGrp="1"/>
          </p:cNvSpPr>
          <p:nvPr>
            <p:ph type="dt" sz="half" idx="10"/>
          </p:nvPr>
        </p:nvSpPr>
        <p:spPr/>
        <p:txBody>
          <a:bodyPr/>
          <a:lstStyle/>
          <a:p>
            <a:fld id="{72C735D2-AE06-4D49-8B23-B9D355826EA9}" type="datetimeFigureOut">
              <a:rPr lang="en-US" smtClean="0"/>
              <a:t>5/20/2024</a:t>
            </a:fld>
            <a:endParaRPr lang="en-US"/>
          </a:p>
        </p:txBody>
      </p:sp>
      <p:sp>
        <p:nvSpPr>
          <p:cNvPr id="5" name="Footer Placeholder 4">
            <a:extLst>
              <a:ext uri="{FF2B5EF4-FFF2-40B4-BE49-F238E27FC236}">
                <a16:creationId xmlns:a16="http://schemas.microsoft.com/office/drawing/2014/main" id="{BABBE51C-F673-4720-ABD3-10A78DB463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315ADC-3576-4D1F-9018-C730AEA95D20}"/>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2278880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80BA4-1944-409C-9E29-F60BEB15523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CE46693-B639-4875-9C71-D74F21D4341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51DC7EE-3F54-46F7-9FAF-5C5214395B6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7071733-B76B-432F-85F3-B8FDB9FED8F2}"/>
              </a:ext>
            </a:extLst>
          </p:cNvPr>
          <p:cNvSpPr>
            <a:spLocks noGrp="1"/>
          </p:cNvSpPr>
          <p:nvPr>
            <p:ph type="dt" sz="half" idx="10"/>
          </p:nvPr>
        </p:nvSpPr>
        <p:spPr/>
        <p:txBody>
          <a:bodyPr/>
          <a:lstStyle/>
          <a:p>
            <a:fld id="{72C735D2-AE06-4D49-8B23-B9D355826EA9}" type="datetimeFigureOut">
              <a:rPr lang="en-US" smtClean="0"/>
              <a:t>5/20/2024</a:t>
            </a:fld>
            <a:endParaRPr lang="en-US"/>
          </a:p>
        </p:txBody>
      </p:sp>
      <p:sp>
        <p:nvSpPr>
          <p:cNvPr id="6" name="Footer Placeholder 5">
            <a:extLst>
              <a:ext uri="{FF2B5EF4-FFF2-40B4-BE49-F238E27FC236}">
                <a16:creationId xmlns:a16="http://schemas.microsoft.com/office/drawing/2014/main" id="{3972A6AA-AD42-4090-B054-5DD08977745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E8A87CC-25CA-4D1A-B3A7-F772DAC700F3}"/>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2151601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5FB16-208C-4208-9BD0-13030ECF84F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766B016-26C0-43E8-A1E2-1A13C9B8D67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69C3F50-8795-4D04-A665-91E38DA260D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7775192-D66E-49F1-B78A-F996EBE4C66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38F92C1-3C28-4EBF-A85E-8DFBA37D86A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ECD9D41-388F-4665-910D-64CAD8C10EC2}"/>
              </a:ext>
            </a:extLst>
          </p:cNvPr>
          <p:cNvSpPr>
            <a:spLocks noGrp="1"/>
          </p:cNvSpPr>
          <p:nvPr>
            <p:ph type="dt" sz="half" idx="10"/>
          </p:nvPr>
        </p:nvSpPr>
        <p:spPr/>
        <p:txBody>
          <a:bodyPr/>
          <a:lstStyle/>
          <a:p>
            <a:fld id="{72C735D2-AE06-4D49-8B23-B9D355826EA9}" type="datetimeFigureOut">
              <a:rPr lang="en-US" smtClean="0"/>
              <a:t>5/20/2024</a:t>
            </a:fld>
            <a:endParaRPr lang="en-US"/>
          </a:p>
        </p:txBody>
      </p:sp>
      <p:sp>
        <p:nvSpPr>
          <p:cNvPr id="8" name="Footer Placeholder 7">
            <a:extLst>
              <a:ext uri="{FF2B5EF4-FFF2-40B4-BE49-F238E27FC236}">
                <a16:creationId xmlns:a16="http://schemas.microsoft.com/office/drawing/2014/main" id="{409803AC-13DE-4B96-B87B-6D7B1E95ABF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ED4C9CB-A9A8-4D6D-9109-3AF6512164E6}"/>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1857531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004AD7-7A08-42E4-BC9E-C90827DD881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98351C3-3AB4-4DFF-81E9-58A95EF2D08F}"/>
              </a:ext>
            </a:extLst>
          </p:cNvPr>
          <p:cNvSpPr>
            <a:spLocks noGrp="1"/>
          </p:cNvSpPr>
          <p:nvPr>
            <p:ph type="dt" sz="half" idx="10"/>
          </p:nvPr>
        </p:nvSpPr>
        <p:spPr/>
        <p:txBody>
          <a:bodyPr/>
          <a:lstStyle/>
          <a:p>
            <a:fld id="{72C735D2-AE06-4D49-8B23-B9D355826EA9}" type="datetimeFigureOut">
              <a:rPr lang="en-US" smtClean="0"/>
              <a:t>5/20/2024</a:t>
            </a:fld>
            <a:endParaRPr lang="en-US"/>
          </a:p>
        </p:txBody>
      </p:sp>
      <p:sp>
        <p:nvSpPr>
          <p:cNvPr id="4" name="Footer Placeholder 3">
            <a:extLst>
              <a:ext uri="{FF2B5EF4-FFF2-40B4-BE49-F238E27FC236}">
                <a16:creationId xmlns:a16="http://schemas.microsoft.com/office/drawing/2014/main" id="{F32F0C86-B66B-4783-909D-648C818751F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2F11999-86AD-478F-9ECD-2F7D1D5F2902}"/>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3911581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62869C6-2F0F-4BAD-80CA-ECA0FEE290AC}"/>
              </a:ext>
            </a:extLst>
          </p:cNvPr>
          <p:cNvSpPr>
            <a:spLocks noGrp="1"/>
          </p:cNvSpPr>
          <p:nvPr>
            <p:ph type="dt" sz="half" idx="10"/>
          </p:nvPr>
        </p:nvSpPr>
        <p:spPr/>
        <p:txBody>
          <a:bodyPr/>
          <a:lstStyle/>
          <a:p>
            <a:fld id="{72C735D2-AE06-4D49-8B23-B9D355826EA9}" type="datetimeFigureOut">
              <a:rPr lang="en-US" smtClean="0"/>
              <a:t>5/20/2024</a:t>
            </a:fld>
            <a:endParaRPr lang="en-US"/>
          </a:p>
        </p:txBody>
      </p:sp>
      <p:sp>
        <p:nvSpPr>
          <p:cNvPr id="3" name="Footer Placeholder 2">
            <a:extLst>
              <a:ext uri="{FF2B5EF4-FFF2-40B4-BE49-F238E27FC236}">
                <a16:creationId xmlns:a16="http://schemas.microsoft.com/office/drawing/2014/main" id="{638A0286-BC6F-451B-BCF3-33570AF70AD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49D2363-75E6-443C-9A16-09DCB2EBEBA4}"/>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1377001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EA926-1A43-4415-A795-53D92C1B4A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BD9FB0D-FB52-41FE-9B8C-4502CB60415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107850D-F7DD-4CE4-87D0-803CE39D23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D8CC28-C34D-4AED-99E9-FDB2F0CDECBC}"/>
              </a:ext>
            </a:extLst>
          </p:cNvPr>
          <p:cNvSpPr>
            <a:spLocks noGrp="1"/>
          </p:cNvSpPr>
          <p:nvPr>
            <p:ph type="dt" sz="half" idx="10"/>
          </p:nvPr>
        </p:nvSpPr>
        <p:spPr/>
        <p:txBody>
          <a:bodyPr/>
          <a:lstStyle/>
          <a:p>
            <a:fld id="{72C735D2-AE06-4D49-8B23-B9D355826EA9}" type="datetimeFigureOut">
              <a:rPr lang="en-US" smtClean="0"/>
              <a:t>5/20/2024</a:t>
            </a:fld>
            <a:endParaRPr lang="en-US"/>
          </a:p>
        </p:txBody>
      </p:sp>
      <p:sp>
        <p:nvSpPr>
          <p:cNvPr id="6" name="Footer Placeholder 5">
            <a:extLst>
              <a:ext uri="{FF2B5EF4-FFF2-40B4-BE49-F238E27FC236}">
                <a16:creationId xmlns:a16="http://schemas.microsoft.com/office/drawing/2014/main" id="{3D4AE244-EB24-4116-9005-940E3344CB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7C5310-6363-46D0-AAF8-C690C1A25ABE}"/>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827296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57B89-FB38-47FC-A6AD-C692E6ABD22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D432161-D77A-4DD7-BD9D-2AA7088CAAD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7C61197-D291-45C7-A02C-9893AFB2E1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6D98245-5DD9-4E71-AD76-5E6877F256EB}"/>
              </a:ext>
            </a:extLst>
          </p:cNvPr>
          <p:cNvSpPr>
            <a:spLocks noGrp="1"/>
          </p:cNvSpPr>
          <p:nvPr>
            <p:ph type="dt" sz="half" idx="10"/>
          </p:nvPr>
        </p:nvSpPr>
        <p:spPr/>
        <p:txBody>
          <a:bodyPr/>
          <a:lstStyle/>
          <a:p>
            <a:fld id="{72C735D2-AE06-4D49-8B23-B9D355826EA9}" type="datetimeFigureOut">
              <a:rPr lang="en-US" smtClean="0"/>
              <a:t>5/20/2024</a:t>
            </a:fld>
            <a:endParaRPr lang="en-US"/>
          </a:p>
        </p:txBody>
      </p:sp>
      <p:sp>
        <p:nvSpPr>
          <p:cNvPr id="6" name="Footer Placeholder 5">
            <a:extLst>
              <a:ext uri="{FF2B5EF4-FFF2-40B4-BE49-F238E27FC236}">
                <a16:creationId xmlns:a16="http://schemas.microsoft.com/office/drawing/2014/main" id="{B89D33EF-52DE-4FBC-A01B-B6C749A654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B024C6-F60C-4FB5-8031-23A05225346A}"/>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1676557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Title Only" type="titleOnly" preserve="1">
  <p:cSld name="2_Title Only">
    <p:spTree>
      <p:nvGrpSpPr>
        <p:cNvPr id="1" name="Shape 23"/>
        <p:cNvGrpSpPr/>
        <p:nvPr/>
      </p:nvGrpSpPr>
      <p:grpSpPr>
        <a:xfrm>
          <a:off x="0" y="0"/>
          <a:ext cx="0" cy="0"/>
          <a:chOff x="0" y="0"/>
          <a:chExt cx="0" cy="0"/>
        </a:xfrm>
      </p:grpSpPr>
      <p:sp>
        <p:nvSpPr>
          <p:cNvPr id="24" name="Google Shape;24;p22"/>
          <p:cNvSpPr/>
          <p:nvPr/>
        </p:nvSpPr>
        <p:spPr>
          <a:xfrm>
            <a:off x="0" y="0"/>
            <a:ext cx="4446529" cy="6858000"/>
          </a:xfrm>
          <a:custGeom>
            <a:avLst/>
            <a:gdLst/>
            <a:ahLst/>
            <a:cxnLst/>
            <a:rect l="l" t="t" r="r" b="b"/>
            <a:pathLst>
              <a:path w="4446529" h="6858000" extrusionOk="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solidFill>
            <a:schemeClr val="accent3">
              <a:lumMod val="60000"/>
              <a:lumOff val="4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dirty="0">
              <a:solidFill>
                <a:srgbClr val="FFFFFF"/>
              </a:solidFill>
              <a:latin typeface="Calibri"/>
              <a:ea typeface="Calibri"/>
              <a:cs typeface="Calibri"/>
              <a:sym typeface="Calibri"/>
            </a:endParaRPr>
          </a:p>
        </p:txBody>
      </p:sp>
      <p:sp>
        <p:nvSpPr>
          <p:cNvPr id="25" name="Google Shape;25;p22"/>
          <p:cNvSpPr txBox="1">
            <a:spLocks noGrp="1"/>
          </p:cNvSpPr>
          <p:nvPr>
            <p:ph type="title"/>
          </p:nvPr>
        </p:nvSpPr>
        <p:spPr>
          <a:xfrm>
            <a:off x="454152" y="1407858"/>
            <a:ext cx="2947416" cy="3749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Twentieth Century"/>
              <a:buNone/>
              <a:defRPr>
                <a:solidFill>
                  <a:schemeClr val="lt1"/>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179529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E4DD6-122A-41F1-A830-1AC47FB8035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052E6C7-6418-44E1-B29F-86D14605FDD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39E4FF-5D7D-488B-82A8-CA67B9DD63B3}"/>
              </a:ext>
            </a:extLst>
          </p:cNvPr>
          <p:cNvSpPr>
            <a:spLocks noGrp="1"/>
          </p:cNvSpPr>
          <p:nvPr>
            <p:ph type="dt" sz="half" idx="10"/>
          </p:nvPr>
        </p:nvSpPr>
        <p:spPr/>
        <p:txBody>
          <a:bodyPr/>
          <a:lstStyle/>
          <a:p>
            <a:fld id="{72C735D2-AE06-4D49-8B23-B9D355826EA9}" type="datetimeFigureOut">
              <a:rPr lang="en-US" smtClean="0"/>
              <a:t>5/20/2024</a:t>
            </a:fld>
            <a:endParaRPr lang="en-US"/>
          </a:p>
        </p:txBody>
      </p:sp>
      <p:sp>
        <p:nvSpPr>
          <p:cNvPr id="5" name="Footer Placeholder 4">
            <a:extLst>
              <a:ext uri="{FF2B5EF4-FFF2-40B4-BE49-F238E27FC236}">
                <a16:creationId xmlns:a16="http://schemas.microsoft.com/office/drawing/2014/main" id="{036F54C3-769B-477A-A503-5CF7C4DF50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F38FDA-96A8-4FD2-BA14-652D67B1B66C}"/>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1914783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CB713BB-0685-466E-9687-B6179929739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8111A92-8828-40BC-B386-E8E2D346A7D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106D3A-1EE1-489E-B646-5753758D8551}"/>
              </a:ext>
            </a:extLst>
          </p:cNvPr>
          <p:cNvSpPr>
            <a:spLocks noGrp="1"/>
          </p:cNvSpPr>
          <p:nvPr>
            <p:ph type="dt" sz="half" idx="10"/>
          </p:nvPr>
        </p:nvSpPr>
        <p:spPr/>
        <p:txBody>
          <a:bodyPr/>
          <a:lstStyle/>
          <a:p>
            <a:fld id="{72C735D2-AE06-4D49-8B23-B9D355826EA9}" type="datetimeFigureOut">
              <a:rPr lang="en-US" smtClean="0"/>
              <a:t>5/20/2024</a:t>
            </a:fld>
            <a:endParaRPr lang="en-US"/>
          </a:p>
        </p:txBody>
      </p:sp>
      <p:sp>
        <p:nvSpPr>
          <p:cNvPr id="5" name="Footer Placeholder 4">
            <a:extLst>
              <a:ext uri="{FF2B5EF4-FFF2-40B4-BE49-F238E27FC236}">
                <a16:creationId xmlns:a16="http://schemas.microsoft.com/office/drawing/2014/main" id="{9E02799E-054F-4B80-B63D-8F409C610B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3BC2B2-D6F4-41F2-8D2C-D920971ED22D}"/>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2339521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2_Title Only" preserve="1">
  <p:cSld name="2_Title Only">
    <p:spTree>
      <p:nvGrpSpPr>
        <p:cNvPr id="1" name="Shape 71"/>
        <p:cNvGrpSpPr/>
        <p:nvPr/>
      </p:nvGrpSpPr>
      <p:grpSpPr>
        <a:xfrm>
          <a:off x="0" y="0"/>
          <a:ext cx="0" cy="0"/>
          <a:chOff x="0" y="0"/>
          <a:chExt cx="0" cy="0"/>
        </a:xfrm>
      </p:grpSpPr>
      <p:sp>
        <p:nvSpPr>
          <p:cNvPr id="72" name="Google Shape;72;p32"/>
          <p:cNvSpPr/>
          <p:nvPr/>
        </p:nvSpPr>
        <p:spPr>
          <a:xfrm>
            <a:off x="0" y="0"/>
            <a:ext cx="4446529" cy="6858000"/>
          </a:xfrm>
          <a:custGeom>
            <a:avLst/>
            <a:gdLst/>
            <a:ahLst/>
            <a:cxnLst/>
            <a:rect l="l" t="t" r="r" b="b"/>
            <a:pathLst>
              <a:path w="4446529" h="6858000" extrusionOk="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solidFill>
            <a:srgbClr val="39586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a:solidFill>
                <a:srgbClr val="FFFFFF"/>
              </a:solidFill>
              <a:latin typeface="Calibri"/>
              <a:ea typeface="Calibri"/>
              <a:cs typeface="Calibri"/>
              <a:sym typeface="Calibri"/>
            </a:endParaRPr>
          </a:p>
        </p:txBody>
      </p:sp>
      <p:sp>
        <p:nvSpPr>
          <p:cNvPr id="73" name="Google Shape;73;p32"/>
          <p:cNvSpPr txBox="1">
            <a:spLocks noGrp="1"/>
          </p:cNvSpPr>
          <p:nvPr>
            <p:ph type="title"/>
          </p:nvPr>
        </p:nvSpPr>
        <p:spPr>
          <a:xfrm>
            <a:off x="454152" y="1407858"/>
            <a:ext cx="2947416" cy="3749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Twentieth Century"/>
              <a:buNone/>
              <a:defRPr>
                <a:solidFill>
                  <a:schemeClr val="lt1"/>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2126983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2_Title Only" preserve="1">
  <p:cSld name="3_Title Only">
    <p:spTree>
      <p:nvGrpSpPr>
        <p:cNvPr id="1" name="Shape 71"/>
        <p:cNvGrpSpPr/>
        <p:nvPr/>
      </p:nvGrpSpPr>
      <p:grpSpPr>
        <a:xfrm>
          <a:off x="0" y="0"/>
          <a:ext cx="0" cy="0"/>
          <a:chOff x="0" y="0"/>
          <a:chExt cx="0" cy="0"/>
        </a:xfrm>
      </p:grpSpPr>
      <p:sp>
        <p:nvSpPr>
          <p:cNvPr id="72" name="Google Shape;72;p32"/>
          <p:cNvSpPr/>
          <p:nvPr/>
        </p:nvSpPr>
        <p:spPr>
          <a:xfrm>
            <a:off x="0" y="0"/>
            <a:ext cx="4446529" cy="6858000"/>
          </a:xfrm>
          <a:custGeom>
            <a:avLst/>
            <a:gdLst/>
            <a:ahLst/>
            <a:cxnLst/>
            <a:rect l="l" t="t" r="r" b="b"/>
            <a:pathLst>
              <a:path w="4446529" h="6858000" extrusionOk="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solidFill>
            <a:srgbClr val="39586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a:solidFill>
                <a:srgbClr val="FFFFFF"/>
              </a:solidFill>
              <a:latin typeface="Calibri"/>
              <a:ea typeface="Calibri"/>
              <a:cs typeface="Calibri"/>
              <a:sym typeface="Calibri"/>
            </a:endParaRPr>
          </a:p>
        </p:txBody>
      </p:sp>
      <p:sp>
        <p:nvSpPr>
          <p:cNvPr id="73" name="Google Shape;73;p32"/>
          <p:cNvSpPr txBox="1">
            <a:spLocks noGrp="1"/>
          </p:cNvSpPr>
          <p:nvPr>
            <p:ph type="title"/>
          </p:nvPr>
        </p:nvSpPr>
        <p:spPr>
          <a:xfrm>
            <a:off x="454152" y="1407858"/>
            <a:ext cx="2947416" cy="3749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Twentieth Century"/>
              <a:buNone/>
              <a:defRPr>
                <a:solidFill>
                  <a:schemeClr val="lt1"/>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4" name="Google Shape;74;p32"/>
          <p:cNvSpPr/>
          <p:nvPr/>
        </p:nvSpPr>
        <p:spPr>
          <a:xfrm>
            <a:off x="6096000" y="0"/>
            <a:ext cx="6096000" cy="6858000"/>
          </a:xfrm>
          <a:prstGeom prst="rect">
            <a:avLst/>
          </a:prstGeom>
          <a:solidFill>
            <a:srgbClr val="CFD8D0"/>
          </a:solidFill>
          <a:ln w="12700" cap="flat" cmpd="sng">
            <a:solidFill>
              <a:srgbClr val="818B8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Tree>
    <p:extLst>
      <p:ext uri="{BB962C8B-B14F-4D97-AF65-F5344CB8AC3E}">
        <p14:creationId xmlns:p14="http://schemas.microsoft.com/office/powerpoint/2010/main" val="3384136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50"/>
        <p:cNvGrpSpPr/>
        <p:nvPr/>
      </p:nvGrpSpPr>
      <p:grpSpPr>
        <a:xfrm>
          <a:off x="0" y="0"/>
          <a:ext cx="0" cy="0"/>
          <a:chOff x="0" y="0"/>
          <a:chExt cx="0" cy="0"/>
        </a:xfrm>
      </p:grpSpPr>
      <p:sp>
        <p:nvSpPr>
          <p:cNvPr id="51" name="Google Shape;51;p28"/>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Twentieth Century"/>
              <a:buNone/>
              <a:defRPr sz="6000">
                <a:solidFill>
                  <a:schemeClr val="dk2"/>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2" name="Google Shape;52;p28"/>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atin typeface="+mn-lt"/>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spTree>
    <p:extLst>
      <p:ext uri="{BB962C8B-B14F-4D97-AF65-F5344CB8AC3E}">
        <p14:creationId xmlns:p14="http://schemas.microsoft.com/office/powerpoint/2010/main" val="2488459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56"/>
        <p:cNvGrpSpPr/>
        <p:nvPr/>
      </p:nvGrpSpPr>
      <p:grpSpPr>
        <a:xfrm>
          <a:off x="0" y="0"/>
          <a:ext cx="0" cy="0"/>
          <a:chOff x="0" y="0"/>
          <a:chExt cx="0" cy="0"/>
        </a:xfrm>
      </p:grpSpPr>
      <p:sp>
        <p:nvSpPr>
          <p:cNvPr id="57" name="Google Shape;57;p2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Twentieth Century"/>
              <a:buNone/>
              <a:defRPr sz="6000">
                <a:solidFill>
                  <a:schemeClr val="dk2"/>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8" name="Google Shape;58;p2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latin typeface="+mn-lt"/>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dirty="0"/>
          </a:p>
        </p:txBody>
      </p:sp>
      <p:sp>
        <p:nvSpPr>
          <p:cNvPr id="59" name="Google Shape;59;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0" name="Google Shape;60;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639873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reserve="1">
  <p:cSld name="Comparison">
    <p:spTree>
      <p:nvGrpSpPr>
        <p:cNvPr id="1" name="Shape 62"/>
        <p:cNvGrpSpPr/>
        <p:nvPr/>
      </p:nvGrpSpPr>
      <p:grpSpPr>
        <a:xfrm>
          <a:off x="0" y="0"/>
          <a:ext cx="0" cy="0"/>
          <a:chOff x="0" y="0"/>
          <a:chExt cx="0" cy="0"/>
        </a:xfrm>
      </p:grpSpPr>
      <p:sp>
        <p:nvSpPr>
          <p:cNvPr id="63" name="Google Shape;63;p30"/>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sz="5400">
                <a:solidFill>
                  <a:schemeClr val="dk2"/>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4" name="Google Shape;64;p30"/>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3200" b="1">
                <a:latin typeface="+mn-lt"/>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dirty="0"/>
          </a:p>
        </p:txBody>
      </p:sp>
      <p:sp>
        <p:nvSpPr>
          <p:cNvPr id="65" name="Google Shape;65;p30"/>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mn-lt"/>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6" name="Google Shape;66;p30"/>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3200" b="1">
                <a:latin typeface="+mn-lt"/>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dirty="0"/>
          </a:p>
        </p:txBody>
      </p:sp>
      <p:sp>
        <p:nvSpPr>
          <p:cNvPr id="67" name="Google Shape;67;p30"/>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2800">
                <a:latin typeface="+mn-lt"/>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8" name="Google Shape;68;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128930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3_Title Only" preserve="1">
  <p:cSld name="3_Title Only">
    <p:spTree>
      <p:nvGrpSpPr>
        <p:cNvPr id="1" name="Shape 75"/>
        <p:cNvGrpSpPr/>
        <p:nvPr/>
      </p:nvGrpSpPr>
      <p:grpSpPr>
        <a:xfrm>
          <a:off x="0" y="0"/>
          <a:ext cx="0" cy="0"/>
          <a:chOff x="0" y="0"/>
          <a:chExt cx="0" cy="0"/>
        </a:xfrm>
      </p:grpSpPr>
      <p:sp>
        <p:nvSpPr>
          <p:cNvPr id="76" name="Google Shape;76;p33"/>
          <p:cNvSpPr txBox="1">
            <a:spLocks noGrp="1"/>
          </p:cNvSpPr>
          <p:nvPr>
            <p:ph type="title"/>
          </p:nvPr>
        </p:nvSpPr>
        <p:spPr>
          <a:xfrm>
            <a:off x="627888" y="566926"/>
            <a:ext cx="4657344" cy="139839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395861"/>
              </a:buClr>
              <a:buSzPts val="4400"/>
              <a:buFont typeface="Twentieth Century"/>
              <a:buNone/>
              <a:defRPr>
                <a:solidFill>
                  <a:srgbClr val="395861"/>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7" name="Google Shape;77;p33"/>
          <p:cNvSpPr/>
          <p:nvPr/>
        </p:nvSpPr>
        <p:spPr>
          <a:xfrm>
            <a:off x="6096000" y="566927"/>
            <a:ext cx="6096000" cy="5724145"/>
          </a:xfrm>
          <a:prstGeom prst="rect">
            <a:avLst/>
          </a:prstGeom>
          <a:solidFill>
            <a:srgbClr val="CFD8D0"/>
          </a:solidFill>
          <a:ln w="12700" cap="flat" cmpd="sng">
            <a:solidFill>
              <a:srgbClr val="818B8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78" name="Google Shape;78;p33"/>
          <p:cNvSpPr txBox="1">
            <a:spLocks noGrp="1"/>
          </p:cNvSpPr>
          <p:nvPr>
            <p:ph type="body" idx="1"/>
          </p:nvPr>
        </p:nvSpPr>
        <p:spPr>
          <a:xfrm>
            <a:off x="627889" y="2203894"/>
            <a:ext cx="4658106" cy="4087177"/>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mn-lt"/>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Tree>
    <p:extLst>
      <p:ext uri="{BB962C8B-B14F-4D97-AF65-F5344CB8AC3E}">
        <p14:creationId xmlns:p14="http://schemas.microsoft.com/office/powerpoint/2010/main" val="3128403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reserve="1">
  <p:cSld name="Content with Caption">
    <p:spTree>
      <p:nvGrpSpPr>
        <p:cNvPr id="1" name="Shape 79"/>
        <p:cNvGrpSpPr/>
        <p:nvPr/>
      </p:nvGrpSpPr>
      <p:grpSpPr>
        <a:xfrm>
          <a:off x="0" y="0"/>
          <a:ext cx="0" cy="0"/>
          <a:chOff x="0" y="0"/>
          <a:chExt cx="0" cy="0"/>
        </a:xfrm>
      </p:grpSpPr>
      <p:sp>
        <p:nvSpPr>
          <p:cNvPr id="80" name="Google Shape;80;p3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Twentieth Century"/>
              <a:buNone/>
              <a:defRPr sz="3200">
                <a:solidFill>
                  <a:schemeClr val="dk2"/>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81" name="Google Shape;81;p3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dirty="0"/>
          </a:p>
        </p:txBody>
      </p:sp>
      <p:sp>
        <p:nvSpPr>
          <p:cNvPr id="82" name="Google Shape;82;p3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atin typeface="+mn-lt"/>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sp>
        <p:nvSpPr>
          <p:cNvPr id="83" name="Google Shape;83;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30776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2"/>
        </a:solidFill>
        <a:effectLst/>
      </p:bgPr>
    </p:bg>
    <p:spTree>
      <p:nvGrpSpPr>
        <p:cNvPr id="1" name="Shape 9"/>
        <p:cNvGrpSpPr/>
        <p:nvPr/>
      </p:nvGrpSpPr>
      <p:grpSpPr>
        <a:xfrm>
          <a:off x="0" y="0"/>
          <a:ext cx="0" cy="0"/>
          <a:chOff x="0" y="0"/>
          <a:chExt cx="0" cy="0"/>
        </a:xfrm>
      </p:grpSpPr>
      <p:sp>
        <p:nvSpPr>
          <p:cNvPr id="10" name="Google Shape;10;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Rockwell"/>
                <a:ea typeface="Rockwell"/>
                <a:cs typeface="Rockwell"/>
                <a:sym typeface="Rockwel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Rockwell"/>
                <a:ea typeface="Rockwell"/>
                <a:cs typeface="Rockwell"/>
                <a:sym typeface="Rockwel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Rockwell"/>
                <a:ea typeface="Rockwell"/>
                <a:cs typeface="Rockwell"/>
                <a:sym typeface="Rockwel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9pPr>
          </a:lstStyle>
          <a:p>
            <a:endParaRPr lang="en-US" dirty="0">
              <a:latin typeface="+mn-lt"/>
            </a:endParaRPr>
          </a:p>
          <a:p>
            <a:endParaRPr dirty="0"/>
          </a:p>
        </p:txBody>
      </p:sp>
      <p:sp>
        <p:nvSpPr>
          <p:cNvPr id="11" name="Google Shape;1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mn-lt"/>
                <a:ea typeface="Rockwell" panose="02060603020205020403" pitchFamily="18" charset="0"/>
                <a:cs typeface="Rockwell" panose="02060603020205020403" pitchFamily="18" charset="0"/>
                <a:sym typeface="Rockwel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9pPr>
          </a:lstStyle>
          <a:p>
            <a:endParaRPr lang="en-US" dirty="0"/>
          </a:p>
        </p:txBody>
      </p:sp>
      <p:sp>
        <p:nvSpPr>
          <p:cNvPr id="12" name="Google Shape;1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mn-lt"/>
                <a:ea typeface="Rockwell"/>
                <a:cs typeface="Rockwell"/>
                <a:sym typeface="Rockwel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9pPr>
          </a:lstStyle>
          <a:p>
            <a:endParaRPr lang="en-US" dirty="0"/>
          </a:p>
        </p:txBody>
      </p:sp>
      <p:sp>
        <p:nvSpPr>
          <p:cNvPr id="13" name="Google Shape;1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dirty="0"/>
          </a:p>
        </p:txBody>
      </p:sp>
      <p:sp>
        <p:nvSpPr>
          <p:cNvPr id="2" name="Title Placeholder 1">
            <a:extLst>
              <a:ext uri="{FF2B5EF4-FFF2-40B4-BE49-F238E27FC236}">
                <a16:creationId xmlns:a16="http://schemas.microsoft.com/office/drawing/2014/main" id="{9A17E592-CCFD-4018-95B6-C357ED30034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1687192327"/>
      </p:ext>
    </p:extLst>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60"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4400" b="0" i="0" u="none" strike="noStrike" cap="none">
          <a:solidFill>
            <a:schemeClr val="bg2"/>
          </a:solidFill>
          <a:latin typeface="Tw Cen MT" panose="020B0602020104020603" pitchFamily="34" charset="0"/>
          <a:ea typeface="Tw Cen MT" panose="020B0602020104020603"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50800" marR="0" lvl="0" indent="0" algn="l" rtl="0">
        <a:lnSpc>
          <a:spcPct val="100000"/>
        </a:lnSpc>
        <a:spcBef>
          <a:spcPts val="0"/>
        </a:spcBef>
        <a:spcAft>
          <a:spcPts val="0"/>
        </a:spcAft>
        <a:buClr>
          <a:srgbClr val="000000"/>
        </a:buClr>
        <a:buFont typeface="Arial"/>
        <a:buNone/>
        <a:defRPr sz="1400" b="0" i="0" u="none" strike="noStrike" cap="none">
          <a:solidFill>
            <a:srgbClr val="000000"/>
          </a:solidFill>
          <a:latin typeface="+mn-lt"/>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736B43B-370F-414F-B020-DC37FDEE3D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11580CA-C503-415F-B80C-2B51F28FECD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4209CD-FFC2-4201-9173-E603B207026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C735D2-AE06-4D49-8B23-B9D355826EA9}" type="datetimeFigureOut">
              <a:rPr lang="en-US" smtClean="0"/>
              <a:t>5/20/2024</a:t>
            </a:fld>
            <a:endParaRPr lang="en-US"/>
          </a:p>
        </p:txBody>
      </p:sp>
      <p:sp>
        <p:nvSpPr>
          <p:cNvPr id="5" name="Footer Placeholder 4">
            <a:extLst>
              <a:ext uri="{FF2B5EF4-FFF2-40B4-BE49-F238E27FC236}">
                <a16:creationId xmlns:a16="http://schemas.microsoft.com/office/drawing/2014/main" id="{3D3F9B57-AB46-4AC8-8F25-B97E3F3139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A757840-1817-46CA-B490-AEF0A8D8068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8EF15B-8E6E-4167-93A7-64AEA412F5EB}" type="slidenum">
              <a:rPr lang="en-US" smtClean="0"/>
              <a:t>‹#›</a:t>
            </a:fld>
            <a:endParaRPr lang="en-US"/>
          </a:p>
        </p:txBody>
      </p:sp>
    </p:spTree>
    <p:extLst>
      <p:ext uri="{BB962C8B-B14F-4D97-AF65-F5344CB8AC3E}">
        <p14:creationId xmlns:p14="http://schemas.microsoft.com/office/powerpoint/2010/main" val="1214061912"/>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17.xml"/><Relationship Id="rId1" Type="http://schemas.openxmlformats.org/officeDocument/2006/relationships/video" Target="https://player.vimeo.com/video/947151699?h=e88b2322e0&amp;amp;app_id=122963"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17.xml"/><Relationship Id="rId1" Type="http://schemas.openxmlformats.org/officeDocument/2006/relationships/video" Target="https://player.vimeo.com/video/818402078?h=f6dbca0d7d&amp;amp;app_id=122963"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17.xml"/><Relationship Id="rId1" Type="http://schemas.openxmlformats.org/officeDocument/2006/relationships/video" Target="https://player.vimeo.com/video/944128239?h=325de012f5&amp;amp;app_id=122963"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17.xml"/><Relationship Id="rId1" Type="http://schemas.openxmlformats.org/officeDocument/2006/relationships/video" Target="https://player.vimeo.com/video/827728134?h=2e38b18798&amp;amp;app_id=122963"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wooden table with trees in the background&#10;&#10;Description automatically generated">
            <a:extLst>
              <a:ext uri="{FF2B5EF4-FFF2-40B4-BE49-F238E27FC236}">
                <a16:creationId xmlns:a16="http://schemas.microsoft.com/office/drawing/2014/main" id="{38CB4260-A389-FA62-CCD9-7ABAA2A387F4}"/>
              </a:ext>
            </a:extLst>
          </p:cNvPr>
          <p:cNvPicPr>
            <a:picLocks noChangeAspect="1"/>
          </p:cNvPicPr>
          <p:nvPr/>
        </p:nvPicPr>
        <p:blipFill rotWithShape="1">
          <a:blip r:embed="rId3">
            <a:extLst>
              <a:ext uri="{28A0092B-C50C-407E-A947-70E740481C1C}">
                <a14:useLocalDpi xmlns:a14="http://schemas.microsoft.com/office/drawing/2010/main" val="0"/>
              </a:ext>
            </a:extLst>
          </a:blip>
          <a:srcRect l="-1" t="7731" r="25" b="7755"/>
          <a:stretch/>
        </p:blipFill>
        <p:spPr>
          <a:xfrm>
            <a:off x="1" y="0"/>
            <a:ext cx="12191999" cy="6858000"/>
          </a:xfrm>
          <a:prstGeom prst="rect">
            <a:avLst/>
          </a:prstGeom>
        </p:spPr>
      </p:pic>
      <p:sp>
        <p:nvSpPr>
          <p:cNvPr id="2" name="Title 1">
            <a:extLst>
              <a:ext uri="{FF2B5EF4-FFF2-40B4-BE49-F238E27FC236}">
                <a16:creationId xmlns:a16="http://schemas.microsoft.com/office/drawing/2014/main" id="{18670938-863A-45BD-A381-63920E779D7C}"/>
              </a:ext>
            </a:extLst>
          </p:cNvPr>
          <p:cNvSpPr>
            <a:spLocks noGrp="1"/>
          </p:cNvSpPr>
          <p:nvPr>
            <p:ph type="title"/>
          </p:nvPr>
        </p:nvSpPr>
        <p:spPr>
          <a:xfrm>
            <a:off x="0" y="2841522"/>
            <a:ext cx="12192000" cy="1325563"/>
          </a:xfrm>
          <a:effectLst>
            <a:outerShdw blurRad="50800" dist="38100" dir="2700000" algn="tl" rotWithShape="0">
              <a:prstClr val="black">
                <a:alpha val="40000"/>
              </a:prstClr>
            </a:outerShdw>
          </a:effectLst>
        </p:spPr>
        <p:txBody>
          <a:bodyPr vert="horz" lIns="91440" tIns="45720" rIns="91440" bIns="45720" rtlCol="0" anchor="b">
            <a:noAutofit/>
          </a:bodyPr>
          <a:lstStyle/>
          <a:p>
            <a:pPr algn="ctr"/>
            <a:r>
              <a:rPr lang="en-US" sz="11500" dirty="0">
                <a:solidFill>
                  <a:srgbClr val="FFFFFF"/>
                </a:solidFill>
                <a:effectLst>
                  <a:outerShdw blurRad="50800" dist="38100" dir="2700000" algn="tl" rotWithShape="0">
                    <a:prstClr val="black">
                      <a:alpha val="40000"/>
                    </a:prstClr>
                  </a:outerShdw>
                </a:effectLst>
              </a:rPr>
              <a:t>Welcome</a:t>
            </a:r>
          </a:p>
        </p:txBody>
      </p:sp>
    </p:spTree>
    <p:extLst>
      <p:ext uri="{BB962C8B-B14F-4D97-AF65-F5344CB8AC3E}">
        <p14:creationId xmlns:p14="http://schemas.microsoft.com/office/powerpoint/2010/main" val="3007700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nline Media 2" title="Leveraging National Data to Boost Your Business">
            <a:hlinkClick r:id="" action="ppaction://media"/>
            <a:extLst>
              <a:ext uri="{FF2B5EF4-FFF2-40B4-BE49-F238E27FC236}">
                <a16:creationId xmlns:a16="http://schemas.microsoft.com/office/drawing/2014/main" id="{B2BC5077-5C12-FA94-6952-9A25E6A3C299}"/>
              </a:ext>
            </a:extLst>
          </p:cNvPr>
          <p:cNvPicPr>
            <a:picLocks noRot="1" noChangeAspect="1"/>
          </p:cNvPicPr>
          <p:nvPr>
            <a:videoFile r:link="rId1"/>
          </p:nvPr>
        </p:nvPicPr>
        <p:blipFill>
          <a:blip r:embed="rId3"/>
          <a:stretch>
            <a:fillRect/>
          </a:stretch>
        </p:blipFill>
        <p:spPr>
          <a:xfrm>
            <a:off x="9525" y="0"/>
            <a:ext cx="12172950" cy="6858000"/>
          </a:xfrm>
          <a:prstGeom prst="rect">
            <a:avLst/>
          </a:prstGeom>
        </p:spPr>
      </p:pic>
    </p:spTree>
    <p:extLst>
      <p:ext uri="{BB962C8B-B14F-4D97-AF65-F5344CB8AC3E}">
        <p14:creationId xmlns:p14="http://schemas.microsoft.com/office/powerpoint/2010/main" val="336934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nline Media 2" title="Monthly Goal Setting (short version)">
            <a:hlinkClick r:id="" action="ppaction://media"/>
            <a:extLst>
              <a:ext uri="{FF2B5EF4-FFF2-40B4-BE49-F238E27FC236}">
                <a16:creationId xmlns:a16="http://schemas.microsoft.com/office/drawing/2014/main" id="{3BE451B3-9E66-8861-F489-BFCC90D1A32F}"/>
              </a:ext>
            </a:extLst>
          </p:cNvPr>
          <p:cNvPicPr>
            <a:picLocks noRot="1" noChangeAspect="1"/>
          </p:cNvPicPr>
          <p:nvPr>
            <a:videoFile r:link="rId1"/>
          </p:nvPr>
        </p:nvPicPr>
        <p:blipFill>
          <a:blip r:embed="rId3"/>
          <a:stretch>
            <a:fillRect/>
          </a:stretch>
        </p:blipFill>
        <p:spPr>
          <a:xfrm>
            <a:off x="9525" y="0"/>
            <a:ext cx="12172950" cy="6858000"/>
          </a:xfrm>
          <a:prstGeom prst="rect">
            <a:avLst/>
          </a:prstGeom>
        </p:spPr>
      </p:pic>
    </p:spTree>
    <p:extLst>
      <p:ext uri="{BB962C8B-B14F-4D97-AF65-F5344CB8AC3E}">
        <p14:creationId xmlns:p14="http://schemas.microsoft.com/office/powerpoint/2010/main" val="461228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udience raising hands during work presentation">
            <a:extLst>
              <a:ext uri="{FF2B5EF4-FFF2-40B4-BE49-F238E27FC236}">
                <a16:creationId xmlns:a16="http://schemas.microsoft.com/office/drawing/2014/main" id="{E7789AD3-8A21-1C06-2C0B-9992089F622B}"/>
              </a:ext>
            </a:extLst>
          </p:cNvPr>
          <p:cNvPicPr>
            <a:picLocks noChangeAspect="1"/>
          </p:cNvPicPr>
          <p:nvPr/>
        </p:nvPicPr>
        <p:blipFill rotWithShape="1">
          <a:blip r:embed="rId3">
            <a:extLst>
              <a:ext uri="{28A0092B-C50C-407E-A947-70E740481C1C}">
                <a14:useLocalDpi xmlns:a14="http://schemas.microsoft.com/office/drawing/2010/main" val="0"/>
              </a:ext>
            </a:extLst>
          </a:blip>
          <a:srcRect t="23391" r="9091"/>
          <a:stretch/>
        </p:blipFill>
        <p:spPr>
          <a:xfrm>
            <a:off x="20" y="10"/>
            <a:ext cx="12191981" cy="6857990"/>
          </a:xfrm>
          <a:prstGeom prst="rect">
            <a:avLst/>
          </a:prstGeom>
        </p:spPr>
      </p:pic>
      <p:sp>
        <p:nvSpPr>
          <p:cNvPr id="12" name="Rectangle 11">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96C2AEB-FE70-D110-32B3-280B0AEBF051}"/>
              </a:ext>
            </a:extLst>
          </p:cNvPr>
          <p:cNvSpPr>
            <a:spLocks noGrp="1"/>
          </p:cNvSpPr>
          <p:nvPr>
            <p:ph type="ctrTitle"/>
          </p:nvPr>
        </p:nvSpPr>
        <p:spPr>
          <a:xfrm>
            <a:off x="404553" y="3091928"/>
            <a:ext cx="9078562" cy="2387600"/>
          </a:xfrm>
        </p:spPr>
        <p:txBody>
          <a:bodyPr vert="horz" lIns="91440" tIns="45720" rIns="91440" bIns="45720" rtlCol="0">
            <a:normAutofit/>
          </a:bodyPr>
          <a:lstStyle/>
          <a:p>
            <a:pPr algn="l"/>
            <a:r>
              <a:rPr lang="en-US" sz="6600"/>
              <a:t>Guest Speaker</a:t>
            </a:r>
          </a:p>
        </p:txBody>
      </p:sp>
      <p:sp>
        <p:nvSpPr>
          <p:cNvPr id="14" name="Rectangle: Rounded Corners 13">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ubtitle 4">
            <a:extLst>
              <a:ext uri="{FF2B5EF4-FFF2-40B4-BE49-F238E27FC236}">
                <a16:creationId xmlns:a16="http://schemas.microsoft.com/office/drawing/2014/main" id="{39F230A1-4FB6-9086-AB10-3022A7FBC94D}"/>
              </a:ext>
            </a:extLst>
          </p:cNvPr>
          <p:cNvSpPr>
            <a:spLocks noGrp="1"/>
          </p:cNvSpPr>
          <p:nvPr>
            <p:ph type="subTitle" idx="1"/>
          </p:nvPr>
        </p:nvSpPr>
        <p:spPr>
          <a:xfrm>
            <a:off x="404553" y="5624945"/>
            <a:ext cx="9078562" cy="592975"/>
          </a:xfrm>
        </p:spPr>
        <p:txBody>
          <a:bodyPr anchor="ctr">
            <a:normAutofit/>
          </a:bodyPr>
          <a:lstStyle/>
          <a:p>
            <a:pPr algn="l"/>
            <a:r>
              <a:rPr lang="en-US" dirty="0"/>
              <a:t>&lt;INSERT SPEAKER NAME &amp; COMPANY&gt;</a:t>
            </a:r>
            <a:endParaRPr lang="en-US"/>
          </a:p>
        </p:txBody>
      </p:sp>
    </p:spTree>
    <p:extLst>
      <p:ext uri="{BB962C8B-B14F-4D97-AF65-F5344CB8AC3E}">
        <p14:creationId xmlns:p14="http://schemas.microsoft.com/office/powerpoint/2010/main" val="5424449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96084-D082-67AC-6ED6-EEA8827D9EC1}"/>
              </a:ext>
            </a:extLst>
          </p:cNvPr>
          <p:cNvSpPr>
            <a:spLocks noGrp="1"/>
          </p:cNvSpPr>
          <p:nvPr>
            <p:ph type="title"/>
          </p:nvPr>
        </p:nvSpPr>
        <p:spPr>
          <a:xfrm>
            <a:off x="769938" y="475977"/>
            <a:ext cx="10582275" cy="703943"/>
          </a:xfrm>
        </p:spPr>
        <p:txBody>
          <a:bodyPr>
            <a:normAutofit/>
          </a:bodyPr>
          <a:lstStyle/>
          <a:p>
            <a:r>
              <a:rPr lang="en-US" sz="4000" dirty="0">
                <a:solidFill>
                  <a:srgbClr val="3383CB"/>
                </a:solidFill>
              </a:rPr>
              <a:t>30-Year Fixed Mortgage Rates</a:t>
            </a:r>
          </a:p>
        </p:txBody>
      </p:sp>
      <p:pic>
        <p:nvPicPr>
          <p:cNvPr id="8" name="Content Placeholder 7">
            <a:extLst>
              <a:ext uri="{FF2B5EF4-FFF2-40B4-BE49-F238E27FC236}">
                <a16:creationId xmlns:a16="http://schemas.microsoft.com/office/drawing/2014/main" id="{2582455B-F821-F475-4D07-4B1DB5168EDD}"/>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769938" y="1485987"/>
            <a:ext cx="7793490" cy="4914814"/>
          </a:xfrm>
          <a:prstGeom prst="rect">
            <a:avLst/>
          </a:prstGeom>
          <a:ln>
            <a:noFill/>
          </a:ln>
          <a:effectLst>
            <a:outerShdw blurRad="292100" dist="139700" dir="2700000" algn="tl" rotWithShape="0">
              <a:srgbClr val="333333">
                <a:alpha val="65000"/>
              </a:srgbClr>
            </a:outerShdw>
          </a:effectLst>
        </p:spPr>
      </p:pic>
      <p:sp>
        <p:nvSpPr>
          <p:cNvPr id="12" name="TextBox 11">
            <a:extLst>
              <a:ext uri="{FF2B5EF4-FFF2-40B4-BE49-F238E27FC236}">
                <a16:creationId xmlns:a16="http://schemas.microsoft.com/office/drawing/2014/main" id="{2E26625E-467C-4FA6-A31A-3967805BC00E}"/>
              </a:ext>
            </a:extLst>
          </p:cNvPr>
          <p:cNvSpPr txBox="1"/>
          <p:nvPr/>
        </p:nvSpPr>
        <p:spPr>
          <a:xfrm>
            <a:off x="8972550" y="6005030"/>
            <a:ext cx="267970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400" b="0" i="0" u="none" strike="noStrike" kern="1200" cap="none" spc="0" normalizeH="0" baseline="0" noProof="0" dirty="0">
                <a:ln>
                  <a:noFill/>
                </a:ln>
                <a:solidFill>
                  <a:srgbClr val="71A8DB"/>
                </a:solidFill>
                <a:effectLst/>
                <a:uLnTx/>
                <a:uFillTx/>
                <a:latin typeface="Times New Roman"/>
                <a:ea typeface="+mn-ea"/>
                <a:cs typeface="+mn-cs"/>
              </a:rPr>
              <a:t>Source: Macrotrends.net</a:t>
            </a:r>
            <a:endParaRPr kumimoji="0" lang="en-US" sz="1400" b="0" i="0" u="none" strike="noStrike" kern="1200" cap="none" spc="0" normalizeH="0" baseline="0" noProof="0" dirty="0">
              <a:ln>
                <a:noFill/>
              </a:ln>
              <a:solidFill>
                <a:srgbClr val="71A8DB"/>
              </a:solidFill>
              <a:effectLst/>
              <a:uLnTx/>
              <a:uFillTx/>
              <a:latin typeface="Times New Roman"/>
              <a:ea typeface="+mn-ea"/>
              <a:cs typeface="+mn-cs"/>
            </a:endParaRPr>
          </a:p>
        </p:txBody>
      </p:sp>
      <p:sp>
        <p:nvSpPr>
          <p:cNvPr id="16" name="TextBox 15">
            <a:extLst>
              <a:ext uri="{FF2B5EF4-FFF2-40B4-BE49-F238E27FC236}">
                <a16:creationId xmlns:a16="http://schemas.microsoft.com/office/drawing/2014/main" id="{600E4E29-ABAE-3DC3-664D-1DCFB937FE8C}"/>
              </a:ext>
            </a:extLst>
          </p:cNvPr>
          <p:cNvSpPr txBox="1"/>
          <p:nvPr/>
        </p:nvSpPr>
        <p:spPr>
          <a:xfrm flipH="1">
            <a:off x="9029700" y="1692182"/>
            <a:ext cx="2819400"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3383CB"/>
                </a:solidFill>
                <a:effectLst/>
                <a:uLnTx/>
                <a:uFillTx/>
                <a:latin typeface="Times New Roman"/>
                <a:ea typeface="+mn-ea"/>
                <a:cs typeface="+mn-cs"/>
              </a:rPr>
              <a:t>6.79%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71A8DB"/>
                </a:solidFill>
                <a:effectLst/>
                <a:uLnTx/>
                <a:uFillTx/>
                <a:latin typeface="Times New Roman"/>
                <a:ea typeface="+mn-ea"/>
                <a:cs typeface="+mn-cs"/>
              </a:rPr>
              <a:t>March 2024</a:t>
            </a:r>
          </a:p>
        </p:txBody>
      </p:sp>
      <p:sp>
        <p:nvSpPr>
          <p:cNvPr id="3" name="TextBox 2">
            <a:extLst>
              <a:ext uri="{FF2B5EF4-FFF2-40B4-BE49-F238E27FC236}">
                <a16:creationId xmlns:a16="http://schemas.microsoft.com/office/drawing/2014/main" id="{D352E75C-D3AB-B1A9-87ED-DE89E93C9E01}"/>
              </a:ext>
            </a:extLst>
          </p:cNvPr>
          <p:cNvSpPr txBox="1"/>
          <p:nvPr/>
        </p:nvSpPr>
        <p:spPr>
          <a:xfrm flipH="1">
            <a:off x="9029700" y="4286365"/>
            <a:ext cx="2819400"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00B050"/>
                </a:solidFill>
                <a:effectLst/>
                <a:uLnTx/>
                <a:uFillTx/>
                <a:latin typeface="Times New Roman"/>
                <a:ea typeface="+mn-ea"/>
                <a:cs typeface="+mn-cs"/>
              </a:rPr>
              <a:t>7.17%</a:t>
            </a:r>
            <a:r>
              <a:rPr kumimoji="0" lang="en-US" sz="2400" b="0" i="0" u="none" strike="noStrike" kern="1200" cap="none" spc="0" normalizeH="0" baseline="0" noProof="0" dirty="0">
                <a:ln>
                  <a:noFill/>
                </a:ln>
                <a:solidFill>
                  <a:srgbClr val="00B050"/>
                </a:solidFill>
                <a:effectLst/>
                <a:uLnTx/>
                <a:uFillTx/>
                <a:latin typeface="Times New Roman"/>
                <a:ea typeface="+mn-ea"/>
                <a:cs typeface="+mn-cs"/>
              </a:rPr>
              <a:t> April 2024</a:t>
            </a:r>
          </a:p>
        </p:txBody>
      </p:sp>
      <p:sp>
        <p:nvSpPr>
          <p:cNvPr id="4" name="Arrow: Down 3">
            <a:extLst>
              <a:ext uri="{FF2B5EF4-FFF2-40B4-BE49-F238E27FC236}">
                <a16:creationId xmlns:a16="http://schemas.microsoft.com/office/drawing/2014/main" id="{11C77E17-B5CB-1A35-9632-2DDB3771B0EE}"/>
              </a:ext>
            </a:extLst>
          </p:cNvPr>
          <p:cNvSpPr/>
          <p:nvPr/>
        </p:nvSpPr>
        <p:spPr>
          <a:xfrm>
            <a:off x="9926782" y="3410847"/>
            <a:ext cx="845794" cy="844168"/>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Tree>
    <p:extLst>
      <p:ext uri="{BB962C8B-B14F-4D97-AF65-F5344CB8AC3E}">
        <p14:creationId xmlns:p14="http://schemas.microsoft.com/office/powerpoint/2010/main" val="120551668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5EA42-FAF8-FD02-E053-92834E131663}"/>
              </a:ext>
            </a:extLst>
          </p:cNvPr>
          <p:cNvSpPr>
            <a:spLocks noGrp="1"/>
          </p:cNvSpPr>
          <p:nvPr>
            <p:ph type="title"/>
          </p:nvPr>
        </p:nvSpPr>
        <p:spPr>
          <a:xfrm>
            <a:off x="921979" y="972847"/>
            <a:ext cx="4132621" cy="1622321"/>
          </a:xfrm>
        </p:spPr>
        <p:txBody>
          <a:bodyPr vert="horz" lIns="91440" tIns="45720" rIns="91440" bIns="45720" rtlCol="0" anchor="ctr">
            <a:normAutofit/>
          </a:bodyPr>
          <a:lstStyle/>
          <a:p>
            <a:pPr algn="ctr"/>
            <a:r>
              <a:rPr lang="en-US" sz="4400" kern="1200" dirty="0">
                <a:solidFill>
                  <a:srgbClr val="5682AA"/>
                </a:solidFill>
                <a:latin typeface="+mj-lt"/>
                <a:ea typeface="+mj-ea"/>
                <a:cs typeface="+mj-cs"/>
              </a:rPr>
              <a:t>Existing-Home SALES</a:t>
            </a:r>
          </a:p>
        </p:txBody>
      </p:sp>
      <p:sp>
        <p:nvSpPr>
          <p:cNvPr id="8" name="TextBox 7">
            <a:extLst>
              <a:ext uri="{FF2B5EF4-FFF2-40B4-BE49-F238E27FC236}">
                <a16:creationId xmlns:a16="http://schemas.microsoft.com/office/drawing/2014/main" id="{ED291AD8-EC1F-5C0B-BA53-918E3B3BEB01}"/>
              </a:ext>
            </a:extLst>
          </p:cNvPr>
          <p:cNvSpPr txBox="1"/>
          <p:nvPr/>
        </p:nvSpPr>
        <p:spPr>
          <a:xfrm>
            <a:off x="1235542" y="3157285"/>
            <a:ext cx="3505494" cy="1354589"/>
          </a:xfrm>
          <a:prstGeom prst="rect">
            <a:avLst/>
          </a:prstGeom>
        </p:spPr>
        <p:txBody>
          <a:bodyPr vert="horz" lIns="91440" tIns="45720" rIns="91440" bIns="45720" rtlCol="0">
            <a:normAutofit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5682AA"/>
                </a:solidFill>
                <a:effectLst/>
                <a:uLnTx/>
                <a:uFillTx/>
                <a:latin typeface="Times New Roman"/>
                <a:ea typeface="+mn-ea"/>
                <a:cs typeface="+mn-cs"/>
              </a:rPr>
              <a:t>- 4.3%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96B1CA"/>
                </a:solidFill>
                <a:effectLst/>
                <a:uLnTx/>
                <a:uFillTx/>
                <a:latin typeface="Times New Roman"/>
                <a:ea typeface="+mn-ea"/>
                <a:cs typeface="+mn-cs"/>
              </a:rPr>
              <a:t>March 2024</a:t>
            </a:r>
          </a:p>
        </p:txBody>
      </p:sp>
      <p:sp>
        <p:nvSpPr>
          <p:cNvPr id="11" name="Text Placeholder 3">
            <a:extLst>
              <a:ext uri="{FF2B5EF4-FFF2-40B4-BE49-F238E27FC236}">
                <a16:creationId xmlns:a16="http://schemas.microsoft.com/office/drawing/2014/main" id="{3167781A-0CFB-E5E8-BDCA-58808B035A74}"/>
              </a:ext>
            </a:extLst>
          </p:cNvPr>
          <p:cNvSpPr txBox="1">
            <a:spLocks/>
          </p:cNvSpPr>
          <p:nvPr/>
        </p:nvSpPr>
        <p:spPr>
          <a:xfrm>
            <a:off x="648929" y="5073992"/>
            <a:ext cx="3364272" cy="91598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3" name="Rectangle 2">
            <a:extLst>
              <a:ext uri="{FF2B5EF4-FFF2-40B4-BE49-F238E27FC236}">
                <a16:creationId xmlns:a16="http://schemas.microsoft.com/office/drawing/2014/main" id="{97B88BF9-F72A-A1DD-C38B-88EE53C1989B}"/>
              </a:ext>
            </a:extLst>
          </p:cNvPr>
          <p:cNvSpPr/>
          <p:nvPr/>
        </p:nvSpPr>
        <p:spPr>
          <a:xfrm>
            <a:off x="6096000" y="0"/>
            <a:ext cx="6096000" cy="6858000"/>
          </a:xfrm>
          <a:prstGeom prst="rect">
            <a:avLst/>
          </a:prstGeom>
          <a:solidFill>
            <a:srgbClr val="96B1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pic>
        <p:nvPicPr>
          <p:cNvPr id="10" name="Picture 9">
            <a:extLst>
              <a:ext uri="{FF2B5EF4-FFF2-40B4-BE49-F238E27FC236}">
                <a16:creationId xmlns:a16="http://schemas.microsoft.com/office/drawing/2014/main" id="{AE17DC65-FAF2-28A5-DCAF-2CE525CDED6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861937" y="-13146"/>
            <a:ext cx="4577710" cy="6871144"/>
          </a:xfrm>
          <a:prstGeom prst="rect">
            <a:avLst/>
          </a:prstGeom>
          <a:ln>
            <a:noFill/>
          </a:ln>
          <a:effectLst>
            <a:outerShdw blurRad="292100" dist="139700" dir="2700000" algn="tl" rotWithShape="0">
              <a:srgbClr val="333333">
                <a:alpha val="65000"/>
              </a:srgbClr>
            </a:outerShdw>
          </a:effectLst>
        </p:spPr>
      </p:pic>
      <p:sp>
        <p:nvSpPr>
          <p:cNvPr id="12" name="TextBox 11">
            <a:extLst>
              <a:ext uri="{FF2B5EF4-FFF2-40B4-BE49-F238E27FC236}">
                <a16:creationId xmlns:a16="http://schemas.microsoft.com/office/drawing/2014/main" id="{035F8FA1-9087-29E1-9FB6-0E00AAEB5A87}"/>
              </a:ext>
            </a:extLst>
          </p:cNvPr>
          <p:cNvSpPr txBox="1"/>
          <p:nvPr/>
        </p:nvSpPr>
        <p:spPr>
          <a:xfrm>
            <a:off x="611935" y="5866084"/>
            <a:ext cx="485008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395861"/>
                </a:solidFill>
                <a:effectLst/>
                <a:uLnTx/>
                <a:uFillTx/>
                <a:latin typeface="Times New Roman"/>
                <a:ea typeface="+mn-ea"/>
                <a:cs typeface="+mn-cs"/>
              </a:rPr>
              <a:t>Copyright ©2024 “Existing Home Sales.” </a:t>
            </a:r>
            <a:r>
              <a:rPr kumimoji="0" lang="en-US" sz="1000" b="0" i="1" u="none" strike="noStrike" kern="1200" cap="none" spc="0" normalizeH="0" baseline="0" noProof="0" dirty="0">
                <a:ln>
                  <a:noFill/>
                </a:ln>
                <a:solidFill>
                  <a:srgbClr val="395861"/>
                </a:solidFill>
                <a:effectLst/>
                <a:uLnTx/>
                <a:uFillTx/>
                <a:latin typeface="Times New Roman"/>
                <a:ea typeface="+mn-ea"/>
                <a:cs typeface="+mn-cs"/>
              </a:rPr>
              <a:t>NATIONAL ASSOCIATION OF REALTORS®.</a:t>
            </a:r>
            <a:r>
              <a:rPr kumimoji="0" lang="en-US" sz="1000" b="0" i="0" u="none" strike="noStrike" kern="1200" cap="none" spc="0" normalizeH="0" baseline="0" noProof="0" dirty="0">
                <a:ln>
                  <a:noFill/>
                </a:ln>
                <a:solidFill>
                  <a:srgbClr val="395861"/>
                </a:solidFill>
                <a:effectLst/>
                <a:uLnTx/>
                <a:uFillTx/>
                <a:latin typeface="Times New Roman"/>
                <a:ea typeface="+mn-ea"/>
                <a:cs typeface="+mn-cs"/>
              </a:rPr>
              <a:t> All rights reserved. Reprinted with permission. March 2024.</a:t>
            </a:r>
            <a:r>
              <a:rPr kumimoji="0" lang="en-US" sz="1000" b="0" i="0" u="none" strike="noStrike" kern="1200" cap="none" spc="0" normalizeH="0" baseline="0" noProof="0" dirty="0">
                <a:ln>
                  <a:noFill/>
                </a:ln>
                <a:solidFill>
                  <a:srgbClr val="FFFFFF">
                    <a:lumMod val="60000"/>
                    <a:lumOff val="40000"/>
                  </a:srgbClr>
                </a:solidFill>
                <a:effectLst/>
                <a:uLnTx/>
                <a:uFillTx/>
                <a:latin typeface="Times New Roman"/>
                <a:ea typeface="+mn-ea"/>
                <a:cs typeface="+mn-cs"/>
              </a:rPr>
              <a:t>.nar.realtor/</a:t>
            </a:r>
          </a:p>
        </p:txBody>
      </p:sp>
    </p:spTree>
    <p:extLst>
      <p:ext uri="{BB962C8B-B14F-4D97-AF65-F5344CB8AC3E}">
        <p14:creationId xmlns:p14="http://schemas.microsoft.com/office/powerpoint/2010/main" val="8480613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5EA42-FAF8-FD02-E053-92834E131663}"/>
              </a:ext>
            </a:extLst>
          </p:cNvPr>
          <p:cNvSpPr>
            <a:spLocks noGrp="1"/>
          </p:cNvSpPr>
          <p:nvPr>
            <p:ph type="title"/>
          </p:nvPr>
        </p:nvSpPr>
        <p:spPr>
          <a:xfrm>
            <a:off x="696494" y="4915004"/>
            <a:ext cx="3505495" cy="1622321"/>
          </a:xfrm>
        </p:spPr>
        <p:txBody>
          <a:bodyPr vert="horz" lIns="91440" tIns="45720" rIns="91440" bIns="45720" rtlCol="0" anchor="ctr">
            <a:normAutofit/>
          </a:bodyPr>
          <a:lstStyle/>
          <a:p>
            <a:r>
              <a:rPr lang="en-US" sz="4100" kern="1200" dirty="0">
                <a:solidFill>
                  <a:srgbClr val="5682AA"/>
                </a:solidFill>
                <a:latin typeface="+mj-lt"/>
                <a:ea typeface="+mj-ea"/>
                <a:cs typeface="+mj-cs"/>
              </a:rPr>
              <a:t>Monthly Supply of New Houses</a:t>
            </a:r>
          </a:p>
        </p:txBody>
      </p:sp>
      <p:sp>
        <p:nvSpPr>
          <p:cNvPr id="8" name="TextBox 7">
            <a:extLst>
              <a:ext uri="{FF2B5EF4-FFF2-40B4-BE49-F238E27FC236}">
                <a16:creationId xmlns:a16="http://schemas.microsoft.com/office/drawing/2014/main" id="{ED291AD8-EC1F-5C0B-BA53-918E3B3BEB01}"/>
              </a:ext>
            </a:extLst>
          </p:cNvPr>
          <p:cNvSpPr txBox="1"/>
          <p:nvPr/>
        </p:nvSpPr>
        <p:spPr>
          <a:xfrm>
            <a:off x="3763838" y="5048870"/>
            <a:ext cx="3505494" cy="1354589"/>
          </a:xfrm>
          <a:prstGeom prst="rect">
            <a:avLst/>
          </a:prstGeom>
        </p:spPr>
        <p:txBody>
          <a:bodyPr vert="horz" lIns="91440" tIns="45720" rIns="91440" bIns="45720" rtlCol="0">
            <a:normAutofit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5682AA"/>
                </a:solidFill>
                <a:effectLst/>
                <a:uLnTx/>
                <a:uFillTx/>
                <a:latin typeface="Times New Roman"/>
                <a:ea typeface="+mn-ea"/>
                <a:cs typeface="+mn-cs"/>
              </a:rPr>
              <a:t>8.3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96B1CA"/>
                </a:solidFill>
                <a:effectLst/>
                <a:uLnTx/>
                <a:uFillTx/>
                <a:latin typeface="Times New Roman"/>
                <a:ea typeface="+mn-ea"/>
                <a:cs typeface="+mn-cs"/>
              </a:rPr>
              <a:t>March 2024</a:t>
            </a:r>
          </a:p>
        </p:txBody>
      </p:sp>
      <p:sp>
        <p:nvSpPr>
          <p:cNvPr id="11" name="Text Placeholder 3">
            <a:extLst>
              <a:ext uri="{FF2B5EF4-FFF2-40B4-BE49-F238E27FC236}">
                <a16:creationId xmlns:a16="http://schemas.microsoft.com/office/drawing/2014/main" id="{3167781A-0CFB-E5E8-BDCA-58808B035A74}"/>
              </a:ext>
            </a:extLst>
          </p:cNvPr>
          <p:cNvSpPr txBox="1">
            <a:spLocks/>
          </p:cNvSpPr>
          <p:nvPr/>
        </p:nvSpPr>
        <p:spPr>
          <a:xfrm>
            <a:off x="8417361" y="5487472"/>
            <a:ext cx="3505491" cy="91598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50" b="0" i="0" u="none" strike="noStrike" kern="1200" cap="none" spc="0" normalizeH="0" baseline="0" noProof="0" dirty="0">
                <a:ln>
                  <a:noFill/>
                </a:ln>
                <a:solidFill>
                  <a:srgbClr val="333333"/>
                </a:solidFill>
                <a:effectLst/>
                <a:uLnTx/>
                <a:uFillTx/>
                <a:latin typeface="Times New Roman"/>
                <a:ea typeface="+mn-ea"/>
                <a:cs typeface="+mn-cs"/>
              </a:rPr>
              <a:t>U.S. Census Bureau and U.S. Department of Housing and Urban Development, Monthly Supply of New Houses in the United States [MSACSR], retrieved from FRED, Federal Reserve Bank of St. Louis; https://fred.stlouisfed.org/series/MSACSR.</a:t>
            </a:r>
            <a:endParaRPr kumimoji="0" lang="en-US" sz="1050" b="0" i="0" u="none" strike="noStrike" kern="1200" cap="none" spc="0" normalizeH="0" baseline="0" noProof="0" dirty="0">
              <a:ln>
                <a:noFill/>
              </a:ln>
              <a:solidFill>
                <a:srgbClr val="000000"/>
              </a:solidFill>
              <a:effectLst/>
              <a:uLnTx/>
              <a:uFillTx/>
              <a:latin typeface="Times New Roman"/>
              <a:ea typeface="+mn-ea"/>
              <a:cs typeface="+mn-cs"/>
            </a:endParaRPr>
          </a:p>
        </p:txBody>
      </p:sp>
      <p:cxnSp>
        <p:nvCxnSpPr>
          <p:cNvPr id="4" name="Straight Connector 3">
            <a:extLst>
              <a:ext uri="{FF2B5EF4-FFF2-40B4-BE49-F238E27FC236}">
                <a16:creationId xmlns:a16="http://schemas.microsoft.com/office/drawing/2014/main" id="{42F1ADDD-ABDF-52B1-80A8-F9102DF26738}"/>
              </a:ext>
            </a:extLst>
          </p:cNvPr>
          <p:cNvCxnSpPr>
            <a:cxnSpLocks/>
          </p:cNvCxnSpPr>
          <p:nvPr/>
        </p:nvCxnSpPr>
        <p:spPr>
          <a:xfrm>
            <a:off x="4373961" y="5048870"/>
            <a:ext cx="0" cy="1354589"/>
          </a:xfrm>
          <a:prstGeom prst="line">
            <a:avLst/>
          </a:prstGeom>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6A3BF54F-14A0-0DBB-751D-D735ECB03CC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32537" y="474736"/>
            <a:ext cx="10526922" cy="4162666"/>
          </a:xfrm>
          <a:prstGeom prst="rect">
            <a:avLst/>
          </a:prstGeom>
        </p:spPr>
      </p:pic>
    </p:spTree>
    <p:extLst>
      <p:ext uri="{BB962C8B-B14F-4D97-AF65-F5344CB8AC3E}">
        <p14:creationId xmlns:p14="http://schemas.microsoft.com/office/powerpoint/2010/main" val="32216003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67D3D-F327-4FBF-AF1D-DB9E94B6B7F0}"/>
              </a:ext>
            </a:extLst>
          </p:cNvPr>
          <p:cNvSpPr>
            <a:spLocks noGrp="1"/>
          </p:cNvSpPr>
          <p:nvPr>
            <p:ph type="title"/>
          </p:nvPr>
        </p:nvSpPr>
        <p:spPr>
          <a:xfrm>
            <a:off x="4965430" y="629268"/>
            <a:ext cx="6586491" cy="1286160"/>
          </a:xfrm>
        </p:spPr>
        <p:txBody>
          <a:bodyPr vert="horz" lIns="91440" tIns="45720" rIns="91440" bIns="45720" rtlCol="0" anchor="b">
            <a:normAutofit fontScale="90000"/>
          </a:bodyPr>
          <a:lstStyle/>
          <a:p>
            <a:r>
              <a:rPr lang="en-US" dirty="0"/>
              <a:t>Real Estate Trends</a:t>
            </a:r>
            <a:br>
              <a:rPr lang="en-US" sz="5400" dirty="0"/>
            </a:br>
            <a:r>
              <a:rPr lang="en-US" sz="6000" b="1" dirty="0"/>
              <a:t>Local Market Report</a:t>
            </a:r>
            <a:endParaRPr lang="en-US" sz="5400" b="1" dirty="0"/>
          </a:p>
        </p:txBody>
      </p:sp>
      <p:sp>
        <p:nvSpPr>
          <p:cNvPr id="11" name="Content Placeholder 10">
            <a:extLst>
              <a:ext uri="{FF2B5EF4-FFF2-40B4-BE49-F238E27FC236}">
                <a16:creationId xmlns:a16="http://schemas.microsoft.com/office/drawing/2014/main" id="{B7542FCC-4094-43F0-A424-CF3109F8F3ED}"/>
              </a:ext>
            </a:extLst>
          </p:cNvPr>
          <p:cNvSpPr>
            <a:spLocks noGrp="1"/>
          </p:cNvSpPr>
          <p:nvPr>
            <p:ph sz="half" idx="2"/>
          </p:nvPr>
        </p:nvSpPr>
        <p:spPr>
          <a:xfrm>
            <a:off x="4965431" y="2438400"/>
            <a:ext cx="6586489" cy="3785419"/>
          </a:xfrm>
        </p:spPr>
        <p:txBody>
          <a:bodyPr vert="horz" lIns="91440" tIns="45720" rIns="91440" bIns="45720" rtlCol="0">
            <a:normAutofit/>
          </a:bodyPr>
          <a:lstStyle/>
          <a:p>
            <a:endParaRPr lang="en-US" sz="3200" dirty="0"/>
          </a:p>
        </p:txBody>
      </p:sp>
      <p:pic>
        <p:nvPicPr>
          <p:cNvPr id="13" name="Content Placeholder 12" descr="Graphs on a display with reflection of office">
            <a:extLst>
              <a:ext uri="{FF2B5EF4-FFF2-40B4-BE49-F238E27FC236}">
                <a16:creationId xmlns:a16="http://schemas.microsoft.com/office/drawing/2014/main" id="{2E830A02-398F-438E-897B-2899CBDCE48A}"/>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rcRect l="27474" r="27474"/>
          <a:stretch/>
        </p:blipFill>
        <p:spPr>
          <a:xfrm>
            <a:off x="20" y="10"/>
            <a:ext cx="4635571" cy="6857990"/>
          </a:xfrm>
          <a:prstGeom prst="rect">
            <a:avLst/>
          </a:prstGeom>
          <a:effectLst/>
        </p:spPr>
      </p:pic>
      <p:cxnSp>
        <p:nvCxnSpPr>
          <p:cNvPr id="18" name="Straight Connector 17">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62C65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4635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67D3D-F327-4FBF-AF1D-DB9E94B6B7F0}"/>
              </a:ext>
            </a:extLst>
          </p:cNvPr>
          <p:cNvSpPr>
            <a:spLocks noGrp="1"/>
          </p:cNvSpPr>
          <p:nvPr>
            <p:ph type="title"/>
          </p:nvPr>
        </p:nvSpPr>
        <p:spPr>
          <a:xfrm>
            <a:off x="4965430" y="629268"/>
            <a:ext cx="6586491" cy="1286160"/>
          </a:xfrm>
        </p:spPr>
        <p:txBody>
          <a:bodyPr vert="horz" lIns="91440" tIns="45720" rIns="91440" bIns="45720" rtlCol="0" anchor="b">
            <a:normAutofit fontScale="90000"/>
          </a:bodyPr>
          <a:lstStyle/>
          <a:p>
            <a:r>
              <a:rPr lang="en-US" dirty="0"/>
              <a:t>Real Estate Trends</a:t>
            </a:r>
            <a:br>
              <a:rPr lang="en-US" sz="5400" dirty="0"/>
            </a:br>
            <a:r>
              <a:rPr lang="en-US" sz="6000" b="1" dirty="0"/>
              <a:t>Company</a:t>
            </a:r>
            <a:r>
              <a:rPr lang="en-US" sz="6000" dirty="0"/>
              <a:t> </a:t>
            </a:r>
            <a:r>
              <a:rPr lang="en-US" sz="6000" b="1" dirty="0"/>
              <a:t>Production</a:t>
            </a:r>
          </a:p>
        </p:txBody>
      </p:sp>
      <p:sp>
        <p:nvSpPr>
          <p:cNvPr id="11" name="Content Placeholder 10">
            <a:extLst>
              <a:ext uri="{FF2B5EF4-FFF2-40B4-BE49-F238E27FC236}">
                <a16:creationId xmlns:a16="http://schemas.microsoft.com/office/drawing/2014/main" id="{B7542FCC-4094-43F0-A424-CF3109F8F3ED}"/>
              </a:ext>
            </a:extLst>
          </p:cNvPr>
          <p:cNvSpPr>
            <a:spLocks noGrp="1"/>
          </p:cNvSpPr>
          <p:nvPr>
            <p:ph sz="half" idx="2"/>
          </p:nvPr>
        </p:nvSpPr>
        <p:spPr>
          <a:xfrm>
            <a:off x="4965431" y="2438400"/>
            <a:ext cx="6586489" cy="3785419"/>
          </a:xfrm>
        </p:spPr>
        <p:txBody>
          <a:bodyPr vert="horz" lIns="91440" tIns="45720" rIns="91440" bIns="45720" rtlCol="0">
            <a:normAutofit/>
          </a:bodyPr>
          <a:lstStyle/>
          <a:p>
            <a:endParaRPr lang="en-US" sz="3200" dirty="0"/>
          </a:p>
        </p:txBody>
      </p:sp>
      <p:pic>
        <p:nvPicPr>
          <p:cNvPr id="13" name="Content Placeholder 12" descr="Close up of a toy house with a green roof">
            <a:extLst>
              <a:ext uri="{FF2B5EF4-FFF2-40B4-BE49-F238E27FC236}">
                <a16:creationId xmlns:a16="http://schemas.microsoft.com/office/drawing/2014/main" id="{2E830A02-398F-438E-897B-2899CBDCE48A}"/>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15368" t="-1" r="39512" b="-1"/>
          <a:stretch/>
        </p:blipFill>
        <p:spPr>
          <a:xfrm>
            <a:off x="20" y="10"/>
            <a:ext cx="4635571" cy="6857990"/>
          </a:xfrm>
          <a:prstGeom prst="rect">
            <a:avLst/>
          </a:prstGeom>
          <a:effectLst/>
        </p:spPr>
      </p:pic>
      <p:cxnSp>
        <p:nvCxnSpPr>
          <p:cNvPr id="18" name="Straight Connector 17">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62C65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342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67D3D-F327-4FBF-AF1D-DB9E94B6B7F0}"/>
              </a:ext>
            </a:extLst>
          </p:cNvPr>
          <p:cNvSpPr>
            <a:spLocks noGrp="1"/>
          </p:cNvSpPr>
          <p:nvPr>
            <p:ph type="title"/>
          </p:nvPr>
        </p:nvSpPr>
        <p:spPr>
          <a:xfrm>
            <a:off x="4965430" y="629268"/>
            <a:ext cx="6586491" cy="1286160"/>
          </a:xfrm>
        </p:spPr>
        <p:txBody>
          <a:bodyPr vert="horz" lIns="91440" tIns="45720" rIns="91440" bIns="45720" rtlCol="0" anchor="b">
            <a:normAutofit fontScale="90000"/>
          </a:bodyPr>
          <a:lstStyle/>
          <a:p>
            <a:r>
              <a:rPr lang="en-US" dirty="0"/>
              <a:t>Real Estate Trends</a:t>
            </a:r>
            <a:br>
              <a:rPr lang="en-US" sz="5400" dirty="0"/>
            </a:br>
            <a:r>
              <a:rPr lang="en-US" sz="6000" b="1" dirty="0"/>
              <a:t>Company Data</a:t>
            </a:r>
            <a:endParaRPr lang="en-US" sz="5400" b="1" dirty="0"/>
          </a:p>
        </p:txBody>
      </p:sp>
      <p:sp>
        <p:nvSpPr>
          <p:cNvPr id="11" name="Content Placeholder 10">
            <a:extLst>
              <a:ext uri="{FF2B5EF4-FFF2-40B4-BE49-F238E27FC236}">
                <a16:creationId xmlns:a16="http://schemas.microsoft.com/office/drawing/2014/main" id="{B7542FCC-4094-43F0-A424-CF3109F8F3ED}"/>
              </a:ext>
            </a:extLst>
          </p:cNvPr>
          <p:cNvSpPr>
            <a:spLocks noGrp="1"/>
          </p:cNvSpPr>
          <p:nvPr>
            <p:ph sz="half" idx="2"/>
          </p:nvPr>
        </p:nvSpPr>
        <p:spPr>
          <a:xfrm>
            <a:off x="4965431" y="2438400"/>
            <a:ext cx="6586489" cy="3785419"/>
          </a:xfrm>
        </p:spPr>
        <p:txBody>
          <a:bodyPr vert="horz" lIns="91440" tIns="45720" rIns="91440" bIns="45720" rtlCol="0">
            <a:normAutofit/>
          </a:bodyPr>
          <a:lstStyle/>
          <a:p>
            <a:endParaRPr lang="en-US" sz="3200" dirty="0"/>
          </a:p>
        </p:txBody>
      </p:sp>
      <p:pic>
        <p:nvPicPr>
          <p:cNvPr id="13" name="Content Placeholder 12" descr="Figures of houses in different position and sizes">
            <a:extLst>
              <a:ext uri="{FF2B5EF4-FFF2-40B4-BE49-F238E27FC236}">
                <a16:creationId xmlns:a16="http://schemas.microsoft.com/office/drawing/2014/main" id="{2E830A02-398F-438E-897B-2899CBDCE48A}"/>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8316" r="53654"/>
          <a:stretch/>
        </p:blipFill>
        <p:spPr>
          <a:xfrm>
            <a:off x="0" y="10"/>
            <a:ext cx="4635571" cy="6857990"/>
          </a:xfrm>
          <a:prstGeom prst="rect">
            <a:avLst/>
          </a:prstGeom>
          <a:effectLst/>
        </p:spPr>
      </p:pic>
      <p:cxnSp>
        <p:nvCxnSpPr>
          <p:cNvPr id="18" name="Straight Connector 17">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62C65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1085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765321D-115F-4F7C-BCD2-F7D09C33C9E7}"/>
              </a:ext>
            </a:extLst>
          </p:cNvPr>
          <p:cNvSpPr>
            <a:spLocks noGrp="1"/>
          </p:cNvSpPr>
          <p:nvPr>
            <p:ph type="title"/>
          </p:nvPr>
        </p:nvSpPr>
        <p:spPr/>
        <p:txBody>
          <a:bodyPr/>
          <a:lstStyle/>
          <a:p>
            <a:endParaRPr lang="en-US"/>
          </a:p>
        </p:txBody>
      </p:sp>
      <p:pic>
        <p:nvPicPr>
          <p:cNvPr id="5" name="Picture 4" descr="Paper house in yellow paint wall">
            <a:extLst>
              <a:ext uri="{FF2B5EF4-FFF2-40B4-BE49-F238E27FC236}">
                <a16:creationId xmlns:a16="http://schemas.microsoft.com/office/drawing/2014/main" id="{2D583263-B549-49F1-AD90-A2BFB4CB226C}"/>
              </a:ext>
            </a:extLst>
          </p:cNvPr>
          <p:cNvPicPr>
            <a:picLocks noChangeAspect="1"/>
          </p:cNvPicPr>
          <p:nvPr/>
        </p:nvPicPr>
        <p:blipFill rotWithShape="1">
          <a:blip r:embed="rId3">
            <a:extLst>
              <a:ext uri="{28A0092B-C50C-407E-A947-70E740481C1C}">
                <a14:useLocalDpi xmlns:a14="http://schemas.microsoft.com/office/drawing/2010/main" val="0"/>
              </a:ext>
            </a:extLst>
          </a:blip>
          <a:srcRect l="10030" t="19001" b="5088"/>
          <a:stretch/>
        </p:blipFill>
        <p:spPr>
          <a:xfrm>
            <a:off x="0" y="0"/>
            <a:ext cx="12192000" cy="6858000"/>
          </a:xfrm>
          <a:prstGeom prst="rect">
            <a:avLst/>
          </a:prstGeom>
        </p:spPr>
      </p:pic>
      <p:sp>
        <p:nvSpPr>
          <p:cNvPr id="10" name="TextBox 9">
            <a:extLst>
              <a:ext uri="{FF2B5EF4-FFF2-40B4-BE49-F238E27FC236}">
                <a16:creationId xmlns:a16="http://schemas.microsoft.com/office/drawing/2014/main" id="{231CEB5A-3D0F-4502-A67F-93A802D5F39D}"/>
              </a:ext>
            </a:extLst>
          </p:cNvPr>
          <p:cNvSpPr txBox="1"/>
          <p:nvPr/>
        </p:nvSpPr>
        <p:spPr>
          <a:xfrm>
            <a:off x="6235995" y="2470483"/>
            <a:ext cx="4534787" cy="2862322"/>
          </a:xfrm>
          <a:prstGeom prst="rect">
            <a:avLst/>
          </a:prstGeom>
          <a:noFill/>
        </p:spPr>
        <p:txBody>
          <a:bodyPr wrap="square">
            <a:spAutoFit/>
          </a:bodyPr>
          <a:lstStyle/>
          <a:p>
            <a:pPr algn="ctr"/>
            <a:r>
              <a:rPr lang="en-US" sz="6000" kern="1200" dirty="0">
                <a:solidFill>
                  <a:schemeClr val="bg1"/>
                </a:solidFill>
                <a:effectLst>
                  <a:outerShdw blurRad="38100" dist="38100" dir="2700000" algn="tl">
                    <a:srgbClr val="000000">
                      <a:alpha val="43137"/>
                    </a:srgbClr>
                  </a:outerShdw>
                </a:effectLst>
                <a:latin typeface="+mj-lt"/>
                <a:ea typeface="+mj-ea"/>
                <a:cs typeface="+mj-cs"/>
              </a:rPr>
              <a:t>Old Business </a:t>
            </a:r>
            <a:br>
              <a:rPr lang="en-US" sz="6000" kern="1200" dirty="0">
                <a:solidFill>
                  <a:schemeClr val="bg1"/>
                </a:solidFill>
                <a:effectLst>
                  <a:outerShdw blurRad="38100" dist="38100" dir="2700000" algn="tl">
                    <a:srgbClr val="000000">
                      <a:alpha val="43137"/>
                    </a:srgbClr>
                  </a:outerShdw>
                </a:effectLst>
                <a:latin typeface="+mj-lt"/>
                <a:ea typeface="+mj-ea"/>
                <a:cs typeface="+mj-cs"/>
              </a:rPr>
            </a:br>
            <a:r>
              <a:rPr lang="en-US" sz="6000" kern="1200" dirty="0">
                <a:solidFill>
                  <a:schemeClr val="bg1"/>
                </a:solidFill>
                <a:effectLst>
                  <a:outerShdw blurRad="38100" dist="38100" dir="2700000" algn="tl">
                    <a:srgbClr val="000000">
                      <a:alpha val="43137"/>
                    </a:srgbClr>
                  </a:outerShdw>
                </a:effectLst>
                <a:latin typeface="+mj-lt"/>
                <a:ea typeface="+mj-ea"/>
                <a:cs typeface="+mj-cs"/>
              </a:rPr>
              <a:t>&amp;</a:t>
            </a:r>
            <a:br>
              <a:rPr lang="en-US" sz="6000" kern="1200" dirty="0">
                <a:solidFill>
                  <a:schemeClr val="bg1"/>
                </a:solidFill>
                <a:effectLst>
                  <a:outerShdw blurRad="38100" dist="38100" dir="2700000" algn="tl">
                    <a:srgbClr val="000000">
                      <a:alpha val="43137"/>
                    </a:srgbClr>
                  </a:outerShdw>
                </a:effectLst>
                <a:latin typeface="+mj-lt"/>
                <a:ea typeface="+mj-ea"/>
                <a:cs typeface="+mj-cs"/>
              </a:rPr>
            </a:br>
            <a:r>
              <a:rPr lang="en-US" sz="6000" kern="1200" dirty="0">
                <a:solidFill>
                  <a:schemeClr val="bg1"/>
                </a:solidFill>
                <a:effectLst>
                  <a:outerShdw blurRad="38100" dist="38100" dir="2700000" algn="tl">
                    <a:srgbClr val="000000">
                      <a:alpha val="43137"/>
                    </a:srgbClr>
                  </a:outerShdw>
                </a:effectLst>
                <a:latin typeface="+mj-lt"/>
                <a:ea typeface="+mj-ea"/>
                <a:cs typeface="+mj-cs"/>
              </a:rPr>
              <a:t>New Business</a:t>
            </a:r>
            <a:endParaRPr lang="en-US" sz="60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72257272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08CD112F-EB4F-8908-6363-5F7837A5EE0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575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2A5CE15-1219-67E9-7303-BA2126604782}"/>
              </a:ext>
            </a:extLst>
          </p:cNvPr>
          <p:cNvSpPr>
            <a:spLocks noGrp="1"/>
          </p:cNvSpPr>
          <p:nvPr>
            <p:ph type="title"/>
          </p:nvPr>
        </p:nvSpPr>
        <p:spPr>
          <a:xfrm>
            <a:off x="838200" y="441325"/>
            <a:ext cx="10515600" cy="2240915"/>
          </a:xfrm>
        </p:spPr>
        <p:txBody>
          <a:bodyPr>
            <a:normAutofit/>
          </a:bodyPr>
          <a:lstStyle/>
          <a:p>
            <a:pPr algn="ctr"/>
            <a:r>
              <a:rPr lang="en-US" sz="10500" dirty="0">
                <a:solidFill>
                  <a:schemeClr val="tx2"/>
                </a:solidFill>
                <a:latin typeface="Satisfy" panose="02000000000000000000" pitchFamily="2" charset="0"/>
              </a:rPr>
              <a:t>Good News!</a:t>
            </a:r>
          </a:p>
        </p:txBody>
      </p:sp>
    </p:spTree>
    <p:extLst>
      <p:ext uri="{BB962C8B-B14F-4D97-AF65-F5344CB8AC3E}">
        <p14:creationId xmlns:p14="http://schemas.microsoft.com/office/powerpoint/2010/main" val="663432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5">
            <a:extLst>
              <a:ext uri="{FF2B5EF4-FFF2-40B4-BE49-F238E27FC236}">
                <a16:creationId xmlns:a16="http://schemas.microsoft.com/office/drawing/2014/main" id="{3A930249-8242-4E2B-AF17-C018264883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17">
            <a:extLst>
              <a:ext uri="{FF2B5EF4-FFF2-40B4-BE49-F238E27FC236}">
                <a16:creationId xmlns:a16="http://schemas.microsoft.com/office/drawing/2014/main" id="{A5BDD999-C5E1-4B3E-A710-7686738191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pic>
        <p:nvPicPr>
          <p:cNvPr id="5" name="Picture 4" descr="Writing an appointment on a paper agenda">
            <a:extLst>
              <a:ext uri="{FF2B5EF4-FFF2-40B4-BE49-F238E27FC236}">
                <a16:creationId xmlns:a16="http://schemas.microsoft.com/office/drawing/2014/main" id="{B3961A2E-1F15-4A5B-9369-071C8170EF99}"/>
              </a:ext>
            </a:extLst>
          </p:cNvPr>
          <p:cNvPicPr>
            <a:picLocks noChangeAspect="1"/>
          </p:cNvPicPr>
          <p:nvPr/>
        </p:nvPicPr>
        <p:blipFill rotWithShape="1">
          <a:blip r:embed="rId3">
            <a:alphaModFix amt="60000"/>
          </a:blip>
          <a:srcRect t="15730"/>
          <a:stretch/>
        </p:blipFill>
        <p:spPr>
          <a:xfrm>
            <a:off x="-1" y="10"/>
            <a:ext cx="12192001" cy="6857990"/>
          </a:xfrm>
          <a:prstGeom prst="rect">
            <a:avLst/>
          </a:prstGeom>
        </p:spPr>
      </p:pic>
      <p:sp>
        <p:nvSpPr>
          <p:cNvPr id="2" name="Title 1">
            <a:extLst>
              <a:ext uri="{FF2B5EF4-FFF2-40B4-BE49-F238E27FC236}">
                <a16:creationId xmlns:a16="http://schemas.microsoft.com/office/drawing/2014/main" id="{2EC6FBB0-F295-468C-88DE-92A0BE39E728}"/>
              </a:ext>
            </a:extLst>
          </p:cNvPr>
          <p:cNvSpPr>
            <a:spLocks noGrp="1"/>
          </p:cNvSpPr>
          <p:nvPr>
            <p:ph type="ctrTitle"/>
          </p:nvPr>
        </p:nvSpPr>
        <p:spPr>
          <a:xfrm>
            <a:off x="1198181" y="1122364"/>
            <a:ext cx="9795637" cy="1611312"/>
          </a:xfrm>
        </p:spPr>
        <p:txBody>
          <a:bodyPr>
            <a:normAutofit/>
          </a:bodyPr>
          <a:lstStyle/>
          <a:p>
            <a:r>
              <a:rPr lang="en-US" dirty="0">
                <a:solidFill>
                  <a:srgbClr val="FFFFFF"/>
                </a:solidFill>
              </a:rPr>
              <a:t>Next Meeting</a:t>
            </a:r>
          </a:p>
        </p:txBody>
      </p:sp>
      <p:sp>
        <p:nvSpPr>
          <p:cNvPr id="3" name="Subtitle 2">
            <a:extLst>
              <a:ext uri="{FF2B5EF4-FFF2-40B4-BE49-F238E27FC236}">
                <a16:creationId xmlns:a16="http://schemas.microsoft.com/office/drawing/2014/main" id="{CAB9669D-D6C3-4A54-8A0D-1F31B40D3493}"/>
              </a:ext>
            </a:extLst>
          </p:cNvPr>
          <p:cNvSpPr>
            <a:spLocks noGrp="1"/>
          </p:cNvSpPr>
          <p:nvPr>
            <p:ph type="subTitle" idx="1"/>
          </p:nvPr>
        </p:nvSpPr>
        <p:spPr>
          <a:xfrm>
            <a:off x="1198181" y="3000375"/>
            <a:ext cx="9795637" cy="2571521"/>
          </a:xfrm>
        </p:spPr>
        <p:txBody>
          <a:bodyPr>
            <a:normAutofit/>
          </a:bodyPr>
          <a:lstStyle/>
          <a:p>
            <a:r>
              <a:rPr lang="en-US" sz="3200" dirty="0">
                <a:solidFill>
                  <a:srgbClr val="FFFFFF"/>
                </a:solidFill>
              </a:rPr>
              <a:t>INSERT Date &amp; Time</a:t>
            </a:r>
          </a:p>
          <a:p>
            <a:r>
              <a:rPr lang="en-US" sz="3200" dirty="0">
                <a:solidFill>
                  <a:srgbClr val="FFFFFF"/>
                </a:solidFill>
              </a:rPr>
              <a:t>INSERT Location</a:t>
            </a:r>
          </a:p>
          <a:p>
            <a:r>
              <a:rPr lang="en-US" sz="3200" i="1" dirty="0">
                <a:solidFill>
                  <a:srgbClr val="FFFFFF"/>
                </a:solidFill>
              </a:rPr>
              <a:t>INSERT Next Meeting Highlight</a:t>
            </a:r>
          </a:p>
        </p:txBody>
      </p:sp>
    </p:spTree>
    <p:extLst>
      <p:ext uri="{BB962C8B-B14F-4D97-AF65-F5344CB8AC3E}">
        <p14:creationId xmlns:p14="http://schemas.microsoft.com/office/powerpoint/2010/main" val="3927090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par>
                          <p:cTn id="8" fill="hold">
                            <p:stCondLst>
                              <p:cond delay="800"/>
                            </p:stCondLst>
                            <p:childTnLst>
                              <p:par>
                                <p:cTn id="9" presetID="10" presetClass="entr" presetSubtype="0" fill="hold" grpId="0" nodeType="afterEffect">
                                  <p:stCondLst>
                                    <p:cond delay="0"/>
                                  </p:stCondLst>
                                  <p:iterate type="lt">
                                    <p:tmPct val="10000"/>
                                  </p:iterate>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400"/>
                                        <p:tgtEl>
                                          <p:spTgt spid="3">
                                            <p:txEl>
                                              <p:pRg st="0" end="0"/>
                                            </p:txEl>
                                          </p:spTgt>
                                        </p:tgtEl>
                                      </p:cBhvr>
                                    </p:animEffect>
                                  </p:childTnLst>
                                </p:cTn>
                              </p:par>
                            </p:childTnLst>
                          </p:cTn>
                        </p:par>
                        <p:par>
                          <p:cTn id="12" fill="hold">
                            <p:stCondLst>
                              <p:cond delay="1760"/>
                            </p:stCondLst>
                            <p:childTnLst>
                              <p:par>
                                <p:cTn id="13" presetID="10" presetClass="entr" presetSubtype="0" fill="hold" grpId="0" nodeType="afterEffect">
                                  <p:stCondLst>
                                    <p:cond delay="0"/>
                                  </p:stCondLst>
                                  <p:iterate type="lt">
                                    <p:tmPct val="10000"/>
                                  </p:iterate>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400"/>
                                        <p:tgtEl>
                                          <p:spTgt spid="3">
                                            <p:txEl>
                                              <p:pRg st="1" end="1"/>
                                            </p:txEl>
                                          </p:spTgt>
                                        </p:tgtEl>
                                      </p:cBhvr>
                                    </p:animEffect>
                                  </p:childTnLst>
                                </p:cTn>
                              </p:par>
                            </p:childTnLst>
                          </p:cTn>
                        </p:par>
                        <p:par>
                          <p:cTn id="16" fill="hold">
                            <p:stCondLst>
                              <p:cond delay="2680"/>
                            </p:stCondLst>
                            <p:childTnLst>
                              <p:par>
                                <p:cTn id="17" presetID="10" presetClass="entr" presetSubtype="0" fill="hold" grpId="0" nodeType="afterEffect">
                                  <p:stCondLst>
                                    <p:cond delay="0"/>
                                  </p:stCondLst>
                                  <p:iterate type="lt">
                                    <p:tmPct val="10000"/>
                                  </p:iterate>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4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p:bldP spid="3"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1E3A68"/>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F6BEBA9F-AF6A-936A-68F4-C10BCE74B4FE}"/>
              </a:ext>
            </a:extLst>
          </p:cNvPr>
          <p:cNvSpPr txBox="1">
            <a:spLocks/>
          </p:cNvSpPr>
          <p:nvPr/>
        </p:nvSpPr>
        <p:spPr>
          <a:xfrm>
            <a:off x="6329029" y="1290425"/>
            <a:ext cx="5090483" cy="174083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000" b="1" i="0" u="none" strike="noStrike" kern="1200" cap="none" spc="0" normalizeH="0" baseline="0" noProof="0" dirty="0">
                <a:ln>
                  <a:noFill/>
                </a:ln>
                <a:solidFill>
                  <a:srgbClr val="FFFFFF"/>
                </a:solidFill>
                <a:effectLst/>
                <a:uLnTx/>
                <a:uFillTx/>
                <a:latin typeface="Tw Cen MT"/>
                <a:ea typeface="+mj-ea"/>
                <a:cs typeface="+mj-cs"/>
              </a:rPr>
              <a:t>Spark Your Business</a:t>
            </a:r>
          </a:p>
        </p:txBody>
      </p:sp>
      <p:sp>
        <p:nvSpPr>
          <p:cNvPr id="10" name="Text Placeholder 3">
            <a:extLst>
              <a:ext uri="{FF2B5EF4-FFF2-40B4-BE49-F238E27FC236}">
                <a16:creationId xmlns:a16="http://schemas.microsoft.com/office/drawing/2014/main" id="{9FDCC041-6609-E818-27DC-9F4C885D986E}"/>
              </a:ext>
            </a:extLst>
          </p:cNvPr>
          <p:cNvSpPr txBox="1">
            <a:spLocks/>
          </p:cNvSpPr>
          <p:nvPr/>
        </p:nvSpPr>
        <p:spPr>
          <a:xfrm>
            <a:off x="6092289" y="3191711"/>
            <a:ext cx="5563961" cy="17408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19000"/>
              </a:lnSpc>
              <a:spcBef>
                <a:spcPts val="0"/>
              </a:spcBef>
              <a:spcAft>
                <a:spcPts val="1200"/>
              </a:spcAft>
              <a:buClrTx/>
              <a:buSzTx/>
              <a:buFont typeface="Arial" panose="020B0604020202020204" pitchFamily="34" charset="0"/>
              <a:buNone/>
              <a:tabLst/>
              <a:defRPr/>
            </a:pPr>
            <a:r>
              <a:rPr kumimoji="0" lang="en-US" sz="4400" b="1" i="0" u="none" strike="noStrike" kern="1200" cap="none" spc="0" normalizeH="0" baseline="0" noProof="0" dirty="0">
                <a:ln>
                  <a:noFill/>
                </a:ln>
                <a:solidFill>
                  <a:srgbClr val="661E25">
                    <a:lumMod val="60000"/>
                    <a:lumOff val="40000"/>
                  </a:srgbClr>
                </a:solidFill>
                <a:effectLst/>
                <a:uLnTx/>
                <a:uFillTx/>
                <a:latin typeface="Times New Roman"/>
                <a:ea typeface="+mn-ea"/>
                <a:cs typeface="+mn-cs"/>
              </a:rPr>
              <a:t>Happy 4</a:t>
            </a:r>
            <a:r>
              <a:rPr kumimoji="0" lang="en-US" sz="4400" b="1" i="0" u="none" strike="noStrike" kern="1200" cap="none" spc="0" normalizeH="0" baseline="30000" noProof="0" dirty="0">
                <a:ln>
                  <a:noFill/>
                </a:ln>
                <a:solidFill>
                  <a:srgbClr val="661E25">
                    <a:lumMod val="60000"/>
                    <a:lumOff val="40000"/>
                  </a:srgbClr>
                </a:solidFill>
                <a:effectLst/>
                <a:uLnTx/>
                <a:uFillTx/>
                <a:latin typeface="Times New Roman"/>
                <a:ea typeface="+mn-ea"/>
                <a:cs typeface="+mn-cs"/>
              </a:rPr>
              <a:t>th</a:t>
            </a:r>
            <a:r>
              <a:rPr kumimoji="0" lang="en-US" sz="4400" b="1" i="0" u="none" strike="noStrike" kern="1200" cap="none" spc="0" normalizeH="0" baseline="0" noProof="0" dirty="0">
                <a:ln>
                  <a:noFill/>
                </a:ln>
                <a:solidFill>
                  <a:srgbClr val="661E25">
                    <a:lumMod val="60000"/>
                    <a:lumOff val="40000"/>
                  </a:srgbClr>
                </a:solidFill>
                <a:effectLst/>
                <a:uLnTx/>
                <a:uFillTx/>
                <a:latin typeface="Times New Roman"/>
                <a:ea typeface="+mn-ea"/>
                <a:cs typeface="+mn-cs"/>
              </a:rPr>
              <a:t> of July!</a:t>
            </a:r>
          </a:p>
          <a:p>
            <a:pPr marL="0" marR="0" lvl="0" indent="0" algn="ctr" defTabSz="914400" rtl="0" eaLnBrk="1" fontAlgn="auto" latinLnBrk="0" hangingPunct="1">
              <a:lnSpc>
                <a:spcPct val="119000"/>
              </a:lnSpc>
              <a:spcBef>
                <a:spcPts val="0"/>
              </a:spcBef>
              <a:spcAft>
                <a:spcPts val="1200"/>
              </a:spcAft>
              <a:buClrTx/>
              <a:buSzTx/>
              <a:buFont typeface="Arial" panose="020B0604020202020204" pitchFamily="34" charset="0"/>
              <a:buNone/>
              <a:tabLst/>
              <a:defRPr/>
            </a:pPr>
            <a:r>
              <a:rPr kumimoji="0" lang="en-US" sz="4400" b="1" i="0" u="none" strike="noStrike" kern="1200" cap="none" spc="0" normalizeH="0" baseline="30000" noProof="0" dirty="0">
                <a:ln>
                  <a:noFill/>
                </a:ln>
                <a:solidFill>
                  <a:srgbClr val="FFFFFF"/>
                </a:solidFill>
                <a:effectLst/>
                <a:uLnTx/>
                <a:uFillTx/>
                <a:latin typeface="Times New Roman"/>
                <a:ea typeface="+mn-ea"/>
                <a:cs typeface="+mn-cs"/>
              </a:rPr>
              <a:t>POP BY</a:t>
            </a:r>
            <a:endParaRPr kumimoji="0" lang="en-US" sz="3200" b="0" i="0" u="none" strike="noStrike" kern="1200" cap="none" spc="0" normalizeH="0" baseline="30000" noProof="0" dirty="0">
              <a:ln>
                <a:noFill/>
              </a:ln>
              <a:solidFill>
                <a:srgbClr val="FFFFFF"/>
              </a:solidFill>
              <a:effectLst/>
              <a:uLnTx/>
              <a:uFillTx/>
              <a:latin typeface="Times New Roman"/>
              <a:ea typeface="+mn-ea"/>
              <a:cs typeface="+mn-cs"/>
            </a:endParaRPr>
          </a:p>
        </p:txBody>
      </p:sp>
      <p:sp>
        <p:nvSpPr>
          <p:cNvPr id="3" name="TextBox 2">
            <a:extLst>
              <a:ext uri="{FF2B5EF4-FFF2-40B4-BE49-F238E27FC236}">
                <a16:creationId xmlns:a16="http://schemas.microsoft.com/office/drawing/2014/main" id="{C9FB3039-2D99-29BD-2AB5-B86C81EA9483}"/>
              </a:ext>
            </a:extLst>
          </p:cNvPr>
          <p:cNvSpPr txBox="1"/>
          <p:nvPr/>
        </p:nvSpPr>
        <p:spPr>
          <a:xfrm>
            <a:off x="5150848" y="6273225"/>
            <a:ext cx="472705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Times New Roman"/>
                <a:ea typeface="+mn-ea"/>
                <a:cs typeface="+mn-cs"/>
              </a:rPr>
              <a:t>Image courtesy of Systems and Solutions (Etsy) Discount code: SPARK25</a:t>
            </a:r>
          </a:p>
        </p:txBody>
      </p:sp>
      <p:pic>
        <p:nvPicPr>
          <p:cNvPr id="5" name="Picture 4" descr="A couple of cards with text and pictures&#10;&#10;Description automatically generated with medium confidence">
            <a:extLst>
              <a:ext uri="{FF2B5EF4-FFF2-40B4-BE49-F238E27FC236}">
                <a16:creationId xmlns:a16="http://schemas.microsoft.com/office/drawing/2014/main" id="{D0E360CB-E491-B98C-B6B5-9369A4E8CAC1}"/>
              </a:ext>
            </a:extLst>
          </p:cNvPr>
          <p:cNvPicPr>
            <a:picLocks noChangeAspect="1"/>
          </p:cNvPicPr>
          <p:nvPr/>
        </p:nvPicPr>
        <p:blipFill rotWithShape="1">
          <a:blip r:embed="rId3">
            <a:extLst>
              <a:ext uri="{28A0092B-C50C-407E-A947-70E740481C1C}">
                <a14:useLocalDpi xmlns:a14="http://schemas.microsoft.com/office/drawing/2010/main" val="0"/>
              </a:ext>
            </a:extLst>
          </a:blip>
          <a:srcRect l="27627"/>
          <a:stretch/>
        </p:blipFill>
        <p:spPr>
          <a:xfrm>
            <a:off x="0" y="0"/>
            <a:ext cx="4991533" cy="6858000"/>
          </a:xfrm>
          <a:prstGeom prst="rect">
            <a:avLst/>
          </a:prstGeom>
        </p:spPr>
      </p:pic>
    </p:spTree>
    <p:extLst>
      <p:ext uri="{BB962C8B-B14F-4D97-AF65-F5344CB8AC3E}">
        <p14:creationId xmlns:p14="http://schemas.microsoft.com/office/powerpoint/2010/main" val="123372091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E180D4A7-C9FB-4DFB-919C-405C955672EB}">
      <p14:showEvtLst xmlns:p14="http://schemas.microsoft.com/office/powerpoint/2010/main">
        <p14:playEvt time="48" objId="2"/>
        <p14:stopEvt time="2547" objId="2"/>
      </p14:showEvtLst>
    </p:ext>
  </p:extLst>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AC7D4C"/>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chemeClr val="accent2">
              <a:lumMod val="20000"/>
              <a:lumOff val="80000"/>
            </a:schemeClr>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3" name="Title 1">
            <a:extLst>
              <a:ext uri="{FF2B5EF4-FFF2-40B4-BE49-F238E27FC236}">
                <a16:creationId xmlns:a16="http://schemas.microsoft.com/office/drawing/2014/main" id="{7C845A14-BB81-A648-75A8-9E8461511590}"/>
              </a:ext>
            </a:extLst>
          </p:cNvPr>
          <p:cNvSpPr txBox="1">
            <a:spLocks/>
          </p:cNvSpPr>
          <p:nvPr/>
        </p:nvSpPr>
        <p:spPr>
          <a:xfrm>
            <a:off x="1577233" y="1090189"/>
            <a:ext cx="5071640" cy="168828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877824" rtl="0" eaLnBrk="1" fontAlgn="auto" latinLnBrk="0" hangingPunct="1">
              <a:lnSpc>
                <a:spcPct val="90000"/>
              </a:lnSpc>
              <a:spcBef>
                <a:spcPct val="0"/>
              </a:spcBef>
              <a:spcAft>
                <a:spcPts val="600"/>
              </a:spcAft>
              <a:buClrTx/>
              <a:buSzTx/>
              <a:buFontTx/>
              <a:buNone/>
              <a:tabLst/>
              <a:defRPr/>
            </a:pPr>
            <a:r>
              <a:rPr kumimoji="0" lang="en-US" sz="5184" b="1" i="0" u="none" strike="noStrike" kern="1200" cap="none" spc="0" normalizeH="0" baseline="0" noProof="0" dirty="0">
                <a:ln>
                  <a:noFill/>
                </a:ln>
                <a:solidFill>
                  <a:srgbClr val="9B4F21"/>
                </a:solidFill>
                <a:effectLst/>
                <a:uLnTx/>
                <a:uFillTx/>
                <a:latin typeface="Tw Cen MT"/>
                <a:ea typeface="+mj-ea"/>
                <a:cs typeface="+mj-cs"/>
              </a:rPr>
              <a:t>Spark Your Business</a:t>
            </a:r>
            <a:endParaRPr kumimoji="0" lang="en-US" sz="5400" b="1" i="0" u="none" strike="noStrike" kern="1200" cap="none" spc="0" normalizeH="0" baseline="0" noProof="0" dirty="0">
              <a:ln>
                <a:noFill/>
              </a:ln>
              <a:solidFill>
                <a:srgbClr val="9B4F21"/>
              </a:solidFill>
              <a:effectLst/>
              <a:uLnTx/>
              <a:uFillTx/>
              <a:latin typeface="Tw Cen MT"/>
              <a:ea typeface="+mj-ea"/>
              <a:cs typeface="+mj-cs"/>
            </a:endParaRPr>
          </a:p>
        </p:txBody>
      </p:sp>
      <p:sp>
        <p:nvSpPr>
          <p:cNvPr id="7" name="TextBox 6">
            <a:extLst>
              <a:ext uri="{FF2B5EF4-FFF2-40B4-BE49-F238E27FC236}">
                <a16:creationId xmlns:a16="http://schemas.microsoft.com/office/drawing/2014/main" id="{7F50CE95-B62E-399E-AF80-E915E2D59608}"/>
              </a:ext>
            </a:extLst>
          </p:cNvPr>
          <p:cNvSpPr txBox="1"/>
          <p:nvPr/>
        </p:nvSpPr>
        <p:spPr>
          <a:xfrm>
            <a:off x="1995179" y="4669754"/>
            <a:ext cx="4235746" cy="921599"/>
          </a:xfrm>
          <a:prstGeom prst="rect">
            <a:avLst/>
          </a:prstGeom>
          <a:noFill/>
        </p:spPr>
        <p:txBody>
          <a:bodyPr wrap="square">
            <a:spAutoFit/>
          </a:bodyPr>
          <a:lstStyle/>
          <a:p>
            <a:pPr marL="0" marR="0" lvl="0" indent="0" algn="ctr" defTabSz="877824" rtl="0" eaLnBrk="1" fontAlgn="auto" latinLnBrk="0" hangingPunct="1">
              <a:lnSpc>
                <a:spcPct val="80000"/>
              </a:lnSpc>
              <a:spcBef>
                <a:spcPts val="0"/>
              </a:spcBef>
              <a:spcAft>
                <a:spcPts val="600"/>
              </a:spcAft>
              <a:buClrTx/>
              <a:buSzTx/>
              <a:buFontTx/>
              <a:buNone/>
              <a:tabLst/>
              <a:defRPr/>
            </a:pPr>
            <a:r>
              <a:rPr kumimoji="0" lang="en-US" sz="4000" b="0" i="1" u="none" strike="noStrike" kern="1200" cap="none" spc="0" normalizeH="0" baseline="30000" noProof="0" dirty="0">
                <a:ln>
                  <a:noFill/>
                </a:ln>
                <a:solidFill>
                  <a:srgbClr val="9B4F21"/>
                </a:solidFill>
                <a:effectLst/>
                <a:uLnTx/>
                <a:uFillTx/>
                <a:latin typeface="Times New Roman"/>
                <a:ea typeface="+mn-ea"/>
                <a:cs typeface="+mn-cs"/>
              </a:rPr>
              <a:t>I’m never too busy for s’more of your referrals!</a:t>
            </a:r>
            <a:endParaRPr kumimoji="0" lang="en-US" sz="4000" b="0" i="1" u="none" strike="noStrike" kern="1200" cap="none" spc="0" normalizeH="0" baseline="0" noProof="0" dirty="0">
              <a:ln>
                <a:noFill/>
              </a:ln>
              <a:solidFill>
                <a:srgbClr val="9B4F21"/>
              </a:solidFill>
              <a:effectLst/>
              <a:uLnTx/>
              <a:uFillTx/>
              <a:latin typeface="Times New Roman"/>
              <a:ea typeface="+mn-ea"/>
              <a:cs typeface="+mn-cs"/>
            </a:endParaRPr>
          </a:p>
        </p:txBody>
      </p:sp>
      <p:sp>
        <p:nvSpPr>
          <p:cNvPr id="5" name="TextBox 4">
            <a:extLst>
              <a:ext uri="{FF2B5EF4-FFF2-40B4-BE49-F238E27FC236}">
                <a16:creationId xmlns:a16="http://schemas.microsoft.com/office/drawing/2014/main" id="{D3EFCC21-98EA-2F3E-3259-D0503F9A7F52}"/>
              </a:ext>
            </a:extLst>
          </p:cNvPr>
          <p:cNvSpPr txBox="1"/>
          <p:nvPr/>
        </p:nvSpPr>
        <p:spPr>
          <a:xfrm>
            <a:off x="7010168" y="5711390"/>
            <a:ext cx="4235746"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imes New Roman"/>
                <a:ea typeface="+mn-ea"/>
                <a:cs typeface="+mn-cs"/>
              </a:rPr>
              <a:t>Image courtesy of Systems and Solutions (Etsy) Discount code: SPARK25</a:t>
            </a:r>
          </a:p>
        </p:txBody>
      </p:sp>
      <p:pic>
        <p:nvPicPr>
          <p:cNvPr id="10" name="Picture 9" descr="A business card with a cartoon character and text&#10;&#10;Description automatically generated">
            <a:extLst>
              <a:ext uri="{FF2B5EF4-FFF2-40B4-BE49-F238E27FC236}">
                <a16:creationId xmlns:a16="http://schemas.microsoft.com/office/drawing/2014/main" id="{795A2266-FB8B-F2CE-B50A-234960A3D837}"/>
              </a:ext>
            </a:extLst>
          </p:cNvPr>
          <p:cNvPicPr>
            <a:picLocks noChangeAspect="1"/>
          </p:cNvPicPr>
          <p:nvPr/>
        </p:nvPicPr>
        <p:blipFill rotWithShape="1">
          <a:blip r:embed="rId3">
            <a:extLst>
              <a:ext uri="{28A0092B-C50C-407E-A947-70E740481C1C}">
                <a14:useLocalDpi xmlns:a14="http://schemas.microsoft.com/office/drawing/2010/main" val="0"/>
              </a:ext>
            </a:extLst>
          </a:blip>
          <a:srcRect l="26127"/>
          <a:stretch/>
        </p:blipFill>
        <p:spPr>
          <a:xfrm>
            <a:off x="7697385" y="805993"/>
            <a:ext cx="3546348" cy="4785360"/>
          </a:xfrm>
          <a:prstGeom prst="rect">
            <a:avLst/>
          </a:prstGeom>
        </p:spPr>
      </p:pic>
      <p:sp>
        <p:nvSpPr>
          <p:cNvPr id="11" name="TextBox 10">
            <a:extLst>
              <a:ext uri="{FF2B5EF4-FFF2-40B4-BE49-F238E27FC236}">
                <a16:creationId xmlns:a16="http://schemas.microsoft.com/office/drawing/2014/main" id="{BE083243-AB02-577B-1F8F-66AEE361433C}"/>
              </a:ext>
            </a:extLst>
          </p:cNvPr>
          <p:cNvSpPr txBox="1"/>
          <p:nvPr/>
        </p:nvSpPr>
        <p:spPr>
          <a:xfrm>
            <a:off x="1995179" y="3063862"/>
            <a:ext cx="424704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New Roman"/>
                <a:ea typeface="+mn-ea"/>
                <a:cs typeface="+mn-cs"/>
              </a:rPr>
              <a:t>World Chocolate Day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a:ea typeface="+mn-ea"/>
                <a:cs typeface="+mn-cs"/>
              </a:rPr>
              <a:t>July 7, 2024</a:t>
            </a:r>
          </a:p>
        </p:txBody>
      </p:sp>
    </p:spTree>
    <p:extLst>
      <p:ext uri="{BB962C8B-B14F-4D97-AF65-F5344CB8AC3E}">
        <p14:creationId xmlns:p14="http://schemas.microsoft.com/office/powerpoint/2010/main" val="216590170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E180D4A7-C9FB-4DFB-919C-405C955672EB}">
      <p14:showEvtLst xmlns:p14="http://schemas.microsoft.com/office/powerpoint/2010/main">
        <p14:playEvt time="41" objId="2"/>
        <p14:stopEvt time="2543" objId="2"/>
      </p14:showEvtLst>
    </p:ext>
  </p:extLst>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2A496E"/>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53D76161-68CA-442E-95D6-8E2D5008C5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8" name="Title 1">
            <a:extLst>
              <a:ext uri="{FF2B5EF4-FFF2-40B4-BE49-F238E27FC236}">
                <a16:creationId xmlns:a16="http://schemas.microsoft.com/office/drawing/2014/main" id="{7A8216D0-E793-81D4-E5CF-D7C71B8B2A04}"/>
              </a:ext>
            </a:extLst>
          </p:cNvPr>
          <p:cNvSpPr txBox="1">
            <a:spLocks/>
          </p:cNvSpPr>
          <p:nvPr/>
        </p:nvSpPr>
        <p:spPr>
          <a:xfrm>
            <a:off x="6151314" y="1227181"/>
            <a:ext cx="6045477" cy="1514021"/>
          </a:xfrm>
          <a:prstGeom prst="rect">
            <a:avLst/>
          </a:prstGeom>
        </p:spPr>
        <p:txBody>
          <a:bodyPr vert="horz" lIns="91440" tIns="45720" rIns="91440" bIns="45720" rtlCol="0" anchor="b">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1800"/>
              </a:spcAft>
              <a:buClrTx/>
              <a:buSzTx/>
              <a:buFontTx/>
              <a:buNone/>
              <a:tabLst/>
              <a:defRPr/>
            </a:pPr>
            <a:r>
              <a:rPr kumimoji="0" lang="en-US" sz="5400" b="1" i="0" u="none" strike="noStrike" kern="1200" cap="none" spc="0" normalizeH="0" baseline="0" noProof="0" dirty="0">
                <a:ln>
                  <a:noFill/>
                </a:ln>
                <a:solidFill>
                  <a:srgbClr val="FFFFFF"/>
                </a:solidFill>
                <a:effectLst/>
                <a:uLnTx/>
                <a:uFillTx/>
                <a:latin typeface="Tw Cen MT"/>
                <a:ea typeface="+mj-ea"/>
                <a:cs typeface="+mj-cs"/>
              </a:rPr>
              <a:t>Spark Your </a:t>
            </a:r>
          </a:p>
          <a:p>
            <a:pPr marL="0" marR="0" lvl="0" indent="0" algn="ctr" defTabSz="914400" rtl="0" eaLnBrk="1" fontAlgn="auto" latinLnBrk="0" hangingPunct="1">
              <a:lnSpc>
                <a:spcPct val="90000"/>
              </a:lnSpc>
              <a:spcBef>
                <a:spcPct val="0"/>
              </a:spcBef>
              <a:spcAft>
                <a:spcPts val="1800"/>
              </a:spcAft>
              <a:buClrTx/>
              <a:buSzTx/>
              <a:buFontTx/>
              <a:buNone/>
              <a:tabLst/>
              <a:defRPr/>
            </a:pPr>
            <a:r>
              <a:rPr kumimoji="0" lang="en-US" sz="5400" b="1" i="0" u="none" strike="noStrike" kern="1200" cap="none" spc="0" normalizeH="0" baseline="0" noProof="0" dirty="0">
                <a:ln>
                  <a:noFill/>
                </a:ln>
                <a:solidFill>
                  <a:srgbClr val="FFFFFF"/>
                </a:solidFill>
                <a:effectLst/>
                <a:uLnTx/>
                <a:uFillTx/>
                <a:latin typeface="Tw Cen MT"/>
                <a:ea typeface="+mj-ea"/>
                <a:cs typeface="+mj-cs"/>
              </a:rPr>
              <a:t>Business</a:t>
            </a:r>
            <a:r>
              <a:rPr kumimoji="0" lang="en-US" sz="4000" b="0" i="0" u="none" strike="noStrike" kern="1200" cap="none" spc="0" normalizeH="0" baseline="0" noProof="0" dirty="0">
                <a:ln>
                  <a:noFill/>
                </a:ln>
                <a:solidFill>
                  <a:srgbClr val="FFFFFF"/>
                </a:solidFill>
                <a:effectLst/>
                <a:uLnTx/>
                <a:uFillTx/>
                <a:latin typeface="Tw Cen MT"/>
                <a:ea typeface="+mj-ea"/>
                <a:cs typeface="+mj-cs"/>
              </a:rPr>
              <a:t> </a:t>
            </a:r>
          </a:p>
        </p:txBody>
      </p:sp>
      <p:sp>
        <p:nvSpPr>
          <p:cNvPr id="6" name="TextBox 5">
            <a:extLst>
              <a:ext uri="{FF2B5EF4-FFF2-40B4-BE49-F238E27FC236}">
                <a16:creationId xmlns:a16="http://schemas.microsoft.com/office/drawing/2014/main" id="{6EBF0B94-FAE2-5293-B22E-8CFC51A6554D}"/>
              </a:ext>
            </a:extLst>
          </p:cNvPr>
          <p:cNvSpPr txBox="1"/>
          <p:nvPr/>
        </p:nvSpPr>
        <p:spPr>
          <a:xfrm>
            <a:off x="7019767" y="3025431"/>
            <a:ext cx="4308569"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E267"/>
                </a:solidFill>
                <a:effectLst/>
                <a:uLnTx/>
                <a:uFillTx/>
                <a:latin typeface="Times New Roman" panose="02020603050405020304" pitchFamily="18" charset="0"/>
                <a:ea typeface="Times New Roman" panose="02020603050405020304" pitchFamily="18" charset="0"/>
                <a:cs typeface="+mn-cs"/>
              </a:rPr>
              <a:t>Local Recreation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E267"/>
                </a:solidFill>
                <a:effectLst/>
                <a:uLnTx/>
                <a:uFillTx/>
                <a:latin typeface="Times New Roman" panose="02020603050405020304" pitchFamily="18" charset="0"/>
                <a:ea typeface="Times New Roman" panose="02020603050405020304" pitchFamily="18" charset="0"/>
                <a:cs typeface="+mn-cs"/>
              </a:rPr>
              <a:t>Newsletter</a:t>
            </a:r>
            <a:endParaRPr kumimoji="0" lang="en-US" sz="2400" b="1" i="0" u="none" strike="noStrike" kern="1200" cap="none" spc="0" normalizeH="0" baseline="0" noProof="0" dirty="0">
              <a:ln>
                <a:noFill/>
              </a:ln>
              <a:solidFill>
                <a:srgbClr val="FFE267"/>
              </a:solidFill>
              <a:effectLst/>
              <a:uLnTx/>
              <a:uFillTx/>
              <a:latin typeface="Times New Roman" panose="02020603050405020304" pitchFamily="18" charset="0"/>
              <a:ea typeface="Times New Roman" panose="02020603050405020304" pitchFamily="18" charset="0"/>
              <a:cs typeface="+mn-cs"/>
            </a:endParaRPr>
          </a:p>
        </p:txBody>
      </p:sp>
      <p:sp>
        <p:nvSpPr>
          <p:cNvPr id="3" name="TextBox 2">
            <a:extLst>
              <a:ext uri="{FF2B5EF4-FFF2-40B4-BE49-F238E27FC236}">
                <a16:creationId xmlns:a16="http://schemas.microsoft.com/office/drawing/2014/main" id="{09D0BE65-2976-55D3-C9AE-13778DAB7562}"/>
              </a:ext>
            </a:extLst>
          </p:cNvPr>
          <p:cNvSpPr txBox="1"/>
          <p:nvPr/>
        </p:nvSpPr>
        <p:spPr>
          <a:xfrm>
            <a:off x="7119970" y="4550378"/>
            <a:ext cx="4088998"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Times New Roman"/>
                <a:ea typeface="+mn-ea"/>
                <a:cs typeface="+mn-cs"/>
              </a:rPr>
              <a:t>Highlight opportunities to get out and enjoy your community in July.</a:t>
            </a:r>
          </a:p>
        </p:txBody>
      </p:sp>
      <p:pic>
        <p:nvPicPr>
          <p:cNvPr id="9" name="Picture 8" descr="A child in a kayak with a paddle&#10;&#10;Description automatically generated">
            <a:extLst>
              <a:ext uri="{FF2B5EF4-FFF2-40B4-BE49-F238E27FC236}">
                <a16:creationId xmlns:a16="http://schemas.microsoft.com/office/drawing/2014/main" id="{0F21A100-8A61-939D-73D4-6BA75CF87A1F}"/>
              </a:ext>
            </a:extLst>
          </p:cNvPr>
          <p:cNvPicPr>
            <a:picLocks noChangeAspect="1"/>
          </p:cNvPicPr>
          <p:nvPr/>
        </p:nvPicPr>
        <p:blipFill rotWithShape="1">
          <a:blip r:embed="rId3">
            <a:extLst>
              <a:ext uri="{28A0092B-C50C-407E-A947-70E740481C1C}">
                <a14:useLocalDpi xmlns:a14="http://schemas.microsoft.com/office/drawing/2010/main" val="0"/>
              </a:ext>
            </a:extLst>
          </a:blip>
          <a:srcRect r="10584"/>
          <a:stretch/>
        </p:blipFill>
        <p:spPr>
          <a:xfrm>
            <a:off x="4791" y="0"/>
            <a:ext cx="6132148" cy="6858000"/>
          </a:xfrm>
          <a:prstGeom prst="rect">
            <a:avLst/>
          </a:prstGeom>
        </p:spPr>
      </p:pic>
    </p:spTree>
    <p:extLst>
      <p:ext uri="{BB962C8B-B14F-4D97-AF65-F5344CB8AC3E}">
        <p14:creationId xmlns:p14="http://schemas.microsoft.com/office/powerpoint/2010/main" val="39059105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E180D4A7-C9FB-4DFB-919C-405C955672EB}">
      <p14:showEvtLst xmlns:p14="http://schemas.microsoft.com/office/powerpoint/2010/main">
        <p14:playEvt time="27" objId="2"/>
        <p14:stopEvt time="2526" objId="2"/>
      </p14:showEvtLst>
    </p:ext>
  </p:extLs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53D76161-68CA-442E-95D6-8E2D5008C5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8" name="Title 1">
            <a:extLst>
              <a:ext uri="{FF2B5EF4-FFF2-40B4-BE49-F238E27FC236}">
                <a16:creationId xmlns:a16="http://schemas.microsoft.com/office/drawing/2014/main" id="{7A8216D0-E793-81D4-E5CF-D7C71B8B2A04}"/>
              </a:ext>
            </a:extLst>
          </p:cNvPr>
          <p:cNvSpPr txBox="1">
            <a:spLocks/>
          </p:cNvSpPr>
          <p:nvPr/>
        </p:nvSpPr>
        <p:spPr>
          <a:xfrm>
            <a:off x="6371076" y="1070683"/>
            <a:ext cx="5820922" cy="1514021"/>
          </a:xfrm>
          <a:prstGeom prst="rect">
            <a:avLst/>
          </a:prstGeom>
        </p:spPr>
        <p:txBody>
          <a:bodyPr vert="horz" lIns="91440" tIns="45720" rIns="91440" bIns="45720" rtlCol="0" anchor="b">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1800"/>
              </a:spcAft>
              <a:buClrTx/>
              <a:buSzTx/>
              <a:buFontTx/>
              <a:buNone/>
              <a:tabLst/>
              <a:defRPr/>
            </a:pPr>
            <a:r>
              <a:rPr kumimoji="0" lang="en-US" sz="5400" b="1" i="0" u="none" strike="noStrike" kern="1200" cap="none" spc="0" normalizeH="0" baseline="0" noProof="0" dirty="0">
                <a:ln>
                  <a:noFill/>
                </a:ln>
                <a:solidFill>
                  <a:srgbClr val="395861"/>
                </a:solidFill>
                <a:effectLst/>
                <a:uLnTx/>
                <a:uFillTx/>
                <a:latin typeface="Tw Cen MT"/>
                <a:ea typeface="+mj-ea"/>
                <a:cs typeface="+mj-cs"/>
              </a:rPr>
              <a:t>Spark Your </a:t>
            </a:r>
          </a:p>
          <a:p>
            <a:pPr marL="0" marR="0" lvl="0" indent="0" algn="ctr" defTabSz="914400" rtl="0" eaLnBrk="1" fontAlgn="auto" latinLnBrk="0" hangingPunct="1">
              <a:lnSpc>
                <a:spcPct val="90000"/>
              </a:lnSpc>
              <a:spcBef>
                <a:spcPct val="0"/>
              </a:spcBef>
              <a:spcAft>
                <a:spcPts val="1800"/>
              </a:spcAft>
              <a:buClrTx/>
              <a:buSzTx/>
              <a:buFontTx/>
              <a:buNone/>
              <a:tabLst/>
              <a:defRPr/>
            </a:pPr>
            <a:r>
              <a:rPr kumimoji="0" lang="en-US" sz="5400" b="1" i="0" u="none" strike="noStrike" kern="1200" cap="none" spc="0" normalizeH="0" baseline="0" noProof="0" dirty="0">
                <a:ln>
                  <a:noFill/>
                </a:ln>
                <a:solidFill>
                  <a:srgbClr val="395861"/>
                </a:solidFill>
                <a:effectLst/>
                <a:uLnTx/>
                <a:uFillTx/>
                <a:latin typeface="Tw Cen MT"/>
                <a:ea typeface="+mj-ea"/>
                <a:cs typeface="+mj-cs"/>
              </a:rPr>
              <a:t>Business</a:t>
            </a:r>
            <a:r>
              <a:rPr kumimoji="0" lang="en-US" sz="4000" b="0" i="0" u="none" strike="noStrike" kern="1200" cap="none" spc="0" normalizeH="0" baseline="0" noProof="0" dirty="0">
                <a:ln>
                  <a:noFill/>
                </a:ln>
                <a:solidFill>
                  <a:srgbClr val="395861"/>
                </a:solidFill>
                <a:effectLst/>
                <a:uLnTx/>
                <a:uFillTx/>
                <a:latin typeface="Tw Cen MT"/>
                <a:ea typeface="+mj-ea"/>
                <a:cs typeface="+mj-cs"/>
              </a:rPr>
              <a:t> </a:t>
            </a:r>
          </a:p>
        </p:txBody>
      </p:sp>
      <p:sp>
        <p:nvSpPr>
          <p:cNvPr id="6" name="TextBox 5">
            <a:extLst>
              <a:ext uri="{FF2B5EF4-FFF2-40B4-BE49-F238E27FC236}">
                <a16:creationId xmlns:a16="http://schemas.microsoft.com/office/drawing/2014/main" id="{6EBF0B94-FAE2-5293-B22E-8CFC51A6554D}"/>
              </a:ext>
            </a:extLst>
          </p:cNvPr>
          <p:cNvSpPr txBox="1"/>
          <p:nvPr/>
        </p:nvSpPr>
        <p:spPr>
          <a:xfrm>
            <a:off x="7127253" y="2951684"/>
            <a:ext cx="4308569"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E0D1A0">
                    <a:lumMod val="20000"/>
                    <a:lumOff val="80000"/>
                  </a:srgbClr>
                </a:solidFill>
                <a:effectLst/>
                <a:uLnTx/>
                <a:uFillTx/>
                <a:latin typeface="Times New Roman" panose="02020603050405020304" pitchFamily="18" charset="0"/>
                <a:ea typeface="Times New Roman" panose="02020603050405020304" pitchFamily="18" charset="0"/>
                <a:cs typeface="+mn-cs"/>
              </a:rPr>
              <a:t>Back-To-School Supplies Drive</a:t>
            </a:r>
            <a:endParaRPr kumimoji="0" lang="en-US" sz="2800" b="0" i="0" u="none" strike="noStrike" kern="1200" cap="none" spc="0" normalizeH="0" baseline="0" noProof="0" dirty="0">
              <a:ln>
                <a:noFill/>
              </a:ln>
              <a:solidFill>
                <a:srgbClr val="E0D1A0">
                  <a:lumMod val="20000"/>
                  <a:lumOff val="80000"/>
                </a:srgbClr>
              </a:solidFill>
              <a:effectLst/>
              <a:uLnTx/>
              <a:uFillTx/>
              <a:latin typeface="Times New Roman" panose="02020603050405020304" pitchFamily="18" charset="0"/>
              <a:ea typeface="Times New Roman" panose="02020603050405020304" pitchFamily="18" charset="0"/>
              <a:cs typeface="+mn-cs"/>
            </a:endParaRPr>
          </a:p>
        </p:txBody>
      </p:sp>
      <p:pic>
        <p:nvPicPr>
          <p:cNvPr id="9" name="Picture 8">
            <a:extLst>
              <a:ext uri="{FF2B5EF4-FFF2-40B4-BE49-F238E27FC236}">
                <a16:creationId xmlns:a16="http://schemas.microsoft.com/office/drawing/2014/main" id="{CC4E456D-DA39-F74F-AACB-495B1949E3F0}"/>
              </a:ext>
            </a:extLst>
          </p:cNvPr>
          <p:cNvPicPr>
            <a:picLocks noChangeAspect="1"/>
          </p:cNvPicPr>
          <p:nvPr/>
        </p:nvPicPr>
        <p:blipFill rotWithShape="1">
          <a:blip r:embed="rId3">
            <a:extLst>
              <a:ext uri="{28A0092B-C50C-407E-A947-70E740481C1C}">
                <a14:useLocalDpi xmlns:a14="http://schemas.microsoft.com/office/drawing/2010/main" val="0"/>
              </a:ext>
            </a:extLst>
          </a:blip>
          <a:srcRect t="8001" r="42941" b="3289"/>
          <a:stretch/>
        </p:blipFill>
        <p:spPr>
          <a:xfrm>
            <a:off x="501438" y="387096"/>
            <a:ext cx="5869640" cy="6083808"/>
          </a:xfrm>
          <a:prstGeom prst="rect">
            <a:avLst/>
          </a:prstGeom>
        </p:spPr>
      </p:pic>
      <p:sp>
        <p:nvSpPr>
          <p:cNvPr id="14" name="TextBox 13">
            <a:extLst>
              <a:ext uri="{FF2B5EF4-FFF2-40B4-BE49-F238E27FC236}">
                <a16:creationId xmlns:a16="http://schemas.microsoft.com/office/drawing/2014/main" id="{FB45830D-18CE-267E-BEAE-16AA433856A3}"/>
              </a:ext>
            </a:extLst>
          </p:cNvPr>
          <p:cNvSpPr txBox="1"/>
          <p:nvPr/>
        </p:nvSpPr>
        <p:spPr>
          <a:xfrm>
            <a:off x="7072116" y="4642103"/>
            <a:ext cx="4418844"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395861"/>
                </a:solidFill>
                <a:effectLst/>
                <a:uLnTx/>
                <a:uFillTx/>
                <a:latin typeface="Times New Roman"/>
                <a:ea typeface="+mn-ea"/>
                <a:cs typeface="+mn-cs"/>
              </a:rPr>
              <a:t>Organize a community event to collect much-needed classroom supplies.</a:t>
            </a:r>
          </a:p>
        </p:txBody>
      </p:sp>
    </p:spTree>
    <p:extLst>
      <p:ext uri="{BB962C8B-B14F-4D97-AF65-F5344CB8AC3E}">
        <p14:creationId xmlns:p14="http://schemas.microsoft.com/office/powerpoint/2010/main" val="27778879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E180D4A7-C9FB-4DFB-919C-405C955672EB}">
      <p14:showEvtLst xmlns:p14="http://schemas.microsoft.com/office/powerpoint/2010/main">
        <p14:playEvt time="39" objId="2"/>
        <p14:stopEvt time="2542" objId="2"/>
      </p14:showEvtLst>
    </p:ext>
  </p:extLs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Hourglass">
            <a:extLst>
              <a:ext uri="{FF2B5EF4-FFF2-40B4-BE49-F238E27FC236}">
                <a16:creationId xmlns:a16="http://schemas.microsoft.com/office/drawing/2014/main" id="{C54D82A7-A070-4447-B6FC-DD0A0A1EE190}"/>
              </a:ext>
            </a:extLst>
          </p:cNvPr>
          <p:cNvPicPr>
            <a:picLocks noChangeAspect="1"/>
          </p:cNvPicPr>
          <p:nvPr/>
        </p:nvPicPr>
        <p:blipFill rotWithShape="1">
          <a:blip r:embed="rId3">
            <a:extLst>
              <a:ext uri="{28A0092B-C50C-407E-A947-70E740481C1C}">
                <a14:useLocalDpi xmlns:a14="http://schemas.microsoft.com/office/drawing/2010/main" val="0"/>
              </a:ext>
            </a:extLst>
          </a:blip>
          <a:srcRect l="14711" r="3414" b="9089"/>
          <a:stretch/>
        </p:blipFill>
        <p:spPr>
          <a:xfrm>
            <a:off x="3523488" y="10"/>
            <a:ext cx="8668512" cy="6857990"/>
          </a:xfrm>
          <a:prstGeom prst="rect">
            <a:avLst/>
          </a:prstGeom>
        </p:spPr>
      </p:pic>
      <p:sp>
        <p:nvSpPr>
          <p:cNvPr id="18" name="Rectangle 17">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6">
            <a:extLst>
              <a:ext uri="{FF2B5EF4-FFF2-40B4-BE49-F238E27FC236}">
                <a16:creationId xmlns:a16="http://schemas.microsoft.com/office/drawing/2014/main" id="{45A65EE0-C245-48A8-9171-BE937C5BF826}"/>
              </a:ext>
            </a:extLst>
          </p:cNvPr>
          <p:cNvSpPr>
            <a:spLocks noGrp="1"/>
          </p:cNvSpPr>
          <p:nvPr>
            <p:ph type="title"/>
          </p:nvPr>
        </p:nvSpPr>
        <p:spPr>
          <a:xfrm>
            <a:off x="371093" y="464459"/>
            <a:ext cx="5187877" cy="847199"/>
          </a:xfrm>
        </p:spPr>
        <p:txBody>
          <a:bodyPr anchor="b">
            <a:normAutofit/>
          </a:bodyPr>
          <a:lstStyle/>
          <a:p>
            <a:r>
              <a:rPr lang="en-US" sz="4800" dirty="0">
                <a:solidFill>
                  <a:srgbClr val="6C804A"/>
                </a:solidFill>
              </a:rPr>
              <a:t>Meeting Agenda</a:t>
            </a:r>
          </a:p>
        </p:txBody>
      </p:sp>
      <p:sp>
        <p:nvSpPr>
          <p:cNvPr id="11" name="Content Placeholder 10">
            <a:extLst>
              <a:ext uri="{FF2B5EF4-FFF2-40B4-BE49-F238E27FC236}">
                <a16:creationId xmlns:a16="http://schemas.microsoft.com/office/drawing/2014/main" id="{7BECDE22-2D75-4A58-AA2E-AFF24BEB9A6C}"/>
              </a:ext>
            </a:extLst>
          </p:cNvPr>
          <p:cNvSpPr>
            <a:spLocks noGrp="1"/>
          </p:cNvSpPr>
          <p:nvPr>
            <p:ph idx="1"/>
          </p:nvPr>
        </p:nvSpPr>
        <p:spPr>
          <a:xfrm>
            <a:off x="687402" y="1814285"/>
            <a:ext cx="7370747" cy="4499429"/>
          </a:xfrm>
        </p:spPr>
        <p:txBody>
          <a:bodyPr anchor="t">
            <a:noAutofit/>
          </a:bodyPr>
          <a:lstStyle/>
          <a:p>
            <a:pPr marL="514350" indent="-514350">
              <a:lnSpc>
                <a:spcPct val="100000"/>
              </a:lnSpc>
              <a:spcBef>
                <a:spcPts val="0"/>
              </a:spcBef>
              <a:spcAft>
                <a:spcPts val="1000"/>
              </a:spcAft>
              <a:buFont typeface="+mj-lt"/>
              <a:buAutoNum type="arabicPeriod"/>
            </a:pPr>
            <a:r>
              <a:rPr lang="en-US" sz="2400" dirty="0"/>
              <a:t>Company Updates</a:t>
            </a:r>
          </a:p>
          <a:p>
            <a:pPr marL="514350" indent="-514350">
              <a:lnSpc>
                <a:spcPct val="100000"/>
              </a:lnSpc>
              <a:spcBef>
                <a:spcPts val="0"/>
              </a:spcBef>
              <a:spcAft>
                <a:spcPts val="1000"/>
              </a:spcAft>
              <a:buFont typeface="+mj-lt"/>
              <a:buAutoNum type="arabicPeriod"/>
            </a:pPr>
            <a:r>
              <a:rPr lang="en-US" sz="2400" dirty="0"/>
              <a:t>Marketing Updates</a:t>
            </a:r>
          </a:p>
          <a:p>
            <a:pPr marL="514350" indent="-514350">
              <a:lnSpc>
                <a:spcPct val="100000"/>
              </a:lnSpc>
              <a:spcBef>
                <a:spcPts val="0"/>
              </a:spcBef>
              <a:spcAft>
                <a:spcPts val="1000"/>
              </a:spcAft>
              <a:buFont typeface="+mj-lt"/>
              <a:buAutoNum type="arabicPeriod"/>
            </a:pPr>
            <a:r>
              <a:rPr lang="en-US" sz="2400" dirty="0"/>
              <a:t>Real Estate Wants &amp; Needs</a:t>
            </a:r>
          </a:p>
          <a:p>
            <a:pPr marL="514350" indent="-514350">
              <a:lnSpc>
                <a:spcPct val="100000"/>
              </a:lnSpc>
              <a:spcBef>
                <a:spcPts val="0"/>
              </a:spcBef>
              <a:spcAft>
                <a:spcPts val="1000"/>
              </a:spcAft>
              <a:buFont typeface="+mj-lt"/>
              <a:buAutoNum type="arabicPeriod"/>
            </a:pPr>
            <a:r>
              <a:rPr lang="en-US" sz="2400" dirty="0"/>
              <a:t>Education Opportunities</a:t>
            </a:r>
          </a:p>
          <a:p>
            <a:pPr marL="514350" indent="-514350">
              <a:lnSpc>
                <a:spcPct val="100000"/>
              </a:lnSpc>
              <a:spcBef>
                <a:spcPts val="0"/>
              </a:spcBef>
              <a:spcAft>
                <a:spcPts val="1000"/>
              </a:spcAft>
              <a:buFont typeface="+mj-lt"/>
              <a:buAutoNum type="arabicPeriod"/>
            </a:pPr>
            <a:r>
              <a:rPr lang="en-US" sz="2400" dirty="0"/>
              <a:t>Practical Learning</a:t>
            </a:r>
            <a:endParaRPr lang="en-US" sz="2400" i="1" dirty="0"/>
          </a:p>
          <a:p>
            <a:pPr marL="514350" indent="-514350">
              <a:lnSpc>
                <a:spcPct val="100000"/>
              </a:lnSpc>
              <a:spcBef>
                <a:spcPts val="0"/>
              </a:spcBef>
              <a:spcAft>
                <a:spcPts val="1000"/>
              </a:spcAft>
              <a:buFont typeface="+mj-lt"/>
              <a:buAutoNum type="arabicPeriod"/>
            </a:pPr>
            <a:r>
              <a:rPr lang="en-US" sz="2400" dirty="0"/>
              <a:t>Real Estate Trends</a:t>
            </a:r>
          </a:p>
          <a:p>
            <a:pPr marL="514350" indent="-514350">
              <a:lnSpc>
                <a:spcPct val="100000"/>
              </a:lnSpc>
              <a:spcBef>
                <a:spcPts val="0"/>
              </a:spcBef>
              <a:spcAft>
                <a:spcPts val="1000"/>
              </a:spcAft>
              <a:buFont typeface="+mj-lt"/>
              <a:buAutoNum type="arabicPeriod"/>
            </a:pPr>
            <a:r>
              <a:rPr lang="en-US" sz="2400" dirty="0"/>
              <a:t>Old Business</a:t>
            </a:r>
          </a:p>
          <a:p>
            <a:pPr marL="514350" indent="-514350">
              <a:lnSpc>
                <a:spcPct val="100000"/>
              </a:lnSpc>
              <a:spcBef>
                <a:spcPts val="0"/>
              </a:spcBef>
              <a:spcAft>
                <a:spcPts val="1000"/>
              </a:spcAft>
              <a:buFont typeface="+mj-lt"/>
              <a:buAutoNum type="arabicPeriod"/>
            </a:pPr>
            <a:r>
              <a:rPr lang="en-US" sz="2400" dirty="0"/>
              <a:t>New Business</a:t>
            </a:r>
          </a:p>
          <a:p>
            <a:pPr marL="514350" indent="-514350">
              <a:lnSpc>
                <a:spcPct val="100000"/>
              </a:lnSpc>
              <a:spcBef>
                <a:spcPts val="0"/>
              </a:spcBef>
              <a:spcAft>
                <a:spcPts val="1000"/>
              </a:spcAft>
              <a:buFont typeface="+mj-lt"/>
              <a:buAutoNum type="arabicPeriod"/>
            </a:pPr>
            <a:r>
              <a:rPr lang="en-US" sz="2400" dirty="0"/>
              <a:t>Adjourn</a:t>
            </a:r>
          </a:p>
        </p:txBody>
      </p:sp>
      <p:cxnSp>
        <p:nvCxnSpPr>
          <p:cNvPr id="13" name="Straight Connector 12">
            <a:extLst>
              <a:ext uri="{FF2B5EF4-FFF2-40B4-BE49-F238E27FC236}">
                <a16:creationId xmlns:a16="http://schemas.microsoft.com/office/drawing/2014/main" id="{268443DB-C662-4FAD-A2E4-BEE5FA41F803}"/>
              </a:ext>
            </a:extLst>
          </p:cNvPr>
          <p:cNvCxnSpPr>
            <a:cxnSpLocks/>
          </p:cNvCxnSpPr>
          <p:nvPr/>
        </p:nvCxnSpPr>
        <p:spPr>
          <a:xfrm>
            <a:off x="371093" y="1538516"/>
            <a:ext cx="4247453" cy="0"/>
          </a:xfrm>
          <a:prstGeom prst="line">
            <a:avLst/>
          </a:prstGeom>
          <a:ln w="28575">
            <a:solidFill>
              <a:srgbClr val="6C804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6346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DA3443-E579-4B1B-BFE4-D2F42CA5C9B1}"/>
              </a:ext>
            </a:extLst>
          </p:cNvPr>
          <p:cNvSpPr>
            <a:spLocks noGrp="1"/>
          </p:cNvSpPr>
          <p:nvPr>
            <p:ph type="title"/>
          </p:nvPr>
        </p:nvSpPr>
        <p:spPr>
          <a:xfrm>
            <a:off x="4965430" y="629268"/>
            <a:ext cx="6586491" cy="1286160"/>
          </a:xfrm>
        </p:spPr>
        <p:txBody>
          <a:bodyPr spcFirstLastPara="1" vert="horz" lIns="91440" tIns="45720" rIns="91440" bIns="45720" rtlCol="0" anchor="b" anchorCtr="0">
            <a:normAutofit/>
          </a:bodyPr>
          <a:lstStyle/>
          <a:p>
            <a:pPr>
              <a:spcBef>
                <a:spcPct val="0"/>
              </a:spcBef>
            </a:pPr>
            <a:r>
              <a:rPr lang="en-US" sz="5400" b="0" i="0" u="none" strike="noStrike" kern="1200" cap="none" dirty="0">
                <a:latin typeface="+mj-lt"/>
                <a:ea typeface="+mj-ea"/>
                <a:cs typeface="+mj-cs"/>
                <a:sym typeface="Twentieth Century"/>
              </a:rPr>
              <a:t>Company Updates</a:t>
            </a:r>
          </a:p>
        </p:txBody>
      </p:sp>
      <p:sp>
        <p:nvSpPr>
          <p:cNvPr id="8" name="Content Placeholder 7">
            <a:extLst>
              <a:ext uri="{FF2B5EF4-FFF2-40B4-BE49-F238E27FC236}">
                <a16:creationId xmlns:a16="http://schemas.microsoft.com/office/drawing/2014/main" id="{33AB9420-B97D-4489-88AB-0E7DAC09D0F4}"/>
              </a:ext>
            </a:extLst>
          </p:cNvPr>
          <p:cNvSpPr>
            <a:spLocks noGrp="1"/>
          </p:cNvSpPr>
          <p:nvPr>
            <p:ph idx="1"/>
          </p:nvPr>
        </p:nvSpPr>
        <p:spPr>
          <a:xfrm>
            <a:off x="4965431" y="2438400"/>
            <a:ext cx="6586489" cy="3785419"/>
          </a:xfrm>
        </p:spPr>
        <p:txBody>
          <a:bodyPr>
            <a:normAutofit/>
          </a:bodyPr>
          <a:lstStyle/>
          <a:p>
            <a:endParaRPr lang="en-US" sz="3200" dirty="0"/>
          </a:p>
        </p:txBody>
      </p:sp>
      <p:pic>
        <p:nvPicPr>
          <p:cNvPr id="7" name="Picture 6" descr="Conference room table">
            <a:extLst>
              <a:ext uri="{FF2B5EF4-FFF2-40B4-BE49-F238E27FC236}">
                <a16:creationId xmlns:a16="http://schemas.microsoft.com/office/drawing/2014/main" id="{A3B0CB73-EAAC-44BB-BEF2-3D5B2B8DEE0B}"/>
              </a:ext>
            </a:extLst>
          </p:cNvPr>
          <p:cNvPicPr>
            <a:picLocks noChangeAspect="1"/>
          </p:cNvPicPr>
          <p:nvPr/>
        </p:nvPicPr>
        <p:blipFill rotWithShape="1">
          <a:blip r:embed="rId3">
            <a:extLst>
              <a:ext uri="{28A0092B-C50C-407E-A947-70E740481C1C}">
                <a14:useLocalDpi xmlns:a14="http://schemas.microsoft.com/office/drawing/2010/main" val="0"/>
              </a:ext>
            </a:extLst>
          </a:blip>
          <a:srcRect l="39673"/>
          <a:stretch/>
        </p:blipFill>
        <p:spPr>
          <a:xfrm>
            <a:off x="20" y="10"/>
            <a:ext cx="4635571" cy="6857990"/>
          </a:xfrm>
          <a:prstGeom prst="rect">
            <a:avLst/>
          </a:prstGeom>
          <a:effectLst/>
        </p:spPr>
      </p:pic>
      <p:cxnSp>
        <p:nvCxnSpPr>
          <p:cNvPr id="13" name="Straight Connector 12">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68886A23-F7BB-44CC-BE7F-FD7F54D88506}"/>
              </a:ext>
            </a:extLst>
          </p:cNvPr>
          <p:cNvSpPr txBox="1"/>
          <p:nvPr/>
        </p:nvSpPr>
        <p:spPr>
          <a:xfrm>
            <a:off x="4965431" y="2438400"/>
            <a:ext cx="6586489" cy="3785419"/>
          </a:xfrm>
          <a:prstGeom prst="rect">
            <a:avLst/>
          </a:prstGeom>
        </p:spPr>
        <p:txBody>
          <a:bodyPr spcFirstLastPara="1" vert="horz" lIns="91440" tIns="45720" rIns="91440" bIns="45720" rtlCol="0" anchorCtr="0">
            <a:normAutofit/>
          </a:bodyPr>
          <a:lstStyle/>
          <a:p>
            <a:pPr marL="457200" indent="-228600">
              <a:lnSpc>
                <a:spcPct val="90000"/>
              </a:lnSpc>
              <a:spcBef>
                <a:spcPts val="1000"/>
              </a:spcBef>
              <a:buClr>
                <a:schemeClr val="dk1"/>
              </a:buClr>
              <a:buSzPts val="2400"/>
              <a:buFont typeface="Arial" panose="020B0604020202020204" pitchFamily="34" charset="0"/>
              <a:buChar char="•"/>
            </a:pPr>
            <a:endParaRPr lang="en-US" sz="2000" b="0" i="0" u="none" strike="noStrike" cap="none" dirty="0">
              <a:sym typeface="Rockwell"/>
            </a:endParaRPr>
          </a:p>
        </p:txBody>
      </p:sp>
    </p:spTree>
    <p:extLst>
      <p:ext uri="{BB962C8B-B14F-4D97-AF65-F5344CB8AC3E}">
        <p14:creationId xmlns:p14="http://schemas.microsoft.com/office/powerpoint/2010/main" val="576519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41">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Content Placeholder 36" descr="Colorful pins connected with a thread">
            <a:extLst>
              <a:ext uri="{FF2B5EF4-FFF2-40B4-BE49-F238E27FC236}">
                <a16:creationId xmlns:a16="http://schemas.microsoft.com/office/drawing/2014/main" id="{F74BD6D5-3D30-43DA-963D-257ECF57BB9B}"/>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r="23298" b="9091"/>
          <a:stretch/>
        </p:blipFill>
        <p:spPr>
          <a:xfrm>
            <a:off x="3523486" y="0"/>
            <a:ext cx="8668512" cy="6857990"/>
          </a:xfrm>
          <a:prstGeom prst="rect">
            <a:avLst/>
          </a:prstGeom>
        </p:spPr>
      </p:pic>
      <p:sp>
        <p:nvSpPr>
          <p:cNvPr id="44" name="Rectangle 43">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7DA2A89-BAB0-4381-8D10-513A85F2D16E}"/>
              </a:ext>
            </a:extLst>
          </p:cNvPr>
          <p:cNvSpPr>
            <a:spLocks noGrp="1"/>
          </p:cNvSpPr>
          <p:nvPr>
            <p:ph type="title"/>
          </p:nvPr>
        </p:nvSpPr>
        <p:spPr>
          <a:xfrm>
            <a:off x="371093" y="843534"/>
            <a:ext cx="5724907" cy="923544"/>
          </a:xfrm>
        </p:spPr>
        <p:txBody>
          <a:bodyPr vert="horz" lIns="91440" tIns="45720" rIns="91440" bIns="45720" rtlCol="0" anchor="b">
            <a:normAutofit/>
          </a:bodyPr>
          <a:lstStyle/>
          <a:p>
            <a:r>
              <a:rPr lang="en-US" sz="5400" dirty="0">
                <a:solidFill>
                  <a:schemeClr val="tx2">
                    <a:lumMod val="60000"/>
                    <a:lumOff val="40000"/>
                  </a:schemeClr>
                </a:solidFill>
              </a:rPr>
              <a:t>Marketing Updates</a:t>
            </a:r>
          </a:p>
        </p:txBody>
      </p:sp>
      <p:sp>
        <p:nvSpPr>
          <p:cNvPr id="46" name="Rectangle 45" hidden="1">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4" name="Content Placeholder 23">
            <a:extLst>
              <a:ext uri="{FF2B5EF4-FFF2-40B4-BE49-F238E27FC236}">
                <a16:creationId xmlns:a16="http://schemas.microsoft.com/office/drawing/2014/main" id="{15798FAF-C1DD-47FE-AC29-B83319034075}"/>
              </a:ext>
            </a:extLst>
          </p:cNvPr>
          <p:cNvSpPr>
            <a:spLocks noGrp="1"/>
          </p:cNvSpPr>
          <p:nvPr>
            <p:ph sz="half" idx="2"/>
          </p:nvPr>
        </p:nvSpPr>
        <p:spPr>
          <a:xfrm>
            <a:off x="371094" y="2351314"/>
            <a:ext cx="5724906" cy="3573998"/>
          </a:xfrm>
        </p:spPr>
        <p:txBody>
          <a:bodyPr vert="horz" lIns="91440" tIns="45720" rIns="91440" bIns="45720" rtlCol="0" anchor="t">
            <a:normAutofit/>
          </a:bodyPr>
          <a:lstStyle/>
          <a:p>
            <a:endParaRPr lang="en-US" sz="3200" dirty="0"/>
          </a:p>
        </p:txBody>
      </p:sp>
      <p:cxnSp>
        <p:nvCxnSpPr>
          <p:cNvPr id="39" name="Straight Arrow Connector 38">
            <a:extLst>
              <a:ext uri="{FF2B5EF4-FFF2-40B4-BE49-F238E27FC236}">
                <a16:creationId xmlns:a16="http://schemas.microsoft.com/office/drawing/2014/main" id="{E36C33EB-333D-4896-82A3-E2B7DA7E786E}"/>
              </a:ext>
            </a:extLst>
          </p:cNvPr>
          <p:cNvCxnSpPr/>
          <p:nvPr/>
        </p:nvCxnSpPr>
        <p:spPr>
          <a:xfrm>
            <a:off x="371093" y="1930400"/>
            <a:ext cx="5724907" cy="0"/>
          </a:xfrm>
          <a:prstGeom prst="straightConnector1">
            <a:avLst/>
          </a:prstGeom>
          <a:ln w="28575">
            <a:solidFill>
              <a:schemeClr val="bg1">
                <a:lumMod val="8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9219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houses with a question mark&#10;&#10;Description automatically generated">
            <a:extLst>
              <a:ext uri="{FF2B5EF4-FFF2-40B4-BE49-F238E27FC236}">
                <a16:creationId xmlns:a16="http://schemas.microsoft.com/office/drawing/2014/main" id="{6E0EF09B-289F-C3C6-B177-02FD142AA59A}"/>
              </a:ext>
            </a:extLst>
          </p:cNvPr>
          <p:cNvPicPr>
            <a:picLocks noChangeAspect="1"/>
          </p:cNvPicPr>
          <p:nvPr/>
        </p:nvPicPr>
        <p:blipFill rotWithShape="1">
          <a:blip r:embed="rId3">
            <a:extLst>
              <a:ext uri="{28A0092B-C50C-407E-A947-70E740481C1C}">
                <a14:useLocalDpi xmlns:a14="http://schemas.microsoft.com/office/drawing/2010/main" val="0"/>
              </a:ext>
            </a:extLst>
          </a:blip>
          <a:srcRect t="6252" r="2" b="9367"/>
          <a:stretch/>
        </p:blipFill>
        <p:spPr>
          <a:xfrm>
            <a:off x="1" y="0"/>
            <a:ext cx="12192000" cy="6858000"/>
          </a:xfrm>
          <a:prstGeom prst="rect">
            <a:avLst/>
          </a:prstGeom>
        </p:spPr>
      </p:pic>
      <p:sp>
        <p:nvSpPr>
          <p:cNvPr id="2" name="Title 1">
            <a:extLst>
              <a:ext uri="{FF2B5EF4-FFF2-40B4-BE49-F238E27FC236}">
                <a16:creationId xmlns:a16="http://schemas.microsoft.com/office/drawing/2014/main" id="{167A7C65-D3DD-E0D7-56AC-2335A3A3387B}"/>
              </a:ext>
            </a:extLst>
          </p:cNvPr>
          <p:cNvSpPr>
            <a:spLocks noGrp="1"/>
          </p:cNvSpPr>
          <p:nvPr>
            <p:ph type="title"/>
          </p:nvPr>
        </p:nvSpPr>
        <p:spPr>
          <a:xfrm>
            <a:off x="838200" y="582840"/>
            <a:ext cx="10515600" cy="1325563"/>
          </a:xfrm>
        </p:spPr>
        <p:txBody>
          <a:bodyPr>
            <a:normAutofit/>
          </a:bodyPr>
          <a:lstStyle/>
          <a:p>
            <a:r>
              <a:rPr lang="en-US" sz="6000" dirty="0">
                <a:solidFill>
                  <a:srgbClr val="F8FAF3"/>
                </a:solidFill>
              </a:rPr>
              <a:t>Wants &amp; Needs</a:t>
            </a:r>
          </a:p>
        </p:txBody>
      </p:sp>
    </p:spTree>
    <p:extLst>
      <p:ext uri="{BB962C8B-B14F-4D97-AF65-F5344CB8AC3E}">
        <p14:creationId xmlns:p14="http://schemas.microsoft.com/office/powerpoint/2010/main" val="2641437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28">
            <a:extLst>
              <a:ext uri="{FF2B5EF4-FFF2-40B4-BE49-F238E27FC236}">
                <a16:creationId xmlns:a16="http://schemas.microsoft.com/office/drawing/2014/main" id="{79477870-C64A-4E35-8F2F-05B7114F3C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38006AC-5006-45A0-9BDF-F17D9F042078}"/>
              </a:ext>
            </a:extLst>
          </p:cNvPr>
          <p:cNvSpPr>
            <a:spLocks noGrp="1"/>
          </p:cNvSpPr>
          <p:nvPr>
            <p:ph type="title"/>
          </p:nvPr>
        </p:nvSpPr>
        <p:spPr>
          <a:xfrm>
            <a:off x="612648" y="1078992"/>
            <a:ext cx="6268770" cy="1536192"/>
          </a:xfrm>
        </p:spPr>
        <p:txBody>
          <a:bodyPr vert="horz" lIns="91440" tIns="45720" rIns="91440" bIns="45720" rtlCol="0" anchor="b">
            <a:normAutofit/>
          </a:bodyPr>
          <a:lstStyle/>
          <a:p>
            <a:r>
              <a:rPr lang="en-US" sz="5200" dirty="0">
                <a:solidFill>
                  <a:schemeClr val="tx2"/>
                </a:solidFill>
              </a:rPr>
              <a:t>Education Opportunities</a:t>
            </a:r>
          </a:p>
        </p:txBody>
      </p:sp>
      <p:sp>
        <p:nvSpPr>
          <p:cNvPr id="36" name="!!accent">
            <a:extLst>
              <a:ext uri="{FF2B5EF4-FFF2-40B4-BE49-F238E27FC236}">
                <a16:creationId xmlns:a16="http://schemas.microsoft.com/office/drawing/2014/main" id="{8AEA628B-C8FF-4D0B-B111-F101F580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3202" y="36338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tangle 32">
            <a:extLst>
              <a:ext uri="{FF2B5EF4-FFF2-40B4-BE49-F238E27FC236}">
                <a16:creationId xmlns:a16="http://schemas.microsoft.com/office/drawing/2014/main" id="{42663BD0-064C-40FC-A331-F49FCA9536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8506" y="2935541"/>
            <a:ext cx="62179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8" name="Content Placeholder 3">
            <a:extLst>
              <a:ext uri="{FF2B5EF4-FFF2-40B4-BE49-F238E27FC236}">
                <a16:creationId xmlns:a16="http://schemas.microsoft.com/office/drawing/2014/main" id="{6D83E6F4-EBF3-4155-9362-2EEE8AAF2414}"/>
              </a:ext>
            </a:extLst>
          </p:cNvPr>
          <p:cNvSpPr>
            <a:spLocks noGrp="1"/>
          </p:cNvSpPr>
          <p:nvPr>
            <p:ph sz="half" idx="2"/>
          </p:nvPr>
        </p:nvSpPr>
        <p:spPr>
          <a:xfrm>
            <a:off x="612648" y="3274186"/>
            <a:ext cx="6990419" cy="2825496"/>
          </a:xfrm>
        </p:spPr>
        <p:txBody>
          <a:bodyPr vert="horz" lIns="91440" tIns="45720" rIns="91440" bIns="45720" rtlCol="0">
            <a:noAutofit/>
          </a:bodyPr>
          <a:lstStyle/>
          <a:p>
            <a:pPr marL="0" indent="0">
              <a:lnSpc>
                <a:spcPct val="100000"/>
              </a:lnSpc>
              <a:spcBef>
                <a:spcPts val="0"/>
              </a:spcBef>
              <a:buNone/>
            </a:pPr>
            <a:endParaRPr lang="en-US" dirty="0"/>
          </a:p>
        </p:txBody>
      </p:sp>
      <p:pic>
        <p:nvPicPr>
          <p:cNvPr id="6" name="Content Placeholder 5" descr="Books stacked on a wooden table">
            <a:extLst>
              <a:ext uri="{FF2B5EF4-FFF2-40B4-BE49-F238E27FC236}">
                <a16:creationId xmlns:a16="http://schemas.microsoft.com/office/drawing/2014/main" id="{E5A30CA6-93BE-4533-B59C-0781A5889840}"/>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52493" t="-1" r="6250" b="-1"/>
          <a:stretch/>
        </p:blipFill>
        <p:spPr>
          <a:xfrm>
            <a:off x="7953153" y="10"/>
            <a:ext cx="4238846" cy="6857990"/>
          </a:xfrm>
          <a:prstGeom prst="rect">
            <a:avLst/>
          </a:prstGeom>
        </p:spPr>
      </p:pic>
    </p:spTree>
    <p:extLst>
      <p:ext uri="{BB962C8B-B14F-4D97-AF65-F5344CB8AC3E}">
        <p14:creationId xmlns:p14="http://schemas.microsoft.com/office/powerpoint/2010/main" val="1790305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Agent Role-Play: Buyer Representation Objection Handling">
            <a:hlinkClick r:id="" action="ppaction://media"/>
            <a:extLst>
              <a:ext uri="{FF2B5EF4-FFF2-40B4-BE49-F238E27FC236}">
                <a16:creationId xmlns:a16="http://schemas.microsoft.com/office/drawing/2014/main" id="{7F6469C3-99B6-1775-89CD-2BB1F90637BA}"/>
              </a:ext>
            </a:extLst>
          </p:cNvPr>
          <p:cNvPicPr>
            <a:picLocks noRot="1" noChangeAspect="1"/>
          </p:cNvPicPr>
          <p:nvPr>
            <a:videoFile r:link="rId1"/>
          </p:nvPr>
        </p:nvPicPr>
        <p:blipFill>
          <a:blip r:embed="rId3"/>
          <a:stretch>
            <a:fillRect/>
          </a:stretch>
        </p:blipFill>
        <p:spPr>
          <a:xfrm>
            <a:off x="9525" y="0"/>
            <a:ext cx="12172950" cy="6858000"/>
          </a:xfrm>
          <a:prstGeom prst="rect">
            <a:avLst/>
          </a:prstGeom>
        </p:spPr>
      </p:pic>
    </p:spTree>
    <p:extLst>
      <p:ext uri="{BB962C8B-B14F-4D97-AF65-F5344CB8AC3E}">
        <p14:creationId xmlns:p14="http://schemas.microsoft.com/office/powerpoint/2010/main" val="299487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Outperform Your Competition: 6 Essential Strategies">
            <a:hlinkClick r:id="" action="ppaction://media"/>
            <a:extLst>
              <a:ext uri="{FF2B5EF4-FFF2-40B4-BE49-F238E27FC236}">
                <a16:creationId xmlns:a16="http://schemas.microsoft.com/office/drawing/2014/main" id="{0B19ED6E-4061-1DA8-DEC8-CD6122FB5CD6}"/>
              </a:ext>
            </a:extLst>
          </p:cNvPr>
          <p:cNvPicPr>
            <a:picLocks noRot="1" noChangeAspect="1"/>
          </p:cNvPicPr>
          <p:nvPr>
            <a:videoFile r:link="rId1"/>
          </p:nvPr>
        </p:nvPicPr>
        <p:blipFill>
          <a:blip r:embed="rId3"/>
          <a:stretch>
            <a:fillRect/>
          </a:stretch>
        </p:blipFill>
        <p:spPr>
          <a:xfrm>
            <a:off x="9525" y="0"/>
            <a:ext cx="12172950" cy="6858000"/>
          </a:xfrm>
          <a:prstGeom prst="rect">
            <a:avLst/>
          </a:prstGeom>
        </p:spPr>
      </p:pic>
    </p:spTree>
    <p:extLst>
      <p:ext uri="{BB962C8B-B14F-4D97-AF65-F5344CB8AC3E}">
        <p14:creationId xmlns:p14="http://schemas.microsoft.com/office/powerpoint/2010/main" val="3387109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1_Office Theme">
  <a:themeElements>
    <a:clrScheme name="Custom 1">
      <a:dk1>
        <a:srgbClr val="000000"/>
      </a:dk1>
      <a:lt1>
        <a:srgbClr val="FFFFFF"/>
      </a:lt1>
      <a:dk2>
        <a:srgbClr val="395861"/>
      </a:dk2>
      <a:lt2>
        <a:srgbClr val="FFFFFF"/>
      </a:lt2>
      <a:accent1>
        <a:srgbClr val="B1BFB2"/>
      </a:accent1>
      <a:accent2>
        <a:srgbClr val="E0D1A0"/>
      </a:accent2>
      <a:accent3>
        <a:srgbClr val="CAAF5D"/>
      </a:accent3>
      <a:accent4>
        <a:srgbClr val="661E25"/>
      </a:accent4>
      <a:accent5>
        <a:srgbClr val="CB3C49"/>
      </a:accent5>
      <a:accent6>
        <a:srgbClr val="DA565D"/>
      </a:accent6>
      <a:hlink>
        <a:srgbClr val="6C92A1"/>
      </a:hlink>
      <a:folHlink>
        <a:srgbClr val="7F7F7F"/>
      </a:folHlink>
    </a:clrScheme>
    <a:fontScheme name="Sales Meeting">
      <a:majorFont>
        <a:latin typeface="Tw Cen MT"/>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Custom 1">
      <a:dk1>
        <a:srgbClr val="000000"/>
      </a:dk1>
      <a:lt1>
        <a:srgbClr val="FFFFFF"/>
      </a:lt1>
      <a:dk2>
        <a:srgbClr val="395861"/>
      </a:dk2>
      <a:lt2>
        <a:srgbClr val="FFFFFF"/>
      </a:lt2>
      <a:accent1>
        <a:srgbClr val="B1BFB2"/>
      </a:accent1>
      <a:accent2>
        <a:srgbClr val="E0D1A0"/>
      </a:accent2>
      <a:accent3>
        <a:srgbClr val="CAAF5D"/>
      </a:accent3>
      <a:accent4>
        <a:srgbClr val="661E25"/>
      </a:accent4>
      <a:accent5>
        <a:srgbClr val="CB3C49"/>
      </a:accent5>
      <a:accent6>
        <a:srgbClr val="DA565D"/>
      </a:accent6>
      <a:hlink>
        <a:srgbClr val="6C92A1"/>
      </a:hlink>
      <a:folHlink>
        <a:srgbClr val="7F7F7F"/>
      </a:folHlink>
    </a:clrScheme>
    <a:fontScheme name="Sales Meeting">
      <a:majorFont>
        <a:latin typeface="Tw Cen MT"/>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15827</TotalTime>
  <Words>1279</Words>
  <Application>Microsoft Office PowerPoint</Application>
  <PresentationFormat>Widescreen</PresentationFormat>
  <Paragraphs>144</Paragraphs>
  <Slides>24</Slides>
  <Notes>20</Notes>
  <HiddenSlides>0</HiddenSlides>
  <MMClips>4</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24</vt:i4>
      </vt:variant>
    </vt:vector>
  </HeadingPairs>
  <TitlesOfParts>
    <vt:vector size="35" baseType="lpstr">
      <vt:lpstr>Arial</vt:lpstr>
      <vt:lpstr>Calibri</vt:lpstr>
      <vt:lpstr>Open Sans</vt:lpstr>
      <vt:lpstr>Rockwell</vt:lpstr>
      <vt:lpstr>Satisfy</vt:lpstr>
      <vt:lpstr>Söhne</vt:lpstr>
      <vt:lpstr>Times New Roman</vt:lpstr>
      <vt:lpstr>Tw Cen MT</vt:lpstr>
      <vt:lpstr>Twentieth Century</vt:lpstr>
      <vt:lpstr>1_Office Theme</vt:lpstr>
      <vt:lpstr>Office Theme</vt:lpstr>
      <vt:lpstr>Welcome</vt:lpstr>
      <vt:lpstr>Good News!</vt:lpstr>
      <vt:lpstr>Meeting Agenda</vt:lpstr>
      <vt:lpstr>Company Updates</vt:lpstr>
      <vt:lpstr>Marketing Updates</vt:lpstr>
      <vt:lpstr>Wants &amp; Needs</vt:lpstr>
      <vt:lpstr>Education Opportunities</vt:lpstr>
      <vt:lpstr>PowerPoint Presentation</vt:lpstr>
      <vt:lpstr>PowerPoint Presentation</vt:lpstr>
      <vt:lpstr>PowerPoint Presentation</vt:lpstr>
      <vt:lpstr>PowerPoint Presentation</vt:lpstr>
      <vt:lpstr>Guest Speaker</vt:lpstr>
      <vt:lpstr>30-Year Fixed Mortgage Rates</vt:lpstr>
      <vt:lpstr>Existing-Home SALES</vt:lpstr>
      <vt:lpstr>Monthly Supply of New Houses</vt:lpstr>
      <vt:lpstr>Real Estate Trends Local Market Report</vt:lpstr>
      <vt:lpstr>Real Estate Trends Company Production</vt:lpstr>
      <vt:lpstr>Real Estate Trends Company Data</vt:lpstr>
      <vt:lpstr>PowerPoint Presentation</vt:lpstr>
      <vt:lpstr>Next Meeting</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Spark &amp; Logic</dc:creator>
  <cp:lastModifiedBy>Danielle Fogel</cp:lastModifiedBy>
  <cp:revision>186</cp:revision>
  <dcterms:created xsi:type="dcterms:W3CDTF">2021-11-05T15:17:42Z</dcterms:created>
  <dcterms:modified xsi:type="dcterms:W3CDTF">2024-05-20T15:55:15Z</dcterms:modified>
</cp:coreProperties>
</file>