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1" r:id="rId2"/>
  </p:sldMasterIdLst>
  <p:notesMasterIdLst>
    <p:notesMasterId r:id="rId29"/>
  </p:notesMasterIdLst>
  <p:sldIdLst>
    <p:sldId id="463" r:id="rId3"/>
    <p:sldId id="443" r:id="rId4"/>
    <p:sldId id="257" r:id="rId5"/>
    <p:sldId id="258" r:id="rId6"/>
    <p:sldId id="260" r:id="rId7"/>
    <p:sldId id="436" r:id="rId8"/>
    <p:sldId id="261" r:id="rId9"/>
    <p:sldId id="457" r:id="rId10"/>
    <p:sldId id="458" r:id="rId11"/>
    <p:sldId id="459" r:id="rId12"/>
    <p:sldId id="460" r:id="rId13"/>
    <p:sldId id="461" r:id="rId14"/>
    <p:sldId id="299" r:id="rId15"/>
    <p:sldId id="395" r:id="rId16"/>
    <p:sldId id="405" r:id="rId17"/>
    <p:sldId id="404" r:id="rId18"/>
    <p:sldId id="279" r:id="rId19"/>
    <p:sldId id="263" r:id="rId20"/>
    <p:sldId id="280" r:id="rId21"/>
    <p:sldId id="268" r:id="rId22"/>
    <p:sldId id="270" r:id="rId23"/>
    <p:sldId id="464" r:id="rId24"/>
    <p:sldId id="398" r:id="rId25"/>
    <p:sldId id="448" r:id="rId26"/>
    <p:sldId id="417" r:id="rId27"/>
    <p:sldId id="44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D868"/>
    <a:srgbClr val="F4BD62"/>
    <a:srgbClr val="E17B7B"/>
    <a:srgbClr val="336600"/>
    <a:srgbClr val="CA7A01"/>
    <a:srgbClr val="781C1D"/>
    <a:srgbClr val="C81E22"/>
    <a:srgbClr val="D82026"/>
    <a:srgbClr val="3F201D"/>
    <a:srgbClr val="9B4F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24" autoAdjust="0"/>
    <p:restoredTop sz="76121" autoAdjust="0"/>
  </p:normalViewPr>
  <p:slideViewPr>
    <p:cSldViewPr snapToGrid="0">
      <p:cViewPr varScale="1">
        <p:scale>
          <a:sx n="89" d="100"/>
          <a:sy n="89" d="100"/>
        </p:scale>
        <p:origin x="1146" y="84"/>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498"/>
    </p:cViewPr>
  </p:sorterViewPr>
  <p:notesViewPr>
    <p:cSldViewPr snapToGrid="0">
      <p:cViewPr varScale="1">
        <p:scale>
          <a:sx n="91" d="100"/>
          <a:sy n="91" d="100"/>
        </p:scale>
        <p:origin x="375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EDE852-4A5E-41B1-BADA-6CCB179127F6}" type="datetimeFigureOut">
              <a:rPr lang="en-US" smtClean="0"/>
              <a:t>4/18/2024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4996B5-99FC-40EC-8178-B2137DF3989A}" type="slidenum">
              <a:rPr lang="en-US" smtClean="0"/>
              <a:t>‹#›</a:t>
            </a:fld>
            <a:endParaRPr lang="en-US"/>
          </a:p>
        </p:txBody>
      </p:sp>
    </p:spTree>
    <p:extLst>
      <p:ext uri="{BB962C8B-B14F-4D97-AF65-F5344CB8AC3E}">
        <p14:creationId xmlns:p14="http://schemas.microsoft.com/office/powerpoint/2010/main" val="2842579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arenR"/>
            </a:pPr>
            <a:r>
              <a:rPr lang="en-US" dirty="0"/>
              <a:t>Introduction of new agents and staff, guest speaker welcome </a:t>
            </a:r>
          </a:p>
          <a:p>
            <a:pPr marL="228600" indent="-228600">
              <a:buFont typeface="+mj-lt"/>
              <a:buAutoNum type="arabicParenR"/>
            </a:pPr>
            <a:r>
              <a:rPr lang="en-US" dirty="0"/>
              <a:t>Agent/staff recognition (birthdays, production achievements, etc.)</a:t>
            </a:r>
          </a:p>
          <a:p>
            <a:pPr marL="228600" indent="-228600">
              <a:buFont typeface="+mj-lt"/>
              <a:buAutoNum type="arabicParenR"/>
            </a:pPr>
            <a:r>
              <a:rPr lang="en-US" dirty="0"/>
              <a:t>Good news sharing</a:t>
            </a:r>
          </a:p>
          <a:p>
            <a:pPr marL="228600" indent="-228600">
              <a:buFont typeface="+mj-lt"/>
              <a:buAutoNum type="arabicParenR"/>
            </a:pPr>
            <a:r>
              <a:rPr lang="en-US" dirty="0"/>
              <a:t>General &amp; community service announcements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9050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b="1" kern="100" dirty="0">
                <a:latin typeface="Calibri" panose="020F0502020204030204" pitchFamily="34" charset="0"/>
                <a:ea typeface="Calibri" panose="020F0502020204030204" pitchFamily="34" charset="0"/>
                <a:cs typeface="Times New Roman" panose="02020603050405020304" pitchFamily="18" charset="0"/>
              </a:rPr>
              <a:t>TALKING POINTS</a:t>
            </a:r>
          </a:p>
          <a:p>
            <a:pPr marL="171424" indent="-171424">
              <a:lnSpc>
                <a:spcPct val="107000"/>
              </a:lnSpc>
              <a:spcAft>
                <a:spcPts val="800"/>
              </a:spcAft>
              <a:buFont typeface="Arial" panose="020B0604020202020204" pitchFamily="34" charset="0"/>
              <a:buChar char="•"/>
            </a:pPr>
            <a:r>
              <a:rPr lang="en-US" kern="100" dirty="0">
                <a:latin typeface="Calibri" panose="020F0502020204030204" pitchFamily="34" charset="0"/>
                <a:ea typeface="Calibri" panose="020F0502020204030204" pitchFamily="34" charset="0"/>
                <a:cs typeface="Times New Roman" panose="02020603050405020304" pitchFamily="18" charset="0"/>
              </a:rPr>
              <a:t>Existing home sales surged by 9.5% in February, the most significant jump in a year, driven by low mortgage rates and strong demand.</a:t>
            </a:r>
          </a:p>
          <a:p>
            <a:pPr marL="171424" indent="-171424">
              <a:lnSpc>
                <a:spcPct val="107000"/>
              </a:lnSpc>
              <a:spcAft>
                <a:spcPts val="800"/>
              </a:spcAft>
              <a:buFont typeface="Arial" panose="020B0604020202020204" pitchFamily="34" charset="0"/>
              <a:buChar char="•"/>
            </a:pPr>
            <a:r>
              <a:rPr lang="en-US" kern="100" dirty="0">
                <a:latin typeface="Calibri" panose="020F0502020204030204" pitchFamily="34" charset="0"/>
                <a:ea typeface="Calibri" panose="020F0502020204030204" pitchFamily="34" charset="0"/>
                <a:cs typeface="Times New Roman" panose="02020603050405020304" pitchFamily="18" charset="0"/>
              </a:rPr>
              <a:t>Median sales prices rose 5.7% year-over-year to $384,500, marking eight consecutive months of increases.</a:t>
            </a:r>
          </a:p>
          <a:p>
            <a:pPr marL="171424" indent="-171424">
              <a:lnSpc>
                <a:spcPct val="107000"/>
              </a:lnSpc>
              <a:spcAft>
                <a:spcPts val="800"/>
              </a:spcAft>
              <a:buFont typeface="Arial" panose="020B0604020202020204" pitchFamily="34" charset="0"/>
              <a:buChar char="•"/>
            </a:pPr>
            <a:r>
              <a:rPr lang="en-US" kern="100" dirty="0">
                <a:latin typeface="Calibri" panose="020F0502020204030204" pitchFamily="34" charset="0"/>
                <a:ea typeface="Calibri" panose="020F0502020204030204" pitchFamily="34" charset="0"/>
                <a:cs typeface="Times New Roman" panose="02020603050405020304" pitchFamily="18" charset="0"/>
              </a:rPr>
              <a:t>Despite a slight dip in supply, with a national absorption rate of 2.9 months, prices remain good due to limited inventory.</a:t>
            </a:r>
          </a:p>
          <a:p>
            <a:pPr marL="171424" indent="-171424">
              <a:lnSpc>
                <a:spcPct val="107000"/>
              </a:lnSpc>
              <a:spcAft>
                <a:spcPts val="800"/>
              </a:spcAft>
              <a:buFont typeface="Arial" panose="020B0604020202020204" pitchFamily="34" charset="0"/>
              <a:buChar char="•"/>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kern="100" dirty="0">
                <a:latin typeface="Calibri" panose="020F0502020204030204" pitchFamily="34" charset="0"/>
                <a:ea typeface="Calibri" panose="020F0502020204030204" pitchFamily="34" charset="0"/>
                <a:cs typeface="Times New Roman" panose="02020603050405020304" pitchFamily="18" charset="0"/>
              </a:rPr>
              <a:t>WHY IS THIS IMPORTANT?</a:t>
            </a:r>
          </a:p>
          <a:p>
            <a:pPr marL="171424" indent="-171424">
              <a:lnSpc>
                <a:spcPct val="107000"/>
              </a:lnSpc>
              <a:spcAft>
                <a:spcPts val="800"/>
              </a:spcAft>
              <a:buFont typeface="Arial" panose="020B0604020202020204" pitchFamily="34" charset="0"/>
              <a:buChar char="•"/>
            </a:pPr>
            <a:r>
              <a:rPr lang="en-US" kern="100" dirty="0">
                <a:latin typeface="Calibri" panose="020F0502020204030204" pitchFamily="34" charset="0"/>
                <a:ea typeface="Calibri" panose="020F0502020204030204" pitchFamily="34" charset="0"/>
                <a:cs typeface="Times New Roman" panose="02020603050405020304" pitchFamily="18" charset="0"/>
              </a:rPr>
              <a:t>This underscores the market’s resilience, with prices expected to continue rising in 2024.</a:t>
            </a:r>
          </a:p>
        </p:txBody>
      </p:sp>
      <p:sp>
        <p:nvSpPr>
          <p:cNvPr id="6" name="Footer Placeholder 5">
            <a:extLst>
              <a:ext uri="{FF2B5EF4-FFF2-40B4-BE49-F238E27FC236}">
                <a16:creationId xmlns:a16="http://schemas.microsoft.com/office/drawing/2014/main" id="{4F6ACC9D-BEAD-2AD4-3813-EA99B20CBAE3}"/>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www.sparkandlogic.com</a:t>
            </a:r>
          </a:p>
        </p:txBody>
      </p:sp>
    </p:spTree>
    <p:extLst>
      <p:ext uri="{BB962C8B-B14F-4D97-AF65-F5344CB8AC3E}">
        <p14:creationId xmlns:p14="http://schemas.microsoft.com/office/powerpoint/2010/main" val="2166549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b="1" kern="100" dirty="0">
                <a:latin typeface="Calibri" panose="020F0502020204030204" pitchFamily="34" charset="0"/>
                <a:ea typeface="Calibri" panose="020F0502020204030204" pitchFamily="34" charset="0"/>
                <a:cs typeface="Times New Roman" panose="02020603050405020304" pitchFamily="18" charset="0"/>
              </a:rPr>
              <a:t>TALKING POINTS</a:t>
            </a: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457065" algn="l"/>
              </a:tabLst>
            </a:pPr>
            <a:r>
              <a:rPr lang="en-US" kern="100" dirty="0">
                <a:latin typeface="Calibri" panose="020F0502020204030204" pitchFamily="34" charset="0"/>
                <a:ea typeface="Calibri" panose="020F0502020204030204" pitchFamily="34" charset="0"/>
                <a:cs typeface="Times New Roman" panose="02020603050405020304" pitchFamily="18" charset="0"/>
              </a:rPr>
              <a:t>The monthly absorption rate of new construction homes again increased slightly to 8.4 months of inventory in February.</a:t>
            </a:r>
          </a:p>
          <a:p>
            <a:pPr>
              <a:lnSpc>
                <a:spcPct val="107000"/>
              </a:lnSpc>
              <a:spcAft>
                <a:spcPts val="800"/>
              </a:spcAft>
              <a:tabLst>
                <a:tab pos="457065" algn="l"/>
              </a:tabLst>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457065" algn="l"/>
              </a:tabLst>
            </a:pPr>
            <a:r>
              <a:rPr lang="en-US" b="1" kern="100" dirty="0">
                <a:latin typeface="Calibri" panose="020F0502020204030204" pitchFamily="34" charset="0"/>
                <a:ea typeface="Calibri" panose="020F0502020204030204" pitchFamily="34" charset="0"/>
                <a:cs typeface="Times New Roman" panose="02020603050405020304" pitchFamily="18" charset="0"/>
              </a:rPr>
              <a:t>WHY IS THIS IMPORTANT?</a:t>
            </a:r>
          </a:p>
          <a:p>
            <a:pPr>
              <a:lnSpc>
                <a:spcPct val="107000"/>
              </a:lnSpc>
              <a:spcAft>
                <a:spcPts val="800"/>
              </a:spcAft>
              <a:tabLst>
                <a:tab pos="457065" algn="l"/>
              </a:tabLst>
            </a:pPr>
            <a:r>
              <a:rPr lang="en-US" b="0" kern="100" dirty="0">
                <a:latin typeface="Calibri" panose="020F0502020204030204" pitchFamily="34" charset="0"/>
                <a:ea typeface="Calibri" panose="020F0502020204030204" pitchFamily="34" charset="0"/>
                <a:cs typeface="Times New Roman" panose="02020603050405020304" pitchFamily="18" charset="0"/>
              </a:rPr>
              <a:t>New construction may be appealing to buyers who are struggling to find an existing home that matches their wants and needs. However, new homes can have several disadvantages:</a:t>
            </a:r>
          </a:p>
          <a:p>
            <a:pPr marL="171424" indent="-171424">
              <a:lnSpc>
                <a:spcPct val="107000"/>
              </a:lnSpc>
              <a:spcAft>
                <a:spcPts val="800"/>
              </a:spcAft>
              <a:buFont typeface="Arial" panose="020B0604020202020204" pitchFamily="34" charset="0"/>
              <a:buChar char="•"/>
              <a:tabLst>
                <a:tab pos="457065" algn="l"/>
              </a:tabLst>
            </a:pPr>
            <a:r>
              <a:rPr lang="en-US" b="0" kern="100" dirty="0">
                <a:latin typeface="Calibri" panose="020F0502020204030204" pitchFamily="34" charset="0"/>
                <a:ea typeface="Calibri" panose="020F0502020204030204" pitchFamily="34" charset="0"/>
                <a:cs typeface="Times New Roman" panose="02020603050405020304" pitchFamily="18" charset="0"/>
              </a:rPr>
              <a:t>Cost: In February 2024, the median price of a newly built home was $400,500, $16,000 more than the median sales price of existing homes.</a:t>
            </a:r>
          </a:p>
          <a:p>
            <a:pPr marL="171424" indent="-171424">
              <a:lnSpc>
                <a:spcPct val="107000"/>
              </a:lnSpc>
              <a:spcAft>
                <a:spcPts val="800"/>
              </a:spcAft>
              <a:buFont typeface="Arial" panose="020B0604020202020204" pitchFamily="34" charset="0"/>
              <a:buChar char="•"/>
              <a:tabLst>
                <a:tab pos="457065" algn="l"/>
              </a:tabLst>
            </a:pPr>
            <a:r>
              <a:rPr lang="en-US" b="0" kern="100" dirty="0">
                <a:latin typeface="Calibri" panose="020F0502020204030204" pitchFamily="34" charset="0"/>
                <a:ea typeface="Calibri" panose="020F0502020204030204" pitchFamily="34" charset="0"/>
                <a:cs typeface="Times New Roman" panose="02020603050405020304" pitchFamily="18" charset="0"/>
              </a:rPr>
              <a:t>Timeline: Getting into a new home can take 3-9 months.</a:t>
            </a:r>
          </a:p>
          <a:p>
            <a:pPr marL="171424" indent="-171424">
              <a:lnSpc>
                <a:spcPct val="107000"/>
              </a:lnSpc>
              <a:spcAft>
                <a:spcPts val="800"/>
              </a:spcAft>
              <a:buFont typeface="Arial" panose="020B0604020202020204" pitchFamily="34" charset="0"/>
              <a:buChar char="•"/>
              <a:tabLst>
                <a:tab pos="457065" algn="l"/>
              </a:tabLst>
            </a:pPr>
            <a:r>
              <a:rPr lang="en-US" b="0" kern="100" dirty="0">
                <a:latin typeface="Calibri" panose="020F0502020204030204" pitchFamily="34" charset="0"/>
                <a:ea typeface="Calibri" panose="020F0502020204030204" pitchFamily="34" charset="0"/>
                <a:cs typeface="Times New Roman" panose="02020603050405020304" pitchFamily="18" charset="0"/>
              </a:rPr>
              <a:t>Quality: some say new construction homes have low-built quality that can lead to expensive issues later.</a:t>
            </a:r>
          </a:p>
          <a:p>
            <a:pPr marL="171424" indent="-171424">
              <a:lnSpc>
                <a:spcPct val="107000"/>
              </a:lnSpc>
              <a:spcAft>
                <a:spcPts val="800"/>
              </a:spcAft>
              <a:buFont typeface="Arial" panose="020B0604020202020204" pitchFamily="34" charset="0"/>
              <a:buChar char="•"/>
              <a:tabLst>
                <a:tab pos="457065" algn="l"/>
              </a:tabLst>
            </a:pPr>
            <a:r>
              <a:rPr lang="en-US" b="0" kern="100" dirty="0">
                <a:latin typeface="Calibri" panose="020F0502020204030204" pitchFamily="34" charset="0"/>
                <a:ea typeface="Calibri" panose="020F0502020204030204" pitchFamily="34" charset="0"/>
                <a:cs typeface="Times New Roman" panose="02020603050405020304" pitchFamily="18" charset="0"/>
              </a:rPr>
              <a:t>Advise buyers to research builders and have an independent home inspection before closing. In Michigan, a new construction buyer who didn’t use an inspector couldn’t figure out why one room in their home was always cold. Turned out the room lacked insulation in the ceiling – underscoring the importance of thorough inspections. </a:t>
            </a:r>
          </a:p>
        </p:txBody>
      </p:sp>
      <p:sp>
        <p:nvSpPr>
          <p:cNvPr id="6" name="Footer Placeholder 5">
            <a:extLst>
              <a:ext uri="{FF2B5EF4-FFF2-40B4-BE49-F238E27FC236}">
                <a16:creationId xmlns:a16="http://schemas.microsoft.com/office/drawing/2014/main" id="{6A09B280-FF38-94F4-D676-2B2715F65892}"/>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www.sparkandlogic.com</a:t>
            </a:r>
          </a:p>
        </p:txBody>
      </p:sp>
    </p:spTree>
    <p:extLst>
      <p:ext uri="{BB962C8B-B14F-4D97-AF65-F5344CB8AC3E}">
        <p14:creationId xmlns:p14="http://schemas.microsoft.com/office/powerpoint/2010/main" val="3598896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Total number of listings currently available per MLS</a:t>
            </a:r>
          </a:p>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Number of </a:t>
            </a:r>
            <a:r>
              <a:rPr lang="en-US" b="0" i="0" dirty="0" err="1">
                <a:solidFill>
                  <a:srgbClr val="222222"/>
                </a:solidFill>
                <a:effectLst/>
                <a:latin typeface="Arial" panose="020B0604020202020204" pitchFamily="34" charset="0"/>
              </a:rPr>
              <a:t>pendings</a:t>
            </a:r>
            <a:r>
              <a:rPr lang="en-US" b="0" i="0" dirty="0">
                <a:solidFill>
                  <a:srgbClr val="222222"/>
                </a:solidFill>
                <a:effectLst/>
                <a:latin typeface="Arial" panose="020B0604020202020204" pitchFamily="34" charset="0"/>
              </a:rPr>
              <a:t> last month per MLS</a:t>
            </a:r>
          </a:p>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Number of closed transactions last month per MLS</a:t>
            </a:r>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17</a:t>
            </a:fld>
            <a:endParaRPr lang="en-US"/>
          </a:p>
        </p:txBody>
      </p:sp>
    </p:spTree>
    <p:extLst>
      <p:ext uri="{BB962C8B-B14F-4D97-AF65-F5344CB8AC3E}">
        <p14:creationId xmlns:p14="http://schemas.microsoft.com/office/powerpoint/2010/main" val="1269235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Production Updates, Listings, Under Contracts, Closings (various ways to share) </a:t>
            </a:r>
          </a:p>
          <a:p>
            <a:pPr marL="228600" indent="-228600">
              <a:buFont typeface="+mj-lt"/>
              <a:buAutoNum type="arabicPeriod"/>
            </a:pPr>
            <a:r>
              <a:rPr lang="en-US" dirty="0"/>
              <a:t>Previous month vs. the same period last year</a:t>
            </a:r>
          </a:p>
          <a:p>
            <a:pPr marL="228600" indent="-228600">
              <a:buFont typeface="+mj-lt"/>
              <a:buAutoNum type="arabicPeriod"/>
            </a:pPr>
            <a:r>
              <a:rPr lang="en-US" dirty="0"/>
              <a:t>Year To Date (YTD) </a:t>
            </a:r>
          </a:p>
          <a:p>
            <a:pPr marL="228600" indent="-228600">
              <a:buFont typeface="+mj-lt"/>
              <a:buAutoNum type="arabicPeriod"/>
            </a:pPr>
            <a:r>
              <a:rPr lang="en-US" dirty="0"/>
              <a:t>Year Over Year (YOY)</a:t>
            </a:r>
          </a:p>
          <a:p>
            <a:pPr marL="228600" indent="-228600">
              <a:buFont typeface="+mj-lt"/>
              <a:buAutoNum type="arabicPeriod"/>
            </a:pPr>
            <a:r>
              <a:rPr lang="en-US" dirty="0"/>
              <a:t>Market Share</a:t>
            </a:r>
          </a:p>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18</a:t>
            </a:fld>
            <a:endParaRPr lang="en-US"/>
          </a:p>
        </p:txBody>
      </p:sp>
    </p:spTree>
    <p:extLst>
      <p:ext uri="{BB962C8B-B14F-4D97-AF65-F5344CB8AC3E}">
        <p14:creationId xmlns:p14="http://schemas.microsoft.com/office/powerpoint/2010/main" val="3580569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Average DOM from List to Under Contract</a:t>
            </a:r>
          </a:p>
          <a:p>
            <a:pPr marL="228600" indent="-228600">
              <a:buFont typeface="+mj-lt"/>
              <a:buAutoNum type="arabicPeriod"/>
            </a:pPr>
            <a:r>
              <a:rPr lang="en-US" dirty="0"/>
              <a:t>Average DOM from Under Contract to Close</a:t>
            </a:r>
          </a:p>
          <a:p>
            <a:pPr marL="228600" indent="-228600">
              <a:buFont typeface="+mj-lt"/>
              <a:buAutoNum type="arabicPeriod"/>
            </a:pPr>
            <a:r>
              <a:rPr lang="en-US" dirty="0"/>
              <a:t>Average / Median List Price</a:t>
            </a:r>
          </a:p>
          <a:p>
            <a:pPr marL="228600" indent="-228600">
              <a:buFont typeface="+mj-lt"/>
              <a:buAutoNum type="arabicPeriod"/>
            </a:pPr>
            <a:r>
              <a:rPr lang="en-US" dirty="0"/>
              <a:t>Average / Median Sales Price</a:t>
            </a:r>
          </a:p>
          <a:p>
            <a:pPr marL="228600" indent="-228600">
              <a:buFont typeface="+mj-lt"/>
              <a:buAutoNum type="arabicPeriod"/>
            </a:pPr>
            <a:r>
              <a:rPr lang="en-US" dirty="0"/>
              <a:t>Company’s List Price to Sales Price Ratio</a:t>
            </a:r>
          </a:p>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19</a:t>
            </a:fld>
            <a:endParaRPr lang="en-US"/>
          </a:p>
        </p:txBody>
      </p:sp>
    </p:spTree>
    <p:extLst>
      <p:ext uri="{BB962C8B-B14F-4D97-AF65-F5344CB8AC3E}">
        <p14:creationId xmlns:p14="http://schemas.microsoft.com/office/powerpoint/2010/main" val="2042988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u="none" dirty="0"/>
              <a:t>Updates and follow-up to the previous meeting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u="none"/>
              <a:t>“Parking Lot” </a:t>
            </a:r>
            <a:r>
              <a:rPr lang="en-US" u="none" dirty="0"/>
              <a:t>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p>
        </p:txBody>
      </p:sp>
      <p:sp>
        <p:nvSpPr>
          <p:cNvPr id="4" name="Slide Number Placeholder 3"/>
          <p:cNvSpPr>
            <a:spLocks noGrp="1"/>
          </p:cNvSpPr>
          <p:nvPr>
            <p:ph type="sldNum" sz="quarter" idx="5"/>
          </p:nvPr>
        </p:nvSpPr>
        <p:spPr/>
        <p:txBody>
          <a:bodyPr/>
          <a:lstStyle/>
          <a:p>
            <a:fld id="{2C4996B5-99FC-40EC-8178-B2137DF3989A}" type="slidenum">
              <a:rPr lang="en-US" smtClean="0"/>
              <a:t>20</a:t>
            </a:fld>
            <a:endParaRPr lang="en-US"/>
          </a:p>
        </p:txBody>
      </p:sp>
    </p:spTree>
    <p:extLst>
      <p:ext uri="{BB962C8B-B14F-4D97-AF65-F5344CB8AC3E}">
        <p14:creationId xmlns:p14="http://schemas.microsoft.com/office/powerpoint/2010/main" val="40548610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TIP: </a:t>
            </a:r>
            <a:r>
              <a:rPr lang="en-US" dirty="0"/>
              <a:t>Consider adding a meeting teaser, such as the learning sprint topic, below the meeting location</a:t>
            </a:r>
          </a:p>
        </p:txBody>
      </p:sp>
      <p:sp>
        <p:nvSpPr>
          <p:cNvPr id="4" name="Slide Number Placeholder 3"/>
          <p:cNvSpPr>
            <a:spLocks noGrp="1"/>
          </p:cNvSpPr>
          <p:nvPr>
            <p:ph type="sldNum" sz="quarter" idx="5"/>
          </p:nvPr>
        </p:nvSpPr>
        <p:spPr/>
        <p:txBody>
          <a:bodyPr/>
          <a:lstStyle/>
          <a:p>
            <a:fld id="{2C4996B5-99FC-40EC-8178-B2137DF3989A}" type="slidenum">
              <a:rPr lang="en-US" smtClean="0"/>
              <a:t>21</a:t>
            </a:fld>
            <a:endParaRPr lang="en-US"/>
          </a:p>
        </p:txBody>
      </p:sp>
    </p:spTree>
    <p:extLst>
      <p:ext uri="{BB962C8B-B14F-4D97-AF65-F5344CB8AC3E}">
        <p14:creationId xmlns:p14="http://schemas.microsoft.com/office/powerpoint/2010/main" val="2568974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conclude today’s sales meeting, we want to leave you with one idea to help Spark Your Business and keep your pipeline full.</a:t>
            </a:r>
            <a:r>
              <a:rPr lang="en-US" sz="1800" dirty="0">
                <a:effectLst/>
                <a:latin typeface="Calibri" panose="020F0502020204030204" pitchFamily="34" charset="0"/>
                <a:ea typeface="Calibri" panose="020F0502020204030204" pitchFamily="34" charset="0"/>
                <a:cs typeface="Times New Roman" panose="02020603050405020304" pitchFamily="18" charset="0"/>
              </a:rPr>
              <a:t> Identify several past clients or members of your sphere of influence whom you want to connect with in June. With warm days ahead, a gift card to a local ice cream shop will hit the spot! Place in an envelope, include 2 or 3 of your business cards, and attach a clever tag like the one shown. Schedule your pop-</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bys</a:t>
            </a:r>
            <a:r>
              <a:rPr lang="en-US" sz="1800" dirty="0">
                <a:effectLst/>
                <a:latin typeface="Calibri" panose="020F0502020204030204" pitchFamily="34" charset="0"/>
                <a:ea typeface="Calibri" panose="020F0502020204030204" pitchFamily="34" charset="0"/>
                <a:cs typeface="Times New Roman" panose="02020603050405020304" pitchFamily="18" charset="0"/>
              </a:rPr>
              <a:t> – if they’re not home, you can tape it to their door.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04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conclude today’s sales meeting, we want to give you one idea to help Spark Your Business and keep your pipeline full.</a:t>
            </a:r>
          </a:p>
          <a:p>
            <a:pPr algn="l"/>
            <a:r>
              <a:rPr lang="en-US" b="0" i="0" dirty="0">
                <a:solidFill>
                  <a:srgbClr val="676767"/>
                </a:solidFill>
                <a:effectLst/>
                <a:latin typeface="Open Sans" panose="020B0606030504020204" pitchFamily="34" charset="0"/>
              </a:rPr>
              <a:t>Homeowners are always curious about the value of their homes, especially during a Seller’s market. Select a few of your past clients and prepare a neighborhood market report. In a short letter, explain that the market is constantly changing, and you want to inform them about what’s happening in their neighborhood. Either mail or email it to them. Always close your communication by letting them know you’d appreciate referrals when they learn of someone looking to buy or sell in the area. If mailing, be sure to include a couple of your business cards.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15931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conclude today’s sales meeting, we want to give you one idea to help Spark Your Business and keep your pipeline full.</a:t>
            </a:r>
          </a:p>
          <a:p>
            <a:r>
              <a:rPr lang="en-US" b="0" i="0" dirty="0">
                <a:solidFill>
                  <a:srgbClr val="676767"/>
                </a:solidFill>
                <a:effectLst/>
                <a:latin typeface="Open Sans" panose="020B0606030504020204" pitchFamily="34" charset="0"/>
              </a:rPr>
              <a:t>On June 8</a:t>
            </a:r>
            <a:r>
              <a:rPr lang="en-US" b="0" i="0" baseline="30000" dirty="0">
                <a:solidFill>
                  <a:srgbClr val="676767"/>
                </a:solidFill>
                <a:effectLst/>
                <a:latin typeface="Open Sans" panose="020B0606030504020204" pitchFamily="34" charset="0"/>
              </a:rPr>
              <a:t>th</a:t>
            </a:r>
            <a:r>
              <a:rPr lang="en-US" b="0" i="0" dirty="0">
                <a:solidFill>
                  <a:srgbClr val="676767"/>
                </a:solidFill>
                <a:effectLst/>
                <a:latin typeface="Open Sans" panose="020B0606030504020204" pitchFamily="34" charset="0"/>
              </a:rPr>
              <a:t> we celebrate National Name Your Poison Day – either food or drink! This saying is traced back to 1864 when the latest fashion was to ask someone to “nominate your poison.” Invite a couple of past clients or SOI to join you at a favorite local shop to catch up. Before you part ways, let them know you appreciate them referring new business to you. Make sure to give each of them 2-3 business cards to pass along.</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848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effectLst/>
                <a:latin typeface="Söhne"/>
              </a:rPr>
              <a:t>Let’s start the meeting on a positive note by sharing some good news. Reflect on something positive that happened and share it with the group. It could be a personal milestone, a professional accomplishment, or a simple joy that has brought a smile to your face.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31027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conclude today’s sales meeting, we want to give you one idea to help Spark Your Business and keep your pipeline full.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June 27</a:t>
            </a:r>
            <a:r>
              <a:rPr lang="en-US" baseline="30000" dirty="0"/>
              <a:t>th</a:t>
            </a:r>
            <a:r>
              <a:rPr lang="en-US" dirty="0"/>
              <a:t> is National Sunglasses Day</a:t>
            </a:r>
            <a:r>
              <a:rPr lang="en-US" b="0" i="0" dirty="0">
                <a:solidFill>
                  <a:srgbClr val="676767"/>
                </a:solidFill>
                <a:effectLst/>
                <a:latin typeface="Open Sans" panose="020B0606030504020204" pitchFamily="34" charset="0"/>
              </a:rPr>
              <a:t>. Surprise a few select past clients and your SOI with a gift bag of fun sunglasses from the Dollar Store. Attach a clever tag, such as this one, and drop in 2-3 of your business cards for the recipients to pass along as they refer you to their friends, family, and co-workers.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88412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D0679-0508-9E79-9C54-D5C874CE94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096470-96F5-76BA-1690-C4B67692D3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324FE1-2D7D-6FFC-C308-D562A157932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As we conclude today’s sales meeting, we want to leave you with one idea to help Spark Your Business and keep your pipeline full.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As part of your plan to stay top-of-mind with past clients and your sphere of influence, it’s nice to send Birthday or Anniversary cards. When we get busy, it’s easy to put this marketing touch on the backburner. During June, consider buying birthday cards in bulk and prepare them for mailing. You can do a month at a time or more. Store them where you won’t forget to mail at least one week prior to their special date.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If you’ve been staying in contact regularly, just signing your full name should be sufficient. If you’ve been remiss, instead of a birthday or wedding anniversary card, consider sending a First Anniversary in Your New Home card and include your business card.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a good idea to place a reminder on your calendar to mail the prepared cards.</a:t>
            </a:r>
          </a:p>
        </p:txBody>
      </p:sp>
      <p:sp>
        <p:nvSpPr>
          <p:cNvPr id="4" name="Slide Number Placeholder 3">
            <a:extLst>
              <a:ext uri="{FF2B5EF4-FFF2-40B4-BE49-F238E27FC236}">
                <a16:creationId xmlns:a16="http://schemas.microsoft.com/office/drawing/2014/main" id="{BD8EDC08-E624-4522-78DF-2F7BAD65227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829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Edit the agenda as appropriate for your meeting.</a:t>
            </a:r>
          </a:p>
        </p:txBody>
      </p:sp>
      <p:sp>
        <p:nvSpPr>
          <p:cNvPr id="4" name="Slide Number Placeholder 3"/>
          <p:cNvSpPr>
            <a:spLocks noGrp="1"/>
          </p:cNvSpPr>
          <p:nvPr>
            <p:ph type="sldNum" sz="quarter" idx="5"/>
          </p:nvPr>
        </p:nvSpPr>
        <p:spPr/>
        <p:txBody>
          <a:bodyPr/>
          <a:lstStyle/>
          <a:p>
            <a:fld id="{2C4996B5-99FC-40EC-8178-B2137DF3989A}" type="slidenum">
              <a:rPr lang="en-US" smtClean="0"/>
              <a:t>3</a:t>
            </a:fld>
            <a:endParaRPr lang="en-US"/>
          </a:p>
        </p:txBody>
      </p:sp>
    </p:spTree>
    <p:extLst>
      <p:ext uri="{BB962C8B-B14F-4D97-AF65-F5344CB8AC3E}">
        <p14:creationId xmlns:p14="http://schemas.microsoft.com/office/powerpoint/2010/main" val="1777867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0" dirty="0"/>
              <a:t>New company listings and buyer needs </a:t>
            </a:r>
          </a:p>
          <a:p>
            <a:pPr marL="228600" indent="-228600">
              <a:buFont typeface="+mj-lt"/>
              <a:buAutoNum type="arabicPeriod"/>
            </a:pPr>
            <a:r>
              <a:rPr lang="en-US" b="0" dirty="0"/>
              <a:t>Company Initiatives (company-specific updates or topics you deem appropriate)</a:t>
            </a:r>
          </a:p>
          <a:p>
            <a:pPr marL="228600" indent="-228600">
              <a:buFont typeface="+mj-lt"/>
              <a:buAutoNum type="arabicPeriod"/>
            </a:pPr>
            <a:r>
              <a:rPr lang="en-US" b="0" dirty="0"/>
              <a:t>“Parking Lot” items from previous meetings </a:t>
            </a:r>
          </a:p>
          <a:p>
            <a:pPr marL="228600" indent="-228600">
              <a:buFont typeface="+mj-lt"/>
              <a:buAutoNum type="arabicPeriod"/>
            </a:pPr>
            <a:r>
              <a:rPr lang="en-US" b="0" dirty="0"/>
              <a:t>Agent Sales Contest</a:t>
            </a:r>
          </a:p>
          <a:p>
            <a:endParaRPr lang="en-US" b="0" dirty="0"/>
          </a:p>
        </p:txBody>
      </p:sp>
      <p:sp>
        <p:nvSpPr>
          <p:cNvPr id="4" name="Slide Number Placeholder 3"/>
          <p:cNvSpPr>
            <a:spLocks noGrp="1"/>
          </p:cNvSpPr>
          <p:nvPr>
            <p:ph type="sldNum" sz="quarter" idx="5"/>
          </p:nvPr>
        </p:nvSpPr>
        <p:spPr/>
        <p:txBody>
          <a:bodyPr/>
          <a:lstStyle/>
          <a:p>
            <a:fld id="{2C4996B5-99FC-40EC-8178-B2137DF3989A}" type="slidenum">
              <a:rPr lang="en-US" smtClean="0"/>
              <a:t>4</a:t>
            </a:fld>
            <a:endParaRPr lang="en-US"/>
          </a:p>
        </p:txBody>
      </p:sp>
    </p:spTree>
    <p:extLst>
      <p:ext uri="{BB962C8B-B14F-4D97-AF65-F5344CB8AC3E}">
        <p14:creationId xmlns:p14="http://schemas.microsoft.com/office/powerpoint/2010/main" val="290263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0" dirty="0"/>
              <a:t>Company marketing initiatives</a:t>
            </a:r>
          </a:p>
          <a:p>
            <a:pPr marL="228600" indent="-228600">
              <a:buFont typeface="+mj-lt"/>
              <a:buAutoNum type="arabicPeriod"/>
            </a:pPr>
            <a:r>
              <a:rPr lang="en-US" b="0" dirty="0"/>
              <a:t>Company community service projects and events</a:t>
            </a:r>
          </a:p>
          <a:p>
            <a:pPr marL="228600" indent="-228600">
              <a:buFont typeface="+mj-lt"/>
              <a:buAutoNum type="arabicPeriod"/>
            </a:pPr>
            <a:r>
              <a:rPr lang="en-US" b="0" dirty="0"/>
              <a:t>Agent marketing opportunities that complement company/brand marketing</a:t>
            </a:r>
          </a:p>
          <a:p>
            <a:endParaRPr lang="en-US" b="0" dirty="0"/>
          </a:p>
        </p:txBody>
      </p:sp>
      <p:sp>
        <p:nvSpPr>
          <p:cNvPr id="4" name="Slide Number Placeholder 3"/>
          <p:cNvSpPr>
            <a:spLocks noGrp="1"/>
          </p:cNvSpPr>
          <p:nvPr>
            <p:ph type="sldNum" sz="quarter" idx="5"/>
          </p:nvPr>
        </p:nvSpPr>
        <p:spPr/>
        <p:txBody>
          <a:bodyPr/>
          <a:lstStyle/>
          <a:p>
            <a:fld id="{2C4996B5-99FC-40EC-8178-B2137DF3989A}" type="slidenum">
              <a:rPr lang="en-US" smtClean="0"/>
              <a:t>5</a:t>
            </a:fld>
            <a:endParaRPr lang="en-US"/>
          </a:p>
        </p:txBody>
      </p:sp>
    </p:spTree>
    <p:extLst>
      <p:ext uri="{BB962C8B-B14F-4D97-AF65-F5344CB8AC3E}">
        <p14:creationId xmlns:p14="http://schemas.microsoft.com/office/powerpoint/2010/main" val="1515029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6</a:t>
            </a:fld>
            <a:endParaRPr lang="en-US"/>
          </a:p>
        </p:txBody>
      </p:sp>
    </p:spTree>
    <p:extLst>
      <p:ext uri="{BB962C8B-B14F-4D97-AF65-F5344CB8AC3E}">
        <p14:creationId xmlns:p14="http://schemas.microsoft.com/office/powerpoint/2010/main" val="1693191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7</a:t>
            </a:fld>
            <a:endParaRPr lang="en-US"/>
          </a:p>
        </p:txBody>
      </p:sp>
    </p:spTree>
    <p:extLst>
      <p:ext uri="{BB962C8B-B14F-4D97-AF65-F5344CB8AC3E}">
        <p14:creationId xmlns:p14="http://schemas.microsoft.com/office/powerpoint/2010/main" val="1226168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NOTE: </a:t>
            </a:r>
            <a:r>
              <a:rPr lang="en-US" b="0" dirty="0">
                <a:solidFill>
                  <a:srgbClr val="FF0000"/>
                </a:solidFill>
              </a:rPr>
              <a:t>Delete if not using a guest speaker.</a:t>
            </a:r>
          </a:p>
        </p:txBody>
      </p:sp>
      <p:sp>
        <p:nvSpPr>
          <p:cNvPr id="4" name="Slide Number Placeholder 3"/>
          <p:cNvSpPr>
            <a:spLocks noGrp="1"/>
          </p:cNvSpPr>
          <p:nvPr>
            <p:ph type="sldNum" sz="quarter" idx="5"/>
          </p:nvPr>
        </p:nvSpPr>
        <p:spPr/>
        <p:txBody>
          <a:bodyPr/>
          <a:lstStyle/>
          <a:p>
            <a:fld id="{2C4996B5-99FC-40EC-8178-B2137DF3989A}" type="slidenum">
              <a:rPr lang="en-US" smtClean="0"/>
              <a:t>13</a:t>
            </a:fld>
            <a:endParaRPr lang="en-US"/>
          </a:p>
        </p:txBody>
      </p:sp>
    </p:spTree>
    <p:extLst>
      <p:ext uri="{BB962C8B-B14F-4D97-AF65-F5344CB8AC3E}">
        <p14:creationId xmlns:p14="http://schemas.microsoft.com/office/powerpoint/2010/main" val="927981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b="1" kern="100" dirty="0">
                <a:latin typeface="Calibri" panose="020F0502020204030204" pitchFamily="34" charset="0"/>
                <a:ea typeface="Calibri" panose="020F0502020204030204" pitchFamily="34" charset="0"/>
                <a:cs typeface="Times New Roman" panose="02020603050405020304" pitchFamily="18" charset="0"/>
              </a:rPr>
              <a:t>TALKING POINTS</a:t>
            </a:r>
          </a:p>
          <a:p>
            <a:pPr>
              <a:lnSpc>
                <a:spcPct val="107000"/>
              </a:lnSpc>
              <a:spcAft>
                <a:spcPts val="800"/>
              </a:spcAft>
            </a:pPr>
            <a:r>
              <a:rPr lang="en-US" kern="100" dirty="0">
                <a:latin typeface="Calibri" panose="020F0502020204030204" pitchFamily="34" charset="0"/>
                <a:ea typeface="Calibri" panose="020F0502020204030204" pitchFamily="34" charset="0"/>
                <a:cs typeface="Times New Roman" panose="02020603050405020304" pitchFamily="18" charset="0"/>
              </a:rPr>
              <a:t>The 30-year fixed-rate decreased slightly from 6.95% to 6.79% at the end of March. </a:t>
            </a:r>
          </a:p>
          <a:p>
            <a:pPr>
              <a:lnSpc>
                <a:spcPct val="107000"/>
              </a:lnSpc>
              <a:spcAft>
                <a:spcPts val="800"/>
              </a:spcAft>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kern="100" dirty="0">
                <a:latin typeface="Calibri" panose="020F0502020204030204" pitchFamily="34" charset="0"/>
                <a:ea typeface="Calibri" panose="020F0502020204030204" pitchFamily="34" charset="0"/>
                <a:cs typeface="Times New Roman" panose="02020603050405020304" pitchFamily="18" charset="0"/>
              </a:rPr>
              <a:t>WHY IS THIS IMPORTANT?</a:t>
            </a:r>
          </a:p>
          <a:p>
            <a:pPr>
              <a:lnSpc>
                <a:spcPct val="107000"/>
              </a:lnSpc>
              <a:spcAft>
                <a:spcPts val="800"/>
              </a:spcAft>
            </a:pPr>
            <a:r>
              <a:rPr lang="en-US" b="0" kern="100" dirty="0">
                <a:latin typeface="Calibri" panose="020F0502020204030204" pitchFamily="34" charset="0"/>
                <a:ea typeface="Calibri" panose="020F0502020204030204" pitchFamily="34" charset="0"/>
                <a:cs typeface="Times New Roman" panose="02020603050405020304" pitchFamily="18" charset="0"/>
              </a:rPr>
              <a:t>Several experts are predicting a decline in mortgage rates over the course of 2024. Projections indicate that 30-year rates could stabilize at anywhere between 6.1% to 6.4% by year end. As a result, we may see slightly expanded buyer pools emerging later in the year.</a:t>
            </a:r>
          </a:p>
        </p:txBody>
      </p:sp>
      <p:sp>
        <p:nvSpPr>
          <p:cNvPr id="6" name="Footer Placeholder 5">
            <a:extLst>
              <a:ext uri="{FF2B5EF4-FFF2-40B4-BE49-F238E27FC236}">
                <a16:creationId xmlns:a16="http://schemas.microsoft.com/office/drawing/2014/main" id="{E2065FF9-6A95-5867-B259-EA2D56F09A27}"/>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www.sparkandlogic.com</a:t>
            </a:r>
          </a:p>
        </p:txBody>
      </p:sp>
    </p:spTree>
    <p:extLst>
      <p:ext uri="{BB962C8B-B14F-4D97-AF65-F5344CB8AC3E}">
        <p14:creationId xmlns:p14="http://schemas.microsoft.com/office/powerpoint/2010/main" val="133635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Only" type="titleOnly" preserve="1">
  <p:cSld name="1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6C92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18708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B5DFF-A1BC-4400-89FF-7E7218BDC4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3A9A3F-CD09-4A99-84CD-C1FCB54AF463}"/>
              </a:ext>
            </a:extLst>
          </p:cNvPr>
          <p:cNvSpPr>
            <a:spLocks noGrp="1"/>
          </p:cNvSpPr>
          <p:nvPr>
            <p:ph type="dt" sz="half" idx="10"/>
          </p:nvPr>
        </p:nvSpPr>
        <p:spPr/>
        <p:txBody>
          <a:bodyPr/>
          <a:lstStyle/>
          <a:p>
            <a:fld id="{40C602D2-F66F-4877-B56C-434DAAFE4BA8}" type="datetimeFigureOut">
              <a:rPr lang="en-US" smtClean="0"/>
              <a:t>4/18/2024</a:t>
            </a:fld>
            <a:endParaRPr lang="en-US"/>
          </a:p>
        </p:txBody>
      </p:sp>
      <p:sp>
        <p:nvSpPr>
          <p:cNvPr id="4" name="Footer Placeholder 3">
            <a:extLst>
              <a:ext uri="{FF2B5EF4-FFF2-40B4-BE49-F238E27FC236}">
                <a16:creationId xmlns:a16="http://schemas.microsoft.com/office/drawing/2014/main" id="{71A2B003-895F-41C1-9D54-4B3F97FFA9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20CEA0-2716-4669-AD2D-F9557F9A4917}"/>
              </a:ext>
            </a:extLst>
          </p:cNvPr>
          <p:cNvSpPr>
            <a:spLocks noGrp="1"/>
          </p:cNvSpPr>
          <p:nvPr>
            <p:ph type="sldNum" sz="quarter" idx="12"/>
          </p:nvPr>
        </p:nvSpPr>
        <p:spPr/>
        <p:txBody>
          <a:bodyPr/>
          <a:lstStyle/>
          <a:p>
            <a:fld id="{07461DE2-1905-4837-A7A6-BB5080D9EE50}" type="slidenum">
              <a:rPr lang="en-US" smtClean="0"/>
              <a:t>‹#›</a:t>
            </a:fld>
            <a:endParaRPr lang="en-US"/>
          </a:p>
        </p:txBody>
      </p:sp>
    </p:spTree>
    <p:extLst>
      <p:ext uri="{BB962C8B-B14F-4D97-AF65-F5344CB8AC3E}">
        <p14:creationId xmlns:p14="http://schemas.microsoft.com/office/powerpoint/2010/main" val="1653132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13274-5E2B-45B0-9BEC-0597289754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E2A918-0562-4498-9255-A9DED46690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A130DF-4378-476A-89C1-F8D6FC19ECAE}"/>
              </a:ext>
            </a:extLst>
          </p:cNvPr>
          <p:cNvSpPr>
            <a:spLocks noGrp="1"/>
          </p:cNvSpPr>
          <p:nvPr>
            <p:ph type="dt" sz="half" idx="10"/>
          </p:nvPr>
        </p:nvSpPr>
        <p:spPr/>
        <p:txBody>
          <a:bodyPr/>
          <a:lstStyle/>
          <a:p>
            <a:fld id="{72C735D2-AE06-4D49-8B23-B9D355826EA9}" type="datetimeFigureOut">
              <a:rPr lang="en-US" smtClean="0"/>
              <a:t>4/18/2024</a:t>
            </a:fld>
            <a:endParaRPr lang="en-US"/>
          </a:p>
        </p:txBody>
      </p:sp>
      <p:sp>
        <p:nvSpPr>
          <p:cNvPr id="5" name="Footer Placeholder 4">
            <a:extLst>
              <a:ext uri="{FF2B5EF4-FFF2-40B4-BE49-F238E27FC236}">
                <a16:creationId xmlns:a16="http://schemas.microsoft.com/office/drawing/2014/main" id="{137B288F-7C89-47E8-AE6E-7AA47D84E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5FD575-9795-456C-B666-BA02B36EE1C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888046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59A05-790D-4BE7-B830-8E67D64856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9FA644-7CCB-4D6D-B3AD-2F57C24C52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EE5A8-7EC0-4397-9EED-86186095DBBD}"/>
              </a:ext>
            </a:extLst>
          </p:cNvPr>
          <p:cNvSpPr>
            <a:spLocks noGrp="1"/>
          </p:cNvSpPr>
          <p:nvPr>
            <p:ph type="dt" sz="half" idx="10"/>
          </p:nvPr>
        </p:nvSpPr>
        <p:spPr/>
        <p:txBody>
          <a:bodyPr/>
          <a:lstStyle/>
          <a:p>
            <a:fld id="{72C735D2-AE06-4D49-8B23-B9D355826EA9}" type="datetimeFigureOut">
              <a:rPr lang="en-US" smtClean="0"/>
              <a:t>4/18/2024</a:t>
            </a:fld>
            <a:endParaRPr lang="en-US"/>
          </a:p>
        </p:txBody>
      </p:sp>
      <p:sp>
        <p:nvSpPr>
          <p:cNvPr id="5" name="Footer Placeholder 4">
            <a:extLst>
              <a:ext uri="{FF2B5EF4-FFF2-40B4-BE49-F238E27FC236}">
                <a16:creationId xmlns:a16="http://schemas.microsoft.com/office/drawing/2014/main" id="{704359C1-5CF9-4B25-9046-2E565BEDA7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F79961-616B-4C14-B97D-6AB720950A65}"/>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687280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92A84-CCCA-47F3-B3B0-12AD968EA6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AC1BC7-8580-4B21-8867-5814CE6288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F366A3-8AAA-4625-9F5F-255FDBAD38AF}"/>
              </a:ext>
            </a:extLst>
          </p:cNvPr>
          <p:cNvSpPr>
            <a:spLocks noGrp="1"/>
          </p:cNvSpPr>
          <p:nvPr>
            <p:ph type="dt" sz="half" idx="10"/>
          </p:nvPr>
        </p:nvSpPr>
        <p:spPr/>
        <p:txBody>
          <a:bodyPr/>
          <a:lstStyle/>
          <a:p>
            <a:fld id="{72C735D2-AE06-4D49-8B23-B9D355826EA9}" type="datetimeFigureOut">
              <a:rPr lang="en-US" smtClean="0"/>
              <a:t>4/18/2024</a:t>
            </a:fld>
            <a:endParaRPr lang="en-US"/>
          </a:p>
        </p:txBody>
      </p:sp>
      <p:sp>
        <p:nvSpPr>
          <p:cNvPr id="5" name="Footer Placeholder 4">
            <a:extLst>
              <a:ext uri="{FF2B5EF4-FFF2-40B4-BE49-F238E27FC236}">
                <a16:creationId xmlns:a16="http://schemas.microsoft.com/office/drawing/2014/main" id="{BABBE51C-F673-4720-ABD3-10A78DB463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315ADC-3576-4D1F-9018-C730AEA95D20}"/>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278880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80BA4-1944-409C-9E29-F60BEB1552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E46693-B639-4875-9C71-D74F21D434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1DC7EE-3F54-46F7-9FAF-5C5214395B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071733-B76B-432F-85F3-B8FDB9FED8F2}"/>
              </a:ext>
            </a:extLst>
          </p:cNvPr>
          <p:cNvSpPr>
            <a:spLocks noGrp="1"/>
          </p:cNvSpPr>
          <p:nvPr>
            <p:ph type="dt" sz="half" idx="10"/>
          </p:nvPr>
        </p:nvSpPr>
        <p:spPr/>
        <p:txBody>
          <a:bodyPr/>
          <a:lstStyle/>
          <a:p>
            <a:fld id="{72C735D2-AE06-4D49-8B23-B9D355826EA9}" type="datetimeFigureOut">
              <a:rPr lang="en-US" smtClean="0"/>
              <a:t>4/18/2024</a:t>
            </a:fld>
            <a:endParaRPr lang="en-US"/>
          </a:p>
        </p:txBody>
      </p:sp>
      <p:sp>
        <p:nvSpPr>
          <p:cNvPr id="6" name="Footer Placeholder 5">
            <a:extLst>
              <a:ext uri="{FF2B5EF4-FFF2-40B4-BE49-F238E27FC236}">
                <a16:creationId xmlns:a16="http://schemas.microsoft.com/office/drawing/2014/main" id="{3972A6AA-AD42-4090-B054-5DD0897774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8A87CC-25CA-4D1A-B3A7-F772DAC700F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151601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5FB16-208C-4208-9BD0-13030ECF84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66B016-26C0-43E8-A1E2-1A13C9B8D6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9C3F50-8795-4D04-A665-91E38DA260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775192-D66E-49F1-B78A-F996EBE4C6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8F92C1-3C28-4EBF-A85E-8DFBA37D86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CD9D41-388F-4665-910D-64CAD8C10EC2}"/>
              </a:ext>
            </a:extLst>
          </p:cNvPr>
          <p:cNvSpPr>
            <a:spLocks noGrp="1"/>
          </p:cNvSpPr>
          <p:nvPr>
            <p:ph type="dt" sz="half" idx="10"/>
          </p:nvPr>
        </p:nvSpPr>
        <p:spPr/>
        <p:txBody>
          <a:bodyPr/>
          <a:lstStyle/>
          <a:p>
            <a:fld id="{72C735D2-AE06-4D49-8B23-B9D355826EA9}" type="datetimeFigureOut">
              <a:rPr lang="en-US" smtClean="0"/>
              <a:t>4/18/2024</a:t>
            </a:fld>
            <a:endParaRPr lang="en-US"/>
          </a:p>
        </p:txBody>
      </p:sp>
      <p:sp>
        <p:nvSpPr>
          <p:cNvPr id="8" name="Footer Placeholder 7">
            <a:extLst>
              <a:ext uri="{FF2B5EF4-FFF2-40B4-BE49-F238E27FC236}">
                <a16:creationId xmlns:a16="http://schemas.microsoft.com/office/drawing/2014/main" id="{409803AC-13DE-4B96-B87B-6D7B1E95AB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D4C9CB-A9A8-4D6D-9109-3AF6512164E6}"/>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85753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04AD7-7A08-42E4-BC9E-C90827DD88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8351C3-3AB4-4DFF-81E9-58A95EF2D08F}"/>
              </a:ext>
            </a:extLst>
          </p:cNvPr>
          <p:cNvSpPr>
            <a:spLocks noGrp="1"/>
          </p:cNvSpPr>
          <p:nvPr>
            <p:ph type="dt" sz="half" idx="10"/>
          </p:nvPr>
        </p:nvSpPr>
        <p:spPr/>
        <p:txBody>
          <a:bodyPr/>
          <a:lstStyle/>
          <a:p>
            <a:fld id="{72C735D2-AE06-4D49-8B23-B9D355826EA9}" type="datetimeFigureOut">
              <a:rPr lang="en-US" smtClean="0"/>
              <a:t>4/18/2024</a:t>
            </a:fld>
            <a:endParaRPr lang="en-US"/>
          </a:p>
        </p:txBody>
      </p:sp>
      <p:sp>
        <p:nvSpPr>
          <p:cNvPr id="4" name="Footer Placeholder 3">
            <a:extLst>
              <a:ext uri="{FF2B5EF4-FFF2-40B4-BE49-F238E27FC236}">
                <a16:creationId xmlns:a16="http://schemas.microsoft.com/office/drawing/2014/main" id="{F32F0C86-B66B-4783-909D-648C818751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F11999-86AD-478F-9ECD-2F7D1D5F2902}"/>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91158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2869C6-2F0F-4BAD-80CA-ECA0FEE290AC}"/>
              </a:ext>
            </a:extLst>
          </p:cNvPr>
          <p:cNvSpPr>
            <a:spLocks noGrp="1"/>
          </p:cNvSpPr>
          <p:nvPr>
            <p:ph type="dt" sz="half" idx="10"/>
          </p:nvPr>
        </p:nvSpPr>
        <p:spPr/>
        <p:txBody>
          <a:bodyPr/>
          <a:lstStyle/>
          <a:p>
            <a:fld id="{72C735D2-AE06-4D49-8B23-B9D355826EA9}" type="datetimeFigureOut">
              <a:rPr lang="en-US" smtClean="0"/>
              <a:t>4/18/2024</a:t>
            </a:fld>
            <a:endParaRPr lang="en-US"/>
          </a:p>
        </p:txBody>
      </p:sp>
      <p:sp>
        <p:nvSpPr>
          <p:cNvPr id="3" name="Footer Placeholder 2">
            <a:extLst>
              <a:ext uri="{FF2B5EF4-FFF2-40B4-BE49-F238E27FC236}">
                <a16:creationId xmlns:a16="http://schemas.microsoft.com/office/drawing/2014/main" id="{638A0286-BC6F-451B-BCF3-33570AF70A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9D2363-75E6-443C-9A16-09DCB2EBEBA4}"/>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377001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A926-1A43-4415-A795-53D92C1B4A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D9FB0D-FB52-41FE-9B8C-4502CB604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07850D-F7DD-4CE4-87D0-803CE39D2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D8CC28-C34D-4AED-99E9-FDB2F0CDECBC}"/>
              </a:ext>
            </a:extLst>
          </p:cNvPr>
          <p:cNvSpPr>
            <a:spLocks noGrp="1"/>
          </p:cNvSpPr>
          <p:nvPr>
            <p:ph type="dt" sz="half" idx="10"/>
          </p:nvPr>
        </p:nvSpPr>
        <p:spPr/>
        <p:txBody>
          <a:bodyPr/>
          <a:lstStyle/>
          <a:p>
            <a:fld id="{72C735D2-AE06-4D49-8B23-B9D355826EA9}" type="datetimeFigureOut">
              <a:rPr lang="en-US" smtClean="0"/>
              <a:t>4/18/2024</a:t>
            </a:fld>
            <a:endParaRPr lang="en-US"/>
          </a:p>
        </p:txBody>
      </p:sp>
      <p:sp>
        <p:nvSpPr>
          <p:cNvPr id="6" name="Footer Placeholder 5">
            <a:extLst>
              <a:ext uri="{FF2B5EF4-FFF2-40B4-BE49-F238E27FC236}">
                <a16:creationId xmlns:a16="http://schemas.microsoft.com/office/drawing/2014/main" id="{3D4AE244-EB24-4116-9005-940E3344CB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C5310-6363-46D0-AAF8-C690C1A25ABE}"/>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827296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B89-FB38-47FC-A6AD-C692E6ABD2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432161-D77A-4DD7-BD9D-2AA7088CAA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C61197-D291-45C7-A02C-9893AFB2E1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D98245-5DD9-4E71-AD76-5E6877F256EB}"/>
              </a:ext>
            </a:extLst>
          </p:cNvPr>
          <p:cNvSpPr>
            <a:spLocks noGrp="1"/>
          </p:cNvSpPr>
          <p:nvPr>
            <p:ph type="dt" sz="half" idx="10"/>
          </p:nvPr>
        </p:nvSpPr>
        <p:spPr/>
        <p:txBody>
          <a:bodyPr/>
          <a:lstStyle/>
          <a:p>
            <a:fld id="{72C735D2-AE06-4D49-8B23-B9D355826EA9}" type="datetimeFigureOut">
              <a:rPr lang="en-US" smtClean="0"/>
              <a:t>4/18/2024</a:t>
            </a:fld>
            <a:endParaRPr lang="en-US"/>
          </a:p>
        </p:txBody>
      </p:sp>
      <p:sp>
        <p:nvSpPr>
          <p:cNvPr id="6" name="Footer Placeholder 5">
            <a:extLst>
              <a:ext uri="{FF2B5EF4-FFF2-40B4-BE49-F238E27FC236}">
                <a16:creationId xmlns:a16="http://schemas.microsoft.com/office/drawing/2014/main" id="{B89D33EF-52DE-4FBC-A01B-B6C749A654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B024C6-F60C-4FB5-8031-23A05225346A}"/>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676557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Only" type="titleOnly" preserve="1">
  <p:cSld name="2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chemeClr val="accent3">
              <a:lumMod val="60000"/>
              <a:lumOff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179529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E4DD6-122A-41F1-A830-1AC47FB803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52E6C7-6418-44E1-B29F-86D14605FD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39E4FF-5D7D-488B-82A8-CA67B9DD63B3}"/>
              </a:ext>
            </a:extLst>
          </p:cNvPr>
          <p:cNvSpPr>
            <a:spLocks noGrp="1"/>
          </p:cNvSpPr>
          <p:nvPr>
            <p:ph type="dt" sz="half" idx="10"/>
          </p:nvPr>
        </p:nvSpPr>
        <p:spPr/>
        <p:txBody>
          <a:bodyPr/>
          <a:lstStyle/>
          <a:p>
            <a:fld id="{72C735D2-AE06-4D49-8B23-B9D355826EA9}" type="datetimeFigureOut">
              <a:rPr lang="en-US" smtClean="0"/>
              <a:t>4/18/2024</a:t>
            </a:fld>
            <a:endParaRPr lang="en-US"/>
          </a:p>
        </p:txBody>
      </p:sp>
      <p:sp>
        <p:nvSpPr>
          <p:cNvPr id="5" name="Footer Placeholder 4">
            <a:extLst>
              <a:ext uri="{FF2B5EF4-FFF2-40B4-BE49-F238E27FC236}">
                <a16:creationId xmlns:a16="http://schemas.microsoft.com/office/drawing/2014/main" id="{036F54C3-769B-477A-A503-5CF7C4DF50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F38FDA-96A8-4FD2-BA14-652D67B1B66C}"/>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91478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B713BB-0685-466E-9687-B617992973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111A92-8828-40BC-B386-E8E2D346A7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106D3A-1EE1-489E-B646-5753758D8551}"/>
              </a:ext>
            </a:extLst>
          </p:cNvPr>
          <p:cNvSpPr>
            <a:spLocks noGrp="1"/>
          </p:cNvSpPr>
          <p:nvPr>
            <p:ph type="dt" sz="half" idx="10"/>
          </p:nvPr>
        </p:nvSpPr>
        <p:spPr/>
        <p:txBody>
          <a:bodyPr/>
          <a:lstStyle/>
          <a:p>
            <a:fld id="{72C735D2-AE06-4D49-8B23-B9D355826EA9}" type="datetimeFigureOut">
              <a:rPr lang="en-US" smtClean="0"/>
              <a:t>4/18/2024</a:t>
            </a:fld>
            <a:endParaRPr lang="en-US"/>
          </a:p>
        </p:txBody>
      </p:sp>
      <p:sp>
        <p:nvSpPr>
          <p:cNvPr id="5" name="Footer Placeholder 4">
            <a:extLst>
              <a:ext uri="{FF2B5EF4-FFF2-40B4-BE49-F238E27FC236}">
                <a16:creationId xmlns:a16="http://schemas.microsoft.com/office/drawing/2014/main" id="{9E02799E-054F-4B80-B63D-8F409C610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3BC2B2-D6F4-41F2-8D2C-D920971ED22D}"/>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33952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Only" preserve="1">
  <p:cSld name="2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126983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Only" preserve="1">
  <p:cSld name="3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4" name="Google Shape;74;p32"/>
          <p:cNvSpPr/>
          <p:nvPr/>
        </p:nvSpPr>
        <p:spPr>
          <a:xfrm>
            <a:off x="6096000" y="0"/>
            <a:ext cx="6096000" cy="6858000"/>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3384136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50"/>
        <p:cNvGrpSpPr/>
        <p:nvPr/>
      </p:nvGrpSpPr>
      <p:grpSpPr>
        <a:xfrm>
          <a:off x="0" y="0"/>
          <a:ext cx="0" cy="0"/>
          <a:chOff x="0" y="0"/>
          <a:chExt cx="0" cy="0"/>
        </a:xfrm>
      </p:grpSpPr>
      <p:sp>
        <p:nvSpPr>
          <p:cNvPr id="51" name="Google Shape;51;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2" name="Google Shape;52;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mn-l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2488459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56"/>
        <p:cNvGrpSpPr/>
        <p:nvPr/>
      </p:nvGrpSpPr>
      <p:grpSpPr>
        <a:xfrm>
          <a:off x="0" y="0"/>
          <a:ext cx="0" cy="0"/>
          <a:chOff x="0" y="0"/>
          <a:chExt cx="0" cy="0"/>
        </a:xfrm>
      </p:grpSpPr>
      <p:sp>
        <p:nvSpPr>
          <p:cNvPr id="57" name="Google Shape;57;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8" name="Google Shape;58;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mn-lt"/>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59" name="Google Shape;59;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0" name="Google Shape;60;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39873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62"/>
        <p:cNvGrpSpPr/>
        <p:nvPr/>
      </p:nvGrpSpPr>
      <p:grpSpPr>
        <a:xfrm>
          <a:off x="0" y="0"/>
          <a:ext cx="0" cy="0"/>
          <a:chOff x="0" y="0"/>
          <a:chExt cx="0" cy="0"/>
        </a:xfrm>
      </p:grpSpPr>
      <p:sp>
        <p:nvSpPr>
          <p:cNvPr id="63" name="Google Shape;63;p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54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3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5" name="Google Shape;65;p3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6" name="Google Shape;66;p3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7" name="Google Shape;67;p3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2800">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8" name="Google Shape;6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28930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_Title Only" preserve="1">
  <p:cSld name="3_Title Only">
    <p:spTree>
      <p:nvGrpSpPr>
        <p:cNvPr id="1" name="Shape 75"/>
        <p:cNvGrpSpPr/>
        <p:nvPr/>
      </p:nvGrpSpPr>
      <p:grpSpPr>
        <a:xfrm>
          <a:off x="0" y="0"/>
          <a:ext cx="0" cy="0"/>
          <a:chOff x="0" y="0"/>
          <a:chExt cx="0" cy="0"/>
        </a:xfrm>
      </p:grpSpPr>
      <p:sp>
        <p:nvSpPr>
          <p:cNvPr id="76" name="Google Shape;76;p33"/>
          <p:cNvSpPr txBox="1">
            <a:spLocks noGrp="1"/>
          </p:cNvSpPr>
          <p:nvPr>
            <p:ph type="title"/>
          </p:nvPr>
        </p:nvSpPr>
        <p:spPr>
          <a:xfrm>
            <a:off x="627888" y="566926"/>
            <a:ext cx="4657344" cy="139839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95861"/>
              </a:buClr>
              <a:buSzPts val="4400"/>
              <a:buFont typeface="Twentieth Century"/>
              <a:buNone/>
              <a:defRPr>
                <a:solidFill>
                  <a:srgbClr val="39586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7" name="Google Shape;77;p33"/>
          <p:cNvSpPr/>
          <p:nvPr/>
        </p:nvSpPr>
        <p:spPr>
          <a:xfrm>
            <a:off x="6096000" y="566927"/>
            <a:ext cx="6096000" cy="5724145"/>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78" name="Google Shape;78;p33"/>
          <p:cNvSpPr txBox="1">
            <a:spLocks noGrp="1"/>
          </p:cNvSpPr>
          <p:nvPr>
            <p:ph type="body" idx="1"/>
          </p:nvPr>
        </p:nvSpPr>
        <p:spPr>
          <a:xfrm>
            <a:off x="627889" y="2203894"/>
            <a:ext cx="4658106" cy="408717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312840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reserve="1">
  <p:cSld name="Content with Caption">
    <p:spTree>
      <p:nvGrpSpPr>
        <p:cNvPr id="1" name="Shape 79"/>
        <p:cNvGrpSpPr/>
        <p:nvPr/>
      </p:nvGrpSpPr>
      <p:grpSpPr>
        <a:xfrm>
          <a:off x="0" y="0"/>
          <a:ext cx="0" cy="0"/>
          <a:chOff x="0" y="0"/>
          <a:chExt cx="0" cy="0"/>
        </a:xfrm>
      </p:grpSpPr>
      <p:sp>
        <p:nvSpPr>
          <p:cNvPr id="80" name="Google Shape;80;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wentieth Century"/>
              <a:buNone/>
              <a:defRPr sz="32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1" name="Google Shape;81;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82" name="Google Shape;82;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mn-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83" name="Google Shape;8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3077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2"/>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ockwell"/>
                <a:ea typeface="Rockwell"/>
                <a:cs typeface="Rockwell"/>
                <a:sym typeface="Rockwel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ckwell"/>
                <a:ea typeface="Rockwell"/>
                <a:cs typeface="Rockwell"/>
                <a:sym typeface="Rockwel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9pPr>
          </a:lstStyle>
          <a:p>
            <a:endParaRPr lang="en-US" dirty="0">
              <a:latin typeface="+mn-lt"/>
            </a:endParaRPr>
          </a:p>
          <a:p>
            <a:endParaRPr dirty="0"/>
          </a:p>
        </p:txBody>
      </p:sp>
      <p:sp>
        <p:nvSpPr>
          <p:cNvPr id="11" name="Google Shape;1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panose="02060603020205020403" pitchFamily="18" charset="0"/>
                <a:cs typeface="Rockwell" panose="02060603020205020403" pitchFamily="18" charset="0"/>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2" name="Google Shape;1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3" name="Google Shape;1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dirty="0"/>
          </a:p>
        </p:txBody>
      </p:sp>
      <p:sp>
        <p:nvSpPr>
          <p:cNvPr id="2" name="Title Placeholder 1">
            <a:extLst>
              <a:ext uri="{FF2B5EF4-FFF2-40B4-BE49-F238E27FC236}">
                <a16:creationId xmlns:a16="http://schemas.microsoft.com/office/drawing/2014/main" id="{9A17E592-CCFD-4018-95B6-C357ED3003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687192327"/>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60"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4400" b="0" i="0" u="none" strike="noStrike" cap="none">
          <a:solidFill>
            <a:schemeClr val="bg2"/>
          </a:solidFill>
          <a:latin typeface="Tw Cen MT" panose="020B0602020104020603" pitchFamily="34" charset="0"/>
          <a:ea typeface="Tw Cen MT" panose="020B0602020104020603"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5080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36B43B-370F-414F-B020-DC37FDEE3D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1580CA-C503-415F-B80C-2B51F28FEC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4209CD-FFC2-4201-9173-E603B20702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C735D2-AE06-4D49-8B23-B9D355826EA9}" type="datetimeFigureOut">
              <a:rPr lang="en-US" smtClean="0"/>
              <a:t>4/18/2024</a:t>
            </a:fld>
            <a:endParaRPr lang="en-US"/>
          </a:p>
        </p:txBody>
      </p:sp>
      <p:sp>
        <p:nvSpPr>
          <p:cNvPr id="5" name="Footer Placeholder 4">
            <a:extLst>
              <a:ext uri="{FF2B5EF4-FFF2-40B4-BE49-F238E27FC236}">
                <a16:creationId xmlns:a16="http://schemas.microsoft.com/office/drawing/2014/main" id="{3D3F9B57-AB46-4AC8-8F25-B97E3F3139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757840-1817-46CA-B490-AEF0A8D806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8EF15B-8E6E-4167-93A7-64AEA412F5EB}" type="slidenum">
              <a:rPr lang="en-US" smtClean="0"/>
              <a:t>‹#›</a:t>
            </a:fld>
            <a:endParaRPr lang="en-US"/>
          </a:p>
        </p:txBody>
      </p:sp>
    </p:spTree>
    <p:extLst>
      <p:ext uri="{BB962C8B-B14F-4D97-AF65-F5344CB8AC3E}">
        <p14:creationId xmlns:p14="http://schemas.microsoft.com/office/powerpoint/2010/main" val="121406191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7.xml"/><Relationship Id="rId1" Type="http://schemas.openxmlformats.org/officeDocument/2006/relationships/video" Target="https://player.vimeo.com/video/935929499?h=0847a757c5&amp;amp;app_id=122963"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7.xml"/><Relationship Id="rId1" Type="http://schemas.openxmlformats.org/officeDocument/2006/relationships/video" Target="https://player.vimeo.com/video/700053590?h=5c8ba16361&amp;amp;app_id=122963"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7.xml"/><Relationship Id="rId1" Type="http://schemas.openxmlformats.org/officeDocument/2006/relationships/video" Target="https://player.vimeo.com/video/818402078?h=f6dbca0d7d&amp;amp;app_id=122963"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7.xml"/><Relationship Id="rId1" Type="http://schemas.openxmlformats.org/officeDocument/2006/relationships/video" Target="https://player.vimeo.com/video/935587499?h=d78e231121&amp;amp;app_id=122963"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7.xml"/><Relationship Id="rId1" Type="http://schemas.openxmlformats.org/officeDocument/2006/relationships/video" Target="https://player.vimeo.com/video/935582975?h=d802d3569e&amp;amp;app_id=12296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Spring blossoms on a tree branch">
            <a:extLst>
              <a:ext uri="{FF2B5EF4-FFF2-40B4-BE49-F238E27FC236}">
                <a16:creationId xmlns:a16="http://schemas.microsoft.com/office/drawing/2014/main" id="{618A4EBC-D19B-985E-752F-71BD079A0218}"/>
              </a:ext>
            </a:extLst>
          </p:cNvPr>
          <p:cNvPicPr>
            <a:picLocks noChangeAspect="1"/>
          </p:cNvPicPr>
          <p:nvPr/>
        </p:nvPicPr>
        <p:blipFill rotWithShape="1">
          <a:blip r:embed="rId3">
            <a:extLst>
              <a:ext uri="{28A0092B-C50C-407E-A947-70E740481C1C}">
                <a14:useLocalDpi xmlns:a14="http://schemas.microsoft.com/office/drawing/2010/main" val="0"/>
              </a:ext>
            </a:extLst>
          </a:blip>
          <a:srcRect l="-25" r="25" b="15732"/>
          <a:stretch/>
        </p:blipFill>
        <p:spPr>
          <a:xfrm>
            <a:off x="-3047" y="10"/>
            <a:ext cx="12191999" cy="6857990"/>
          </a:xfrm>
          <a:prstGeom prst="rect">
            <a:avLst/>
          </a:prstGeom>
        </p:spPr>
      </p:pic>
      <p:sp>
        <p:nvSpPr>
          <p:cNvPr id="2" name="Title 1">
            <a:extLst>
              <a:ext uri="{FF2B5EF4-FFF2-40B4-BE49-F238E27FC236}">
                <a16:creationId xmlns:a16="http://schemas.microsoft.com/office/drawing/2014/main" id="{18670938-863A-45BD-A381-63920E779D7C}"/>
              </a:ext>
            </a:extLst>
          </p:cNvPr>
          <p:cNvSpPr>
            <a:spLocks noGrp="1"/>
          </p:cNvSpPr>
          <p:nvPr>
            <p:ph type="title"/>
          </p:nvPr>
        </p:nvSpPr>
        <p:spPr>
          <a:xfrm>
            <a:off x="6578600" y="2766218"/>
            <a:ext cx="5257800" cy="1325563"/>
          </a:xfrm>
          <a:effectLst>
            <a:outerShdw blurRad="50800" dist="38100" dir="2700000" algn="tl" rotWithShape="0">
              <a:prstClr val="black">
                <a:alpha val="40000"/>
              </a:prstClr>
            </a:outerShdw>
          </a:effectLst>
        </p:spPr>
        <p:txBody>
          <a:bodyPr vert="horz" lIns="91440" tIns="45720" rIns="91440" bIns="45720" rtlCol="0" anchor="b">
            <a:normAutofit fontScale="90000"/>
          </a:bodyPr>
          <a:lstStyle/>
          <a:p>
            <a:pPr algn="ctr"/>
            <a:r>
              <a:rPr lang="en-US" sz="10000" dirty="0">
                <a:solidFill>
                  <a:srgbClr val="FFFFFF"/>
                </a:solidFill>
                <a:effectLst>
                  <a:outerShdw blurRad="50800" dist="38100" dir="2700000" algn="tl" rotWithShape="0">
                    <a:prstClr val="black">
                      <a:alpha val="40000"/>
                    </a:prstClr>
                  </a:outerShdw>
                </a:effectLst>
              </a:rPr>
              <a:t>Welcome</a:t>
            </a:r>
          </a:p>
        </p:txBody>
      </p:sp>
    </p:spTree>
    <p:extLst>
      <p:ext uri="{BB962C8B-B14F-4D97-AF65-F5344CB8AC3E}">
        <p14:creationId xmlns:p14="http://schemas.microsoft.com/office/powerpoint/2010/main" val="300770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Agent Role-Play: Listing Presentation Objection Handling">
            <a:hlinkClick r:id="" action="ppaction://media"/>
            <a:extLst>
              <a:ext uri="{FF2B5EF4-FFF2-40B4-BE49-F238E27FC236}">
                <a16:creationId xmlns:a16="http://schemas.microsoft.com/office/drawing/2014/main" id="{59F30763-6687-FA21-98FB-FE2455A4D343}"/>
              </a:ext>
            </a:extLst>
          </p:cNvPr>
          <p:cNvPicPr>
            <a:picLocks noRot="1" noChangeAspect="1"/>
          </p:cNvPicPr>
          <p:nvPr>
            <a:videoFile r:link="rId1"/>
          </p:nvPr>
        </p:nvPicPr>
        <p:blipFill>
          <a:blip r:embed="rId3"/>
          <a:stretch>
            <a:fillRect/>
          </a:stretch>
        </p:blipFill>
        <p:spPr>
          <a:xfrm>
            <a:off x="9525" y="0"/>
            <a:ext cx="12172950" cy="6858000"/>
          </a:xfrm>
          <a:prstGeom prst="rect">
            <a:avLst/>
          </a:prstGeom>
        </p:spPr>
      </p:pic>
    </p:spTree>
    <p:extLst>
      <p:ext uri="{BB962C8B-B14F-4D97-AF65-F5344CB8AC3E}">
        <p14:creationId xmlns:p14="http://schemas.microsoft.com/office/powerpoint/2010/main" val="336934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Marketing Calendar: First 30 Days">
            <a:hlinkClick r:id="" action="ppaction://media"/>
            <a:extLst>
              <a:ext uri="{FF2B5EF4-FFF2-40B4-BE49-F238E27FC236}">
                <a16:creationId xmlns:a16="http://schemas.microsoft.com/office/drawing/2014/main" id="{BCAF34C1-890A-F171-A688-3F1B0ECC064E}"/>
              </a:ext>
            </a:extLst>
          </p:cNvPr>
          <p:cNvPicPr>
            <a:picLocks noRot="1" noChangeAspect="1"/>
          </p:cNvPicPr>
          <p:nvPr>
            <a:videoFile r:link="rId1"/>
          </p:nvPr>
        </p:nvPicPr>
        <p:blipFill>
          <a:blip r:embed="rId3"/>
          <a:stretch>
            <a:fillRect/>
          </a:stretch>
        </p:blipFill>
        <p:spPr>
          <a:xfrm>
            <a:off x="9525" y="0"/>
            <a:ext cx="12172950" cy="6858000"/>
          </a:xfrm>
          <a:prstGeom prst="rect">
            <a:avLst/>
          </a:prstGeom>
        </p:spPr>
      </p:pic>
    </p:spTree>
    <p:extLst>
      <p:ext uri="{BB962C8B-B14F-4D97-AF65-F5344CB8AC3E}">
        <p14:creationId xmlns:p14="http://schemas.microsoft.com/office/powerpoint/2010/main" val="314718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Monthly Goal Setting (short version)">
            <a:hlinkClick r:id="" action="ppaction://media"/>
            <a:extLst>
              <a:ext uri="{FF2B5EF4-FFF2-40B4-BE49-F238E27FC236}">
                <a16:creationId xmlns:a16="http://schemas.microsoft.com/office/drawing/2014/main" id="{3BE451B3-9E66-8861-F489-BFCC90D1A32F}"/>
              </a:ext>
            </a:extLst>
          </p:cNvPr>
          <p:cNvPicPr>
            <a:picLocks noRot="1" noChangeAspect="1"/>
          </p:cNvPicPr>
          <p:nvPr>
            <a:videoFile r:link="rId1"/>
          </p:nvPr>
        </p:nvPicPr>
        <p:blipFill>
          <a:blip r:embed="rId3"/>
          <a:stretch>
            <a:fillRect/>
          </a:stretch>
        </p:blipFill>
        <p:spPr>
          <a:xfrm>
            <a:off x="9525" y="0"/>
            <a:ext cx="12172950" cy="6858000"/>
          </a:xfrm>
          <a:prstGeom prst="rect">
            <a:avLst/>
          </a:prstGeom>
        </p:spPr>
      </p:pic>
    </p:spTree>
    <p:extLst>
      <p:ext uri="{BB962C8B-B14F-4D97-AF65-F5344CB8AC3E}">
        <p14:creationId xmlns:p14="http://schemas.microsoft.com/office/powerpoint/2010/main" val="46122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udience raising hands during work presentation">
            <a:extLst>
              <a:ext uri="{FF2B5EF4-FFF2-40B4-BE49-F238E27FC236}">
                <a16:creationId xmlns:a16="http://schemas.microsoft.com/office/drawing/2014/main" id="{E7789AD3-8A21-1C06-2C0B-9992089F622B}"/>
              </a:ext>
            </a:extLst>
          </p:cNvPr>
          <p:cNvPicPr>
            <a:picLocks noChangeAspect="1"/>
          </p:cNvPicPr>
          <p:nvPr/>
        </p:nvPicPr>
        <p:blipFill rotWithShape="1">
          <a:blip r:embed="rId3">
            <a:extLst>
              <a:ext uri="{28A0092B-C50C-407E-A947-70E740481C1C}">
                <a14:useLocalDpi xmlns:a14="http://schemas.microsoft.com/office/drawing/2010/main" val="0"/>
              </a:ext>
            </a:extLst>
          </a:blip>
          <a:srcRect t="23391" r="9091"/>
          <a:stretch/>
        </p:blipFill>
        <p:spPr>
          <a:xfrm>
            <a:off x="20" y="10"/>
            <a:ext cx="12191981" cy="6857990"/>
          </a:xfrm>
          <a:prstGeom prst="rect">
            <a:avLst/>
          </a:prstGeom>
        </p:spPr>
      </p:pic>
      <p:sp>
        <p:nvSpPr>
          <p:cNvPr id="12" name="Rectangle 1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96C2AEB-FE70-D110-32B3-280B0AEBF051}"/>
              </a:ext>
            </a:extLst>
          </p:cNvPr>
          <p:cNvSpPr>
            <a:spLocks noGrp="1"/>
          </p:cNvSpPr>
          <p:nvPr>
            <p:ph type="ctrTitle"/>
          </p:nvPr>
        </p:nvSpPr>
        <p:spPr>
          <a:xfrm>
            <a:off x="404553" y="3091928"/>
            <a:ext cx="9078562" cy="2387600"/>
          </a:xfrm>
        </p:spPr>
        <p:txBody>
          <a:bodyPr vert="horz" lIns="91440" tIns="45720" rIns="91440" bIns="45720" rtlCol="0">
            <a:normAutofit/>
          </a:bodyPr>
          <a:lstStyle/>
          <a:p>
            <a:pPr algn="l"/>
            <a:r>
              <a:rPr lang="en-US" sz="6600"/>
              <a:t>Guest Speaker</a:t>
            </a:r>
          </a:p>
        </p:txBody>
      </p:sp>
      <p:sp>
        <p:nvSpPr>
          <p:cNvPr id="14" name="Rectangle: Rounded Corners 1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39F230A1-4FB6-9086-AB10-3022A7FBC94D}"/>
              </a:ext>
            </a:extLst>
          </p:cNvPr>
          <p:cNvSpPr>
            <a:spLocks noGrp="1"/>
          </p:cNvSpPr>
          <p:nvPr>
            <p:ph type="subTitle" idx="1"/>
          </p:nvPr>
        </p:nvSpPr>
        <p:spPr>
          <a:xfrm>
            <a:off x="404553" y="5624945"/>
            <a:ext cx="9078562" cy="592975"/>
          </a:xfrm>
        </p:spPr>
        <p:txBody>
          <a:bodyPr anchor="ctr">
            <a:normAutofit/>
          </a:bodyPr>
          <a:lstStyle/>
          <a:p>
            <a:pPr algn="l"/>
            <a:r>
              <a:rPr lang="en-US" dirty="0"/>
              <a:t>&lt;INSERT SPEAKER NAME &amp; COMPANY&gt;</a:t>
            </a:r>
            <a:endParaRPr lang="en-US"/>
          </a:p>
        </p:txBody>
      </p:sp>
    </p:spTree>
    <p:extLst>
      <p:ext uri="{BB962C8B-B14F-4D97-AF65-F5344CB8AC3E}">
        <p14:creationId xmlns:p14="http://schemas.microsoft.com/office/powerpoint/2010/main" val="542444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96084-D082-67AC-6ED6-EEA8827D9EC1}"/>
              </a:ext>
            </a:extLst>
          </p:cNvPr>
          <p:cNvSpPr>
            <a:spLocks noGrp="1"/>
          </p:cNvSpPr>
          <p:nvPr>
            <p:ph type="title"/>
          </p:nvPr>
        </p:nvSpPr>
        <p:spPr>
          <a:xfrm>
            <a:off x="769938" y="475977"/>
            <a:ext cx="10582275" cy="703943"/>
          </a:xfrm>
        </p:spPr>
        <p:txBody>
          <a:bodyPr>
            <a:normAutofit/>
          </a:bodyPr>
          <a:lstStyle/>
          <a:p>
            <a:r>
              <a:rPr lang="en-US" sz="4000" dirty="0">
                <a:solidFill>
                  <a:srgbClr val="3383CB"/>
                </a:solidFill>
              </a:rPr>
              <a:t>30-Year Fixed Mortgage Rates</a:t>
            </a:r>
          </a:p>
        </p:txBody>
      </p:sp>
      <p:pic>
        <p:nvPicPr>
          <p:cNvPr id="8" name="Content Placeholder 7">
            <a:extLst>
              <a:ext uri="{FF2B5EF4-FFF2-40B4-BE49-F238E27FC236}">
                <a16:creationId xmlns:a16="http://schemas.microsoft.com/office/drawing/2014/main" id="{2582455B-F821-F475-4D07-4B1DB5168ED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769938" y="1485987"/>
            <a:ext cx="7793490" cy="4914814"/>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2E26625E-467C-4FA6-A31A-3967805BC00E}"/>
              </a:ext>
            </a:extLst>
          </p:cNvPr>
          <p:cNvSpPr txBox="1"/>
          <p:nvPr/>
        </p:nvSpPr>
        <p:spPr>
          <a:xfrm>
            <a:off x="8972550" y="6005030"/>
            <a:ext cx="26797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srgbClr val="71A8DB"/>
                </a:solidFill>
                <a:effectLst/>
                <a:uLnTx/>
                <a:uFillTx/>
                <a:latin typeface="Times New Roman"/>
                <a:ea typeface="+mn-ea"/>
                <a:cs typeface="+mn-cs"/>
              </a:rPr>
              <a:t>Source: Macrotrends.net</a:t>
            </a:r>
            <a:endParaRPr kumimoji="0" lang="en-US" sz="1400" b="0" i="0" u="none" strike="noStrike" kern="1200" cap="none" spc="0" normalizeH="0" baseline="0" noProof="0" dirty="0">
              <a:ln>
                <a:noFill/>
              </a:ln>
              <a:solidFill>
                <a:srgbClr val="71A8DB"/>
              </a:solidFill>
              <a:effectLst/>
              <a:uLnTx/>
              <a:uFillTx/>
              <a:latin typeface="Times New Roman"/>
              <a:ea typeface="+mn-ea"/>
              <a:cs typeface="+mn-cs"/>
            </a:endParaRPr>
          </a:p>
        </p:txBody>
      </p:sp>
      <p:sp>
        <p:nvSpPr>
          <p:cNvPr id="16" name="TextBox 15">
            <a:extLst>
              <a:ext uri="{FF2B5EF4-FFF2-40B4-BE49-F238E27FC236}">
                <a16:creationId xmlns:a16="http://schemas.microsoft.com/office/drawing/2014/main" id="{600E4E29-ABAE-3DC3-664D-1DCFB937FE8C}"/>
              </a:ext>
            </a:extLst>
          </p:cNvPr>
          <p:cNvSpPr txBox="1"/>
          <p:nvPr/>
        </p:nvSpPr>
        <p:spPr>
          <a:xfrm flipH="1">
            <a:off x="9029700" y="1692182"/>
            <a:ext cx="281940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3383CB"/>
                </a:solidFill>
                <a:effectLst/>
                <a:uLnTx/>
                <a:uFillTx/>
                <a:latin typeface="Times New Roman"/>
                <a:ea typeface="+mn-ea"/>
                <a:cs typeface="+mn-cs"/>
              </a:rPr>
              <a:t>6.94%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1A8DB"/>
                </a:solidFill>
                <a:effectLst/>
                <a:uLnTx/>
                <a:uFillTx/>
                <a:latin typeface="Times New Roman"/>
                <a:ea typeface="+mn-ea"/>
                <a:cs typeface="+mn-cs"/>
              </a:rPr>
              <a:t>February 2024</a:t>
            </a:r>
          </a:p>
        </p:txBody>
      </p:sp>
      <p:sp>
        <p:nvSpPr>
          <p:cNvPr id="3" name="TextBox 2">
            <a:extLst>
              <a:ext uri="{FF2B5EF4-FFF2-40B4-BE49-F238E27FC236}">
                <a16:creationId xmlns:a16="http://schemas.microsoft.com/office/drawing/2014/main" id="{D352E75C-D3AB-B1A9-87ED-DE89E93C9E01}"/>
              </a:ext>
            </a:extLst>
          </p:cNvPr>
          <p:cNvSpPr txBox="1"/>
          <p:nvPr/>
        </p:nvSpPr>
        <p:spPr>
          <a:xfrm flipH="1">
            <a:off x="9029700" y="4286365"/>
            <a:ext cx="281940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B050"/>
                </a:solidFill>
                <a:effectLst/>
                <a:uLnTx/>
                <a:uFillTx/>
                <a:latin typeface="Times New Roman"/>
                <a:ea typeface="+mn-ea"/>
                <a:cs typeface="+mn-cs"/>
              </a:rPr>
              <a:t>6.79%</a:t>
            </a:r>
            <a:r>
              <a:rPr kumimoji="0" lang="en-US" sz="2400" b="0" i="0" u="none" strike="noStrike" kern="1200" cap="none" spc="0" normalizeH="0" baseline="0" noProof="0" dirty="0">
                <a:ln>
                  <a:noFill/>
                </a:ln>
                <a:solidFill>
                  <a:srgbClr val="00B050"/>
                </a:solidFill>
                <a:effectLst/>
                <a:uLnTx/>
                <a:uFillTx/>
                <a:latin typeface="Times New Roman"/>
                <a:ea typeface="+mn-ea"/>
                <a:cs typeface="+mn-cs"/>
              </a:rPr>
              <a:t> March 2024</a:t>
            </a:r>
          </a:p>
        </p:txBody>
      </p:sp>
      <p:sp>
        <p:nvSpPr>
          <p:cNvPr id="4" name="Arrow: Down 3">
            <a:extLst>
              <a:ext uri="{FF2B5EF4-FFF2-40B4-BE49-F238E27FC236}">
                <a16:creationId xmlns:a16="http://schemas.microsoft.com/office/drawing/2014/main" id="{11C77E17-B5CB-1A35-9632-2DDB3771B0EE}"/>
              </a:ext>
            </a:extLst>
          </p:cNvPr>
          <p:cNvSpPr/>
          <p:nvPr/>
        </p:nvSpPr>
        <p:spPr>
          <a:xfrm>
            <a:off x="9926782" y="3410847"/>
            <a:ext cx="845794" cy="844168"/>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120551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5EA42-FAF8-FD02-E053-92834E131663}"/>
              </a:ext>
            </a:extLst>
          </p:cNvPr>
          <p:cNvSpPr>
            <a:spLocks noGrp="1"/>
          </p:cNvSpPr>
          <p:nvPr>
            <p:ph type="title"/>
          </p:nvPr>
        </p:nvSpPr>
        <p:spPr>
          <a:xfrm>
            <a:off x="921979" y="972847"/>
            <a:ext cx="4132621" cy="1622321"/>
          </a:xfrm>
        </p:spPr>
        <p:txBody>
          <a:bodyPr vert="horz" lIns="91440" tIns="45720" rIns="91440" bIns="45720" rtlCol="0" anchor="ctr">
            <a:normAutofit/>
          </a:bodyPr>
          <a:lstStyle/>
          <a:p>
            <a:pPr algn="ctr"/>
            <a:r>
              <a:rPr lang="en-US" sz="4400" kern="1200" dirty="0">
                <a:solidFill>
                  <a:srgbClr val="5682AA"/>
                </a:solidFill>
                <a:latin typeface="+mj-lt"/>
                <a:ea typeface="+mj-ea"/>
                <a:cs typeface="+mj-cs"/>
              </a:rPr>
              <a:t>Existing-Home SALES</a:t>
            </a:r>
          </a:p>
        </p:txBody>
      </p:sp>
      <p:sp>
        <p:nvSpPr>
          <p:cNvPr id="8" name="TextBox 7">
            <a:extLst>
              <a:ext uri="{FF2B5EF4-FFF2-40B4-BE49-F238E27FC236}">
                <a16:creationId xmlns:a16="http://schemas.microsoft.com/office/drawing/2014/main" id="{ED291AD8-EC1F-5C0B-BA53-918E3B3BEB01}"/>
              </a:ext>
            </a:extLst>
          </p:cNvPr>
          <p:cNvSpPr txBox="1"/>
          <p:nvPr/>
        </p:nvSpPr>
        <p:spPr>
          <a:xfrm>
            <a:off x="1235542" y="3157285"/>
            <a:ext cx="3505494" cy="1354589"/>
          </a:xfrm>
          <a:prstGeom prst="rect">
            <a:avLst/>
          </a:prstGeom>
        </p:spPr>
        <p:txBody>
          <a:bodyPr vert="horz" lIns="91440" tIns="45720" rIns="91440" bIns="45720" rtlCol="0">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5682AA"/>
                </a:solidFill>
                <a:effectLst/>
                <a:uLnTx/>
                <a:uFillTx/>
                <a:latin typeface="Times New Roman"/>
                <a:ea typeface="+mn-ea"/>
                <a:cs typeface="+mn-cs"/>
              </a:rPr>
              <a:t>9.5%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96B1CA"/>
                </a:solidFill>
                <a:effectLst/>
                <a:uLnTx/>
                <a:uFillTx/>
                <a:latin typeface="Times New Roman"/>
                <a:ea typeface="+mn-ea"/>
                <a:cs typeface="+mn-cs"/>
              </a:rPr>
              <a:t>February 2024</a:t>
            </a:r>
          </a:p>
        </p:txBody>
      </p:sp>
      <p:sp>
        <p:nvSpPr>
          <p:cNvPr id="11" name="Text Placeholder 3">
            <a:extLst>
              <a:ext uri="{FF2B5EF4-FFF2-40B4-BE49-F238E27FC236}">
                <a16:creationId xmlns:a16="http://schemas.microsoft.com/office/drawing/2014/main" id="{3167781A-0CFB-E5E8-BDCA-58808B035A74}"/>
              </a:ext>
            </a:extLst>
          </p:cNvPr>
          <p:cNvSpPr txBox="1">
            <a:spLocks/>
          </p:cNvSpPr>
          <p:nvPr/>
        </p:nvSpPr>
        <p:spPr>
          <a:xfrm>
            <a:off x="648929" y="5073992"/>
            <a:ext cx="3364272" cy="9159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3" name="Rectangle 2">
            <a:extLst>
              <a:ext uri="{FF2B5EF4-FFF2-40B4-BE49-F238E27FC236}">
                <a16:creationId xmlns:a16="http://schemas.microsoft.com/office/drawing/2014/main" id="{97B88BF9-F72A-A1DD-C38B-88EE53C1989B}"/>
              </a:ext>
            </a:extLst>
          </p:cNvPr>
          <p:cNvSpPr/>
          <p:nvPr/>
        </p:nvSpPr>
        <p:spPr>
          <a:xfrm>
            <a:off x="6096000" y="0"/>
            <a:ext cx="6096000" cy="6858000"/>
          </a:xfrm>
          <a:prstGeom prst="rect">
            <a:avLst/>
          </a:prstGeom>
          <a:solidFill>
            <a:srgbClr val="96B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10" name="Picture 9">
            <a:extLst>
              <a:ext uri="{FF2B5EF4-FFF2-40B4-BE49-F238E27FC236}">
                <a16:creationId xmlns:a16="http://schemas.microsoft.com/office/drawing/2014/main" id="{AE17DC65-FAF2-28A5-DCAF-2CE525CDED6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61937" y="-13146"/>
            <a:ext cx="4577711" cy="6871144"/>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035F8FA1-9087-29E1-9FB6-0E00AAEB5A87}"/>
              </a:ext>
            </a:extLst>
          </p:cNvPr>
          <p:cNvSpPr txBox="1"/>
          <p:nvPr/>
        </p:nvSpPr>
        <p:spPr>
          <a:xfrm>
            <a:off x="611935" y="5866084"/>
            <a:ext cx="48500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95861"/>
                </a:solidFill>
                <a:effectLst/>
                <a:uLnTx/>
                <a:uFillTx/>
                <a:latin typeface="Times New Roman"/>
                <a:ea typeface="+mn-ea"/>
                <a:cs typeface="+mn-cs"/>
              </a:rPr>
              <a:t>Copyright ©2023 “Existing Home Sales.” </a:t>
            </a:r>
            <a:r>
              <a:rPr kumimoji="0" lang="en-US" sz="1000" b="0" i="1" u="none" strike="noStrike" kern="1200" cap="none" spc="0" normalizeH="0" baseline="0" noProof="0" dirty="0">
                <a:ln>
                  <a:noFill/>
                </a:ln>
                <a:solidFill>
                  <a:srgbClr val="395861"/>
                </a:solidFill>
                <a:effectLst/>
                <a:uLnTx/>
                <a:uFillTx/>
                <a:latin typeface="Times New Roman"/>
                <a:ea typeface="+mn-ea"/>
                <a:cs typeface="+mn-cs"/>
              </a:rPr>
              <a:t>NATIONAL ASSOCIATION OF REALTORS®.</a:t>
            </a:r>
            <a:r>
              <a:rPr kumimoji="0" lang="en-US" sz="1000" b="0" i="0" u="none" strike="noStrike" kern="1200" cap="none" spc="0" normalizeH="0" baseline="0" noProof="0" dirty="0">
                <a:ln>
                  <a:noFill/>
                </a:ln>
                <a:solidFill>
                  <a:srgbClr val="395861"/>
                </a:solidFill>
                <a:effectLst/>
                <a:uLnTx/>
                <a:uFillTx/>
                <a:latin typeface="Times New Roman"/>
                <a:ea typeface="+mn-ea"/>
                <a:cs typeface="+mn-cs"/>
              </a:rPr>
              <a:t> All rights reserved. Reprinted with permission. February 2024.</a:t>
            </a:r>
            <a:r>
              <a:rPr kumimoji="0" lang="en-US" sz="1000" b="0" i="0" u="none" strike="noStrike" kern="1200" cap="none" spc="0" normalizeH="0" baseline="0" noProof="0" dirty="0">
                <a:ln>
                  <a:noFill/>
                </a:ln>
                <a:solidFill>
                  <a:srgbClr val="FFFFFF">
                    <a:lumMod val="60000"/>
                    <a:lumOff val="40000"/>
                  </a:srgbClr>
                </a:solidFill>
                <a:effectLst/>
                <a:uLnTx/>
                <a:uFillTx/>
                <a:latin typeface="Times New Roman"/>
                <a:ea typeface="+mn-ea"/>
                <a:cs typeface="+mn-cs"/>
              </a:rPr>
              <a:t>.nar.realtor/</a:t>
            </a:r>
          </a:p>
        </p:txBody>
      </p:sp>
    </p:spTree>
    <p:extLst>
      <p:ext uri="{BB962C8B-B14F-4D97-AF65-F5344CB8AC3E}">
        <p14:creationId xmlns:p14="http://schemas.microsoft.com/office/powerpoint/2010/main" val="84806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5EA42-FAF8-FD02-E053-92834E131663}"/>
              </a:ext>
            </a:extLst>
          </p:cNvPr>
          <p:cNvSpPr>
            <a:spLocks noGrp="1"/>
          </p:cNvSpPr>
          <p:nvPr>
            <p:ph type="title"/>
          </p:nvPr>
        </p:nvSpPr>
        <p:spPr>
          <a:xfrm>
            <a:off x="696494" y="4915004"/>
            <a:ext cx="3505495" cy="1622321"/>
          </a:xfrm>
        </p:spPr>
        <p:txBody>
          <a:bodyPr vert="horz" lIns="91440" tIns="45720" rIns="91440" bIns="45720" rtlCol="0" anchor="ctr">
            <a:normAutofit/>
          </a:bodyPr>
          <a:lstStyle/>
          <a:p>
            <a:r>
              <a:rPr lang="en-US" sz="4100" kern="1200" dirty="0">
                <a:solidFill>
                  <a:srgbClr val="5682AA"/>
                </a:solidFill>
                <a:latin typeface="+mj-lt"/>
                <a:ea typeface="+mj-ea"/>
                <a:cs typeface="+mj-cs"/>
              </a:rPr>
              <a:t>Monthly Supply of New Houses</a:t>
            </a:r>
          </a:p>
        </p:txBody>
      </p:sp>
      <p:sp>
        <p:nvSpPr>
          <p:cNvPr id="8" name="TextBox 7">
            <a:extLst>
              <a:ext uri="{FF2B5EF4-FFF2-40B4-BE49-F238E27FC236}">
                <a16:creationId xmlns:a16="http://schemas.microsoft.com/office/drawing/2014/main" id="{ED291AD8-EC1F-5C0B-BA53-918E3B3BEB01}"/>
              </a:ext>
            </a:extLst>
          </p:cNvPr>
          <p:cNvSpPr txBox="1"/>
          <p:nvPr/>
        </p:nvSpPr>
        <p:spPr>
          <a:xfrm>
            <a:off x="3763838" y="5048870"/>
            <a:ext cx="3505494" cy="1354589"/>
          </a:xfrm>
          <a:prstGeom prst="rect">
            <a:avLst/>
          </a:prstGeom>
        </p:spPr>
        <p:txBody>
          <a:bodyPr vert="horz" lIns="91440" tIns="45720" rIns="91440" bIns="45720" rtlCol="0">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5682AA"/>
                </a:solidFill>
                <a:effectLst/>
                <a:uLnTx/>
                <a:uFillTx/>
                <a:latin typeface="Times New Roman"/>
                <a:ea typeface="+mn-ea"/>
                <a:cs typeface="+mn-cs"/>
              </a:rPr>
              <a:t>8.4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96B1CA"/>
                </a:solidFill>
                <a:effectLst/>
                <a:uLnTx/>
                <a:uFillTx/>
                <a:latin typeface="Times New Roman"/>
                <a:ea typeface="+mn-ea"/>
                <a:cs typeface="+mn-cs"/>
              </a:rPr>
              <a:t>February 2024</a:t>
            </a:r>
          </a:p>
        </p:txBody>
      </p:sp>
      <p:sp>
        <p:nvSpPr>
          <p:cNvPr id="11" name="Text Placeholder 3">
            <a:extLst>
              <a:ext uri="{FF2B5EF4-FFF2-40B4-BE49-F238E27FC236}">
                <a16:creationId xmlns:a16="http://schemas.microsoft.com/office/drawing/2014/main" id="{3167781A-0CFB-E5E8-BDCA-58808B035A74}"/>
              </a:ext>
            </a:extLst>
          </p:cNvPr>
          <p:cNvSpPr txBox="1">
            <a:spLocks/>
          </p:cNvSpPr>
          <p:nvPr/>
        </p:nvSpPr>
        <p:spPr>
          <a:xfrm>
            <a:off x="8417361" y="5487472"/>
            <a:ext cx="3505491" cy="9159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0" i="0" u="none" strike="noStrike" kern="1200" cap="none" spc="0" normalizeH="0" baseline="0" noProof="0" dirty="0">
                <a:ln>
                  <a:noFill/>
                </a:ln>
                <a:solidFill>
                  <a:srgbClr val="333333"/>
                </a:solidFill>
                <a:effectLst/>
                <a:uLnTx/>
                <a:uFillTx/>
                <a:latin typeface="Times New Roman"/>
                <a:ea typeface="+mn-ea"/>
                <a:cs typeface="+mn-cs"/>
              </a:rPr>
              <a:t>U.S. Census Bureau and U.S. Department of Housing and Urban Development, Monthly Supply of New Houses in the United States [MSACSR], retrieved from FRED, Federal Reserve Bank of St. Louis; https://fred.stlouisfed.org/series/MSACSR.</a:t>
            </a:r>
            <a:endParaRPr kumimoji="0" lang="en-US" sz="1050" b="0" i="0" u="none" strike="noStrike" kern="1200" cap="none" spc="0" normalizeH="0" baseline="0" noProof="0" dirty="0">
              <a:ln>
                <a:noFill/>
              </a:ln>
              <a:solidFill>
                <a:srgbClr val="000000"/>
              </a:solidFill>
              <a:effectLst/>
              <a:uLnTx/>
              <a:uFillTx/>
              <a:latin typeface="Times New Roman"/>
              <a:ea typeface="+mn-ea"/>
              <a:cs typeface="+mn-cs"/>
            </a:endParaRPr>
          </a:p>
        </p:txBody>
      </p:sp>
      <p:cxnSp>
        <p:nvCxnSpPr>
          <p:cNvPr id="4" name="Straight Connector 3">
            <a:extLst>
              <a:ext uri="{FF2B5EF4-FFF2-40B4-BE49-F238E27FC236}">
                <a16:creationId xmlns:a16="http://schemas.microsoft.com/office/drawing/2014/main" id="{42F1ADDD-ABDF-52B1-80A8-F9102DF26738}"/>
              </a:ext>
            </a:extLst>
          </p:cNvPr>
          <p:cNvCxnSpPr>
            <a:cxnSpLocks/>
          </p:cNvCxnSpPr>
          <p:nvPr/>
        </p:nvCxnSpPr>
        <p:spPr>
          <a:xfrm>
            <a:off x="4373961" y="5048870"/>
            <a:ext cx="0" cy="1354589"/>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6A3BF54F-14A0-0DBB-751D-D735ECB03CC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2537" y="466264"/>
            <a:ext cx="10526922" cy="4162667"/>
          </a:xfrm>
          <a:prstGeom prst="rect">
            <a:avLst/>
          </a:prstGeom>
        </p:spPr>
      </p:pic>
    </p:spTree>
    <p:extLst>
      <p:ext uri="{BB962C8B-B14F-4D97-AF65-F5344CB8AC3E}">
        <p14:creationId xmlns:p14="http://schemas.microsoft.com/office/powerpoint/2010/main" val="322160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Local Market Report</a:t>
            </a:r>
            <a:endParaRPr lang="en-US" sz="5400" b="1" dirty="0"/>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descr="Graphs on a display with reflection of office">
            <a:extLst>
              <a:ext uri="{FF2B5EF4-FFF2-40B4-BE49-F238E27FC236}">
                <a16:creationId xmlns:a16="http://schemas.microsoft.com/office/drawing/2014/main" id="{2E830A02-398F-438E-897B-2899CBDCE48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27474" r="27474"/>
          <a:stretch/>
        </p:blipFill>
        <p:spPr>
          <a:xfrm>
            <a:off x="2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2C6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463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Company</a:t>
            </a:r>
            <a:r>
              <a:rPr lang="en-US" sz="6000" dirty="0"/>
              <a:t> </a:t>
            </a:r>
            <a:r>
              <a:rPr lang="en-US" sz="6000" b="1" dirty="0"/>
              <a:t>Production</a:t>
            </a:r>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descr="Close up of a toy house with a green roof">
            <a:extLst>
              <a:ext uri="{FF2B5EF4-FFF2-40B4-BE49-F238E27FC236}">
                <a16:creationId xmlns:a16="http://schemas.microsoft.com/office/drawing/2014/main" id="{2E830A02-398F-438E-897B-2899CBDCE48A}"/>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5368" t="-1" r="39512" b="-1"/>
          <a:stretch/>
        </p:blipFill>
        <p:spPr>
          <a:xfrm>
            <a:off x="2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2C6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342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Company Data</a:t>
            </a:r>
            <a:endParaRPr lang="en-US" sz="5400" b="1" dirty="0"/>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descr="Figures of houses in different position and sizes">
            <a:extLst>
              <a:ext uri="{FF2B5EF4-FFF2-40B4-BE49-F238E27FC236}">
                <a16:creationId xmlns:a16="http://schemas.microsoft.com/office/drawing/2014/main" id="{2E830A02-398F-438E-897B-2899CBDCE48A}"/>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8316" r="53654"/>
          <a:stretch/>
        </p:blipFill>
        <p:spPr>
          <a:xfrm>
            <a:off x="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2C6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108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8CD112F-EB4F-8908-6363-5F7837A5EE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75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2A5CE15-1219-67E9-7303-BA2126604782}"/>
              </a:ext>
            </a:extLst>
          </p:cNvPr>
          <p:cNvSpPr>
            <a:spLocks noGrp="1"/>
          </p:cNvSpPr>
          <p:nvPr>
            <p:ph type="title"/>
          </p:nvPr>
        </p:nvSpPr>
        <p:spPr>
          <a:xfrm>
            <a:off x="838200" y="441325"/>
            <a:ext cx="10515600" cy="2240915"/>
          </a:xfrm>
        </p:spPr>
        <p:txBody>
          <a:bodyPr>
            <a:normAutofit/>
          </a:bodyPr>
          <a:lstStyle/>
          <a:p>
            <a:pPr algn="ctr"/>
            <a:r>
              <a:rPr lang="en-US" sz="10500" dirty="0">
                <a:solidFill>
                  <a:schemeClr val="tx2"/>
                </a:solidFill>
                <a:latin typeface="Satisfy" panose="02000000000000000000" pitchFamily="2" charset="0"/>
              </a:rPr>
              <a:t>Good News!</a:t>
            </a:r>
          </a:p>
        </p:txBody>
      </p:sp>
    </p:spTree>
    <p:extLst>
      <p:ext uri="{BB962C8B-B14F-4D97-AF65-F5344CB8AC3E}">
        <p14:creationId xmlns:p14="http://schemas.microsoft.com/office/powerpoint/2010/main" val="66343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765321D-115F-4F7C-BCD2-F7D09C33C9E7}"/>
              </a:ext>
            </a:extLst>
          </p:cNvPr>
          <p:cNvSpPr>
            <a:spLocks noGrp="1"/>
          </p:cNvSpPr>
          <p:nvPr>
            <p:ph type="title"/>
          </p:nvPr>
        </p:nvSpPr>
        <p:spPr/>
        <p:txBody>
          <a:bodyPr/>
          <a:lstStyle/>
          <a:p>
            <a:endParaRPr lang="en-US"/>
          </a:p>
        </p:txBody>
      </p:sp>
      <p:pic>
        <p:nvPicPr>
          <p:cNvPr id="5" name="Picture 4" descr="Paper house in yellow paint wall">
            <a:extLst>
              <a:ext uri="{FF2B5EF4-FFF2-40B4-BE49-F238E27FC236}">
                <a16:creationId xmlns:a16="http://schemas.microsoft.com/office/drawing/2014/main" id="{2D583263-B549-49F1-AD90-A2BFB4CB226C}"/>
              </a:ext>
            </a:extLst>
          </p:cNvPr>
          <p:cNvPicPr>
            <a:picLocks noChangeAspect="1"/>
          </p:cNvPicPr>
          <p:nvPr/>
        </p:nvPicPr>
        <p:blipFill rotWithShape="1">
          <a:blip r:embed="rId3">
            <a:extLst>
              <a:ext uri="{28A0092B-C50C-407E-A947-70E740481C1C}">
                <a14:useLocalDpi xmlns:a14="http://schemas.microsoft.com/office/drawing/2010/main" val="0"/>
              </a:ext>
            </a:extLst>
          </a:blip>
          <a:srcRect l="10030" t="19001" b="5088"/>
          <a:stretch/>
        </p:blipFill>
        <p:spPr>
          <a:xfrm>
            <a:off x="0" y="0"/>
            <a:ext cx="12192000" cy="6858000"/>
          </a:xfrm>
          <a:prstGeom prst="rect">
            <a:avLst/>
          </a:prstGeom>
        </p:spPr>
      </p:pic>
      <p:sp>
        <p:nvSpPr>
          <p:cNvPr id="10" name="TextBox 9">
            <a:extLst>
              <a:ext uri="{FF2B5EF4-FFF2-40B4-BE49-F238E27FC236}">
                <a16:creationId xmlns:a16="http://schemas.microsoft.com/office/drawing/2014/main" id="{231CEB5A-3D0F-4502-A67F-93A802D5F39D}"/>
              </a:ext>
            </a:extLst>
          </p:cNvPr>
          <p:cNvSpPr txBox="1"/>
          <p:nvPr/>
        </p:nvSpPr>
        <p:spPr>
          <a:xfrm>
            <a:off x="6235995" y="2470483"/>
            <a:ext cx="4534787" cy="2862322"/>
          </a:xfrm>
          <a:prstGeom prst="rect">
            <a:avLst/>
          </a:prstGeom>
          <a:noFill/>
        </p:spPr>
        <p:txBody>
          <a:bodyPr wrap="square">
            <a:spAutoFit/>
          </a:bodyPr>
          <a:lstStyle/>
          <a:p>
            <a:pPr algn="ctr"/>
            <a:r>
              <a:rPr lang="en-US" sz="6000" kern="1200" dirty="0">
                <a:solidFill>
                  <a:schemeClr val="bg1"/>
                </a:solidFill>
                <a:effectLst>
                  <a:outerShdw blurRad="38100" dist="38100" dir="2700000" algn="tl">
                    <a:srgbClr val="000000">
                      <a:alpha val="43137"/>
                    </a:srgbClr>
                  </a:outerShdw>
                </a:effectLst>
                <a:latin typeface="+mj-lt"/>
                <a:ea typeface="+mj-ea"/>
                <a:cs typeface="+mj-cs"/>
              </a:rPr>
              <a:t>Old Business </a:t>
            </a:r>
            <a:br>
              <a:rPr lang="en-US" sz="6000" kern="1200" dirty="0">
                <a:solidFill>
                  <a:schemeClr val="bg1"/>
                </a:solidFill>
                <a:effectLst>
                  <a:outerShdw blurRad="38100" dist="38100" dir="2700000" algn="tl">
                    <a:srgbClr val="000000">
                      <a:alpha val="43137"/>
                    </a:srgbClr>
                  </a:outerShdw>
                </a:effectLst>
                <a:latin typeface="+mj-lt"/>
                <a:ea typeface="+mj-ea"/>
                <a:cs typeface="+mj-cs"/>
              </a:rPr>
            </a:br>
            <a:r>
              <a:rPr lang="en-US" sz="6000" kern="1200" dirty="0">
                <a:solidFill>
                  <a:schemeClr val="bg1"/>
                </a:solidFill>
                <a:effectLst>
                  <a:outerShdw blurRad="38100" dist="38100" dir="2700000" algn="tl">
                    <a:srgbClr val="000000">
                      <a:alpha val="43137"/>
                    </a:srgbClr>
                  </a:outerShdw>
                </a:effectLst>
                <a:latin typeface="+mj-lt"/>
                <a:ea typeface="+mj-ea"/>
                <a:cs typeface="+mj-cs"/>
              </a:rPr>
              <a:t>&amp;</a:t>
            </a:r>
            <a:br>
              <a:rPr lang="en-US" sz="6000" kern="1200" dirty="0">
                <a:solidFill>
                  <a:schemeClr val="bg1"/>
                </a:solidFill>
                <a:effectLst>
                  <a:outerShdw blurRad="38100" dist="38100" dir="2700000" algn="tl">
                    <a:srgbClr val="000000">
                      <a:alpha val="43137"/>
                    </a:srgbClr>
                  </a:outerShdw>
                </a:effectLst>
                <a:latin typeface="+mj-lt"/>
                <a:ea typeface="+mj-ea"/>
                <a:cs typeface="+mj-cs"/>
              </a:rPr>
            </a:br>
            <a:r>
              <a:rPr lang="en-US" sz="6000" kern="1200" dirty="0">
                <a:solidFill>
                  <a:schemeClr val="bg1"/>
                </a:solidFill>
                <a:effectLst>
                  <a:outerShdw blurRad="38100" dist="38100" dir="2700000" algn="tl">
                    <a:srgbClr val="000000">
                      <a:alpha val="43137"/>
                    </a:srgbClr>
                  </a:outerShdw>
                </a:effectLst>
                <a:latin typeface="+mj-lt"/>
                <a:ea typeface="+mj-ea"/>
                <a:cs typeface="+mj-cs"/>
              </a:rPr>
              <a:t>New Business</a:t>
            </a:r>
            <a:endParaRPr lang="en-US" sz="6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225727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5">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7">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5" name="Picture 4" descr="Writing an appointment on a paper agenda">
            <a:extLst>
              <a:ext uri="{FF2B5EF4-FFF2-40B4-BE49-F238E27FC236}">
                <a16:creationId xmlns:a16="http://schemas.microsoft.com/office/drawing/2014/main" id="{B3961A2E-1F15-4A5B-9369-071C8170EF99}"/>
              </a:ext>
            </a:extLst>
          </p:cNvPr>
          <p:cNvPicPr>
            <a:picLocks noChangeAspect="1"/>
          </p:cNvPicPr>
          <p:nvPr/>
        </p:nvPicPr>
        <p:blipFill rotWithShape="1">
          <a:blip r:embed="rId3">
            <a:alphaModFix amt="60000"/>
          </a:blip>
          <a:srcRect t="15730"/>
          <a:stretch/>
        </p:blipFill>
        <p:spPr>
          <a:xfrm>
            <a:off x="-1" y="10"/>
            <a:ext cx="12192001" cy="6857990"/>
          </a:xfrm>
          <a:prstGeom prst="rect">
            <a:avLst/>
          </a:prstGeom>
        </p:spPr>
      </p:pic>
      <p:sp>
        <p:nvSpPr>
          <p:cNvPr id="2" name="Title 1">
            <a:extLst>
              <a:ext uri="{FF2B5EF4-FFF2-40B4-BE49-F238E27FC236}">
                <a16:creationId xmlns:a16="http://schemas.microsoft.com/office/drawing/2014/main" id="{2EC6FBB0-F295-468C-88DE-92A0BE39E728}"/>
              </a:ext>
            </a:extLst>
          </p:cNvPr>
          <p:cNvSpPr>
            <a:spLocks noGrp="1"/>
          </p:cNvSpPr>
          <p:nvPr>
            <p:ph type="ctrTitle"/>
          </p:nvPr>
        </p:nvSpPr>
        <p:spPr>
          <a:xfrm>
            <a:off x="1198181" y="1122364"/>
            <a:ext cx="9795637" cy="1611312"/>
          </a:xfrm>
        </p:spPr>
        <p:txBody>
          <a:bodyPr>
            <a:normAutofit/>
          </a:bodyPr>
          <a:lstStyle/>
          <a:p>
            <a:r>
              <a:rPr lang="en-US" dirty="0">
                <a:solidFill>
                  <a:srgbClr val="FFFFFF"/>
                </a:solidFill>
              </a:rPr>
              <a:t>Next Meeting</a:t>
            </a:r>
          </a:p>
        </p:txBody>
      </p:sp>
      <p:sp>
        <p:nvSpPr>
          <p:cNvPr id="3" name="Subtitle 2">
            <a:extLst>
              <a:ext uri="{FF2B5EF4-FFF2-40B4-BE49-F238E27FC236}">
                <a16:creationId xmlns:a16="http://schemas.microsoft.com/office/drawing/2014/main" id="{CAB9669D-D6C3-4A54-8A0D-1F31B40D3493}"/>
              </a:ext>
            </a:extLst>
          </p:cNvPr>
          <p:cNvSpPr>
            <a:spLocks noGrp="1"/>
          </p:cNvSpPr>
          <p:nvPr>
            <p:ph type="subTitle" idx="1"/>
          </p:nvPr>
        </p:nvSpPr>
        <p:spPr>
          <a:xfrm>
            <a:off x="1198181" y="3000375"/>
            <a:ext cx="9795637" cy="2571521"/>
          </a:xfrm>
        </p:spPr>
        <p:txBody>
          <a:bodyPr>
            <a:normAutofit/>
          </a:bodyPr>
          <a:lstStyle/>
          <a:p>
            <a:r>
              <a:rPr lang="en-US" sz="3200" dirty="0">
                <a:solidFill>
                  <a:srgbClr val="FFFFFF"/>
                </a:solidFill>
              </a:rPr>
              <a:t>INSERT Date &amp; Time</a:t>
            </a:r>
          </a:p>
          <a:p>
            <a:r>
              <a:rPr lang="en-US" sz="3200" dirty="0">
                <a:solidFill>
                  <a:srgbClr val="FFFFFF"/>
                </a:solidFill>
              </a:rPr>
              <a:t>INSERT Location</a:t>
            </a:r>
          </a:p>
          <a:p>
            <a:r>
              <a:rPr lang="en-US" sz="3200" i="1" dirty="0">
                <a:solidFill>
                  <a:srgbClr val="FFFFFF"/>
                </a:solidFill>
              </a:rPr>
              <a:t>INSERT Next Meeting Highlight</a:t>
            </a:r>
          </a:p>
        </p:txBody>
      </p:sp>
    </p:spTree>
    <p:extLst>
      <p:ext uri="{BB962C8B-B14F-4D97-AF65-F5344CB8AC3E}">
        <p14:creationId xmlns:p14="http://schemas.microsoft.com/office/powerpoint/2010/main" val="3927090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par>
                          <p:cTn id="8" fill="hold">
                            <p:stCondLst>
                              <p:cond delay="8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400"/>
                                        <p:tgtEl>
                                          <p:spTgt spid="3">
                                            <p:txEl>
                                              <p:pRg st="0" end="0"/>
                                            </p:txEl>
                                          </p:spTgt>
                                        </p:tgtEl>
                                      </p:cBhvr>
                                    </p:animEffect>
                                  </p:childTnLst>
                                </p:cTn>
                              </p:par>
                            </p:childTnLst>
                          </p:cTn>
                        </p:par>
                        <p:par>
                          <p:cTn id="12" fill="hold">
                            <p:stCondLst>
                              <p:cond delay="176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par>
                          <p:cTn id="16" fill="hold">
                            <p:stCondLst>
                              <p:cond delay="2680"/>
                            </p:stCondLst>
                            <p:childTnLst>
                              <p:par>
                                <p:cTn id="17" presetID="10" presetClass="entr" presetSubtype="0" fill="hold" grpId="0" nodeType="afterEffect">
                                  <p:stCondLst>
                                    <p:cond delay="0"/>
                                  </p:stCondLst>
                                  <p:iterate type="lt">
                                    <p:tmPct val="10000"/>
                                  </p:iterate>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4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3E5B3"/>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F3409A02-B063-CF0B-9B46-2C4B81CBEB55}"/>
              </a:ext>
            </a:extLst>
          </p:cNvPr>
          <p:cNvSpPr txBox="1">
            <a:spLocks/>
          </p:cNvSpPr>
          <p:nvPr/>
        </p:nvSpPr>
        <p:spPr>
          <a:xfrm>
            <a:off x="1005517" y="1464574"/>
            <a:ext cx="5090483" cy="1968901"/>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1" i="0" u="none" strike="noStrike" kern="1200" cap="none" spc="0" normalizeH="0" baseline="0" noProof="0" dirty="0">
                <a:ln>
                  <a:noFill/>
                </a:ln>
                <a:solidFill>
                  <a:srgbClr val="DA565D"/>
                </a:solidFill>
                <a:effectLst/>
                <a:uLnTx/>
                <a:uFillTx/>
                <a:latin typeface="Tw Cen MT"/>
                <a:ea typeface="+mj-ea"/>
                <a:cs typeface="+mj-cs"/>
              </a:rPr>
              <a:t>Spark Your Business</a:t>
            </a:r>
          </a:p>
        </p:txBody>
      </p:sp>
      <p:pic>
        <p:nvPicPr>
          <p:cNvPr id="4" name="Picture 3" descr="A couple of business cards with ice cream on them&#10;&#10;Description automatically generated">
            <a:extLst>
              <a:ext uri="{FF2B5EF4-FFF2-40B4-BE49-F238E27FC236}">
                <a16:creationId xmlns:a16="http://schemas.microsoft.com/office/drawing/2014/main" id="{AB2EA151-A46F-FE4A-6FEB-018069F6364D}"/>
              </a:ext>
            </a:extLst>
          </p:cNvPr>
          <p:cNvPicPr>
            <a:picLocks noChangeAspect="1"/>
          </p:cNvPicPr>
          <p:nvPr/>
        </p:nvPicPr>
        <p:blipFill rotWithShape="1">
          <a:blip r:embed="rId3">
            <a:extLst>
              <a:ext uri="{28A0092B-C50C-407E-A947-70E740481C1C}">
                <a14:useLocalDpi xmlns:a14="http://schemas.microsoft.com/office/drawing/2010/main" val="0"/>
              </a:ext>
            </a:extLst>
          </a:blip>
          <a:srcRect l="27339"/>
          <a:stretch/>
        </p:blipFill>
        <p:spPr>
          <a:xfrm>
            <a:off x="7185821" y="530828"/>
            <a:ext cx="4156650" cy="5698808"/>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4F823A6A-1C0C-EDDF-9FDA-0E3104D593C1}"/>
              </a:ext>
            </a:extLst>
          </p:cNvPr>
          <p:cNvSpPr txBox="1"/>
          <p:nvPr/>
        </p:nvSpPr>
        <p:spPr>
          <a:xfrm>
            <a:off x="7185822" y="6278404"/>
            <a:ext cx="4156650"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a:ea typeface="+mn-ea"/>
                <a:cs typeface="+mn-cs"/>
              </a:rPr>
              <a:t>Systems and Solutions | Etsy</a:t>
            </a:r>
          </a:p>
        </p:txBody>
      </p:sp>
      <p:sp>
        <p:nvSpPr>
          <p:cNvPr id="8" name="TextBox 7">
            <a:extLst>
              <a:ext uri="{FF2B5EF4-FFF2-40B4-BE49-F238E27FC236}">
                <a16:creationId xmlns:a16="http://schemas.microsoft.com/office/drawing/2014/main" id="{49146E46-A734-D2A8-F6CC-FFB3040305DB}"/>
              </a:ext>
            </a:extLst>
          </p:cNvPr>
          <p:cNvSpPr txBox="1"/>
          <p:nvPr/>
        </p:nvSpPr>
        <p:spPr>
          <a:xfrm>
            <a:off x="1184929" y="3780259"/>
            <a:ext cx="473165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a:ea typeface="+mn-ea"/>
                <a:cs typeface="+mn-cs"/>
              </a:rPr>
              <a:t>Pop by with a gift card to the local ice cream shop.</a:t>
            </a:r>
          </a:p>
        </p:txBody>
      </p:sp>
    </p:spTree>
    <p:extLst>
      <p:ext uri="{BB962C8B-B14F-4D97-AF65-F5344CB8AC3E}">
        <p14:creationId xmlns:p14="http://schemas.microsoft.com/office/powerpoint/2010/main" val="2165901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E180D4A7-C9FB-4DFB-919C-405C955672EB}">
      <p14:showEvtLst xmlns:p14="http://schemas.microsoft.com/office/powerpoint/2010/main">
        <p14:playEvt time="30" objId="2"/>
        <p14:stopEvt time="2538" objId="2"/>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6BEBA9F-AF6A-936A-68F4-C10BCE74B4FE}"/>
              </a:ext>
            </a:extLst>
          </p:cNvPr>
          <p:cNvSpPr txBox="1">
            <a:spLocks/>
          </p:cNvSpPr>
          <p:nvPr/>
        </p:nvSpPr>
        <p:spPr>
          <a:xfrm>
            <a:off x="6377133" y="976792"/>
            <a:ext cx="5090483" cy="183218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B76D69"/>
                </a:solidFill>
                <a:effectLst/>
                <a:uLnTx/>
                <a:uFillTx/>
                <a:latin typeface="Tw Cen MT"/>
                <a:ea typeface="+mj-ea"/>
                <a:cs typeface="+mj-cs"/>
              </a:rPr>
              <a:t>Spark Your Business</a:t>
            </a:r>
          </a:p>
        </p:txBody>
      </p:sp>
      <p:sp>
        <p:nvSpPr>
          <p:cNvPr id="4" name="TextBox 3">
            <a:extLst>
              <a:ext uri="{FF2B5EF4-FFF2-40B4-BE49-F238E27FC236}">
                <a16:creationId xmlns:a16="http://schemas.microsoft.com/office/drawing/2014/main" id="{0420ECE7-207F-6BC9-B3D2-708152A283E5}"/>
              </a:ext>
            </a:extLst>
          </p:cNvPr>
          <p:cNvSpPr txBox="1"/>
          <p:nvPr/>
        </p:nvSpPr>
        <p:spPr>
          <a:xfrm>
            <a:off x="6757071" y="4384803"/>
            <a:ext cx="4506126"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B76D69"/>
                </a:solidFill>
                <a:effectLst/>
                <a:uLnTx/>
                <a:uFillTx/>
                <a:latin typeface="Times New Roman"/>
                <a:ea typeface="+mn-ea"/>
                <a:cs typeface="+mn-cs"/>
              </a:rPr>
              <a:t>Reconnect with past clients by mailing or emailing neighborhood market reports.</a:t>
            </a:r>
          </a:p>
        </p:txBody>
      </p:sp>
      <p:sp>
        <p:nvSpPr>
          <p:cNvPr id="7" name="TextBox 6">
            <a:extLst>
              <a:ext uri="{FF2B5EF4-FFF2-40B4-BE49-F238E27FC236}">
                <a16:creationId xmlns:a16="http://schemas.microsoft.com/office/drawing/2014/main" id="{5946A6BC-DBD9-93FF-8DEB-9CFF2CB75809}"/>
              </a:ext>
            </a:extLst>
          </p:cNvPr>
          <p:cNvSpPr txBox="1"/>
          <p:nvPr/>
        </p:nvSpPr>
        <p:spPr>
          <a:xfrm>
            <a:off x="7254917" y="2996724"/>
            <a:ext cx="333491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50627D"/>
                </a:solidFill>
                <a:effectLst/>
                <a:uLnTx/>
                <a:uFillTx/>
                <a:latin typeface="Times New Roman"/>
                <a:ea typeface="+mn-ea"/>
                <a:cs typeface="+mn-cs"/>
              </a:rPr>
              <a:t>Neighborhood Market Reports</a:t>
            </a:r>
          </a:p>
        </p:txBody>
      </p:sp>
      <p:sp>
        <p:nvSpPr>
          <p:cNvPr id="26" name="Oval 25">
            <a:extLst>
              <a:ext uri="{FF2B5EF4-FFF2-40B4-BE49-F238E27FC236}">
                <a16:creationId xmlns:a16="http://schemas.microsoft.com/office/drawing/2014/main" id="{468864AF-232B-22AA-6962-688DDD6603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rgbClr val="156082"/>
              </a:gs>
              <a:gs pos="100000">
                <a:srgbClr val="E97132"/>
              </a:gs>
            </a:gsLst>
            <a:lin ang="2700000" scaled="1"/>
            <a:tileRect/>
          </a:gra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pic>
        <p:nvPicPr>
          <p:cNvPr id="27" name="Content Placeholder 15" descr="Aerial view of neighborhood">
            <a:extLst>
              <a:ext uri="{FF2B5EF4-FFF2-40B4-BE49-F238E27FC236}">
                <a16:creationId xmlns:a16="http://schemas.microsoft.com/office/drawing/2014/main" id="{ECAD78C0-E1CE-4707-EF8F-AE9F7E397150}"/>
              </a:ext>
            </a:extLst>
          </p:cNvPr>
          <p:cNvPicPr>
            <a:picLocks noChangeAspect="1"/>
          </p:cNvPicPr>
          <p:nvPr/>
        </p:nvPicPr>
        <p:blipFill rotWithShape="1">
          <a:blip r:embed="rId3">
            <a:extLst>
              <a:ext uri="{28A0092B-C50C-407E-A947-70E740481C1C}">
                <a14:useLocalDpi xmlns:a14="http://schemas.microsoft.com/office/drawing/2010/main" val="0"/>
              </a:ext>
            </a:extLst>
          </a:blip>
          <a:srcRect l="13071" r="20428" b="-1"/>
          <a:stretch/>
        </p:blipFill>
        <p:spPr>
          <a:xfrm>
            <a:off x="466533" y="553855"/>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28" name="!!plus graphic">
            <a:extLst>
              <a:ext uri="{FF2B5EF4-FFF2-40B4-BE49-F238E27FC236}">
                <a16:creationId xmlns:a16="http://schemas.microsoft.com/office/drawing/2014/main" id="{34B10681-67C3-4F89-182C-2C706D7776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rgbClr val="156082"/>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29" name="!!circle graphic">
            <a:extLst>
              <a:ext uri="{FF2B5EF4-FFF2-40B4-BE49-F238E27FC236}">
                <a16:creationId xmlns:a16="http://schemas.microsoft.com/office/drawing/2014/main" id="{4E603AB1-0C0E-931B-CED2-19F1CBF523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rgbClr val="156082"/>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30" name="!!dot graphic">
            <a:extLst>
              <a:ext uri="{FF2B5EF4-FFF2-40B4-BE49-F238E27FC236}">
                <a16:creationId xmlns:a16="http://schemas.microsoft.com/office/drawing/2014/main" id="{880AA3F5-73A8-9E96-AE4D-9737B02E2A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rgbClr val="156082"/>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cxnSp>
        <p:nvCxnSpPr>
          <p:cNvPr id="31" name="!!Straight Connector" hidden="1">
            <a:extLst>
              <a:ext uri="{FF2B5EF4-FFF2-40B4-BE49-F238E27FC236}">
                <a16:creationId xmlns:a16="http://schemas.microsoft.com/office/drawing/2014/main" id="{68C23EC0-12E2-7C0C-20D3-6F9C3529F7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86162" y="3619272"/>
            <a:ext cx="0" cy="3238728"/>
          </a:xfrm>
          <a:prstGeom prst="line">
            <a:avLst/>
          </a:prstGeom>
          <a:noFill/>
          <a:ln w="25400" cap="sq" cmpd="sng" algn="ctr">
            <a:gradFill flip="none" rotWithShape="1">
              <a:gsLst>
                <a:gs pos="0">
                  <a:srgbClr val="156082"/>
                </a:gs>
                <a:gs pos="100000">
                  <a:srgbClr val="E97132"/>
                </a:gs>
              </a:gsLst>
              <a:lin ang="16200000" scaled="1"/>
              <a:tileRect/>
            </a:gradFill>
            <a:prstDash val="solid"/>
            <a:bevel/>
          </a:ln>
          <a:effectLst/>
        </p:spPr>
      </p:cxnSp>
    </p:spTree>
    <p:extLst>
      <p:ext uri="{BB962C8B-B14F-4D97-AF65-F5344CB8AC3E}">
        <p14:creationId xmlns:p14="http://schemas.microsoft.com/office/powerpoint/2010/main" val="12337209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E180D4A7-C9FB-4DFB-919C-405C955672EB}">
      <p14:showEvtLst xmlns:p14="http://schemas.microsoft.com/office/powerpoint/2010/main">
        <p14:playEvt time="48" objId="2"/>
        <p14:stopEvt time="2547" objId="2"/>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12" descr="A group of different colored drinks&#10;&#10;Description automatically generated with low confidence">
            <a:extLst>
              <a:ext uri="{FF2B5EF4-FFF2-40B4-BE49-F238E27FC236}">
                <a16:creationId xmlns:a16="http://schemas.microsoft.com/office/drawing/2014/main" id="{AF008D10-98C7-580A-C5B1-8F423AF24F74}"/>
              </a:ext>
            </a:extLst>
          </p:cNvPr>
          <p:cNvPicPr>
            <a:picLocks noChangeAspect="1"/>
          </p:cNvPicPr>
          <p:nvPr/>
        </p:nvPicPr>
        <p:blipFill rotWithShape="1">
          <a:blip r:embed="rId3">
            <a:extLst>
              <a:ext uri="{28A0092B-C50C-407E-A947-70E740481C1C}">
                <a14:useLocalDpi xmlns:a14="http://schemas.microsoft.com/office/drawing/2010/main" val="0"/>
              </a:ext>
            </a:extLst>
          </a:blip>
          <a:srcRect t="9091" r="23289"/>
          <a:stretch/>
        </p:blipFill>
        <p:spPr>
          <a:xfrm>
            <a:off x="3522468" y="8710"/>
            <a:ext cx="8669532" cy="6857990"/>
          </a:xfrm>
          <a:prstGeom prst="rect">
            <a:avLst/>
          </a:prstGeom>
        </p:spPr>
      </p:pic>
      <p:sp>
        <p:nvSpPr>
          <p:cNvPr id="15" name="Rectangle 14">
            <a:extLst>
              <a:ext uri="{FF2B5EF4-FFF2-40B4-BE49-F238E27FC236}">
                <a16:creationId xmlns:a16="http://schemas.microsoft.com/office/drawing/2014/main" id="{5B475647-2967-E7D9-E161-9589BA276EB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8700"/>
            <a:ext cx="8731840" cy="6858000"/>
          </a:xfrm>
          <a:prstGeom prst="rect">
            <a:avLst/>
          </a:prstGeom>
          <a:gradFill>
            <a:gsLst>
              <a:gs pos="58000">
                <a:srgbClr val="000000"/>
              </a:gs>
              <a:gs pos="35000">
                <a:srgbClr val="000000">
                  <a:alpha val="78000"/>
                </a:srgbClr>
              </a:gs>
              <a:gs pos="19000">
                <a:srgbClr val="000000">
                  <a:alpha val="38000"/>
                </a:srgbClr>
              </a:gs>
              <a:gs pos="0">
                <a:srgbClr val="000000">
                  <a:alpha val="0"/>
                </a:srgbClr>
              </a:gs>
              <a:gs pos="100000">
                <a:srgbClr val="000000"/>
              </a:gs>
            </a:gsLst>
            <a:lin ang="108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Times New Roman"/>
              <a:ea typeface="+mn-ea"/>
              <a:cs typeface="+mn-cs"/>
            </a:endParaRPr>
          </a:p>
        </p:txBody>
      </p:sp>
      <p:sp>
        <p:nvSpPr>
          <p:cNvPr id="17" name="Title 1">
            <a:extLst>
              <a:ext uri="{FF2B5EF4-FFF2-40B4-BE49-F238E27FC236}">
                <a16:creationId xmlns:a16="http://schemas.microsoft.com/office/drawing/2014/main" id="{B44F1C71-E0E9-1AB5-2C6C-39AB2617C8D8}"/>
              </a:ext>
            </a:extLst>
          </p:cNvPr>
          <p:cNvSpPr txBox="1">
            <a:spLocks/>
          </p:cNvSpPr>
          <p:nvPr/>
        </p:nvSpPr>
        <p:spPr>
          <a:xfrm>
            <a:off x="403007" y="631472"/>
            <a:ext cx="5090483" cy="203062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CB3C49">
                    <a:lumMod val="60000"/>
                    <a:lumOff val="40000"/>
                  </a:srgbClr>
                </a:solidFill>
                <a:effectLst/>
                <a:uLnTx/>
                <a:uFillTx/>
                <a:latin typeface="Tw Cen MT"/>
                <a:ea typeface="+mj-ea"/>
                <a:cs typeface="+mj-cs"/>
              </a:rPr>
              <a:t>Spark Your Business</a:t>
            </a:r>
          </a:p>
        </p:txBody>
      </p:sp>
      <p:sp>
        <p:nvSpPr>
          <p:cNvPr id="18" name="Text Placeholder 3">
            <a:extLst>
              <a:ext uri="{FF2B5EF4-FFF2-40B4-BE49-F238E27FC236}">
                <a16:creationId xmlns:a16="http://schemas.microsoft.com/office/drawing/2014/main" id="{9B1C0FF2-2BE1-93BD-D1B3-6DDE6B4E0B87}"/>
              </a:ext>
            </a:extLst>
          </p:cNvPr>
          <p:cNvSpPr txBox="1">
            <a:spLocks/>
          </p:cNvSpPr>
          <p:nvPr/>
        </p:nvSpPr>
        <p:spPr>
          <a:xfrm>
            <a:off x="502595" y="3043095"/>
            <a:ext cx="4990895" cy="31813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3D6AC"/>
                </a:solidFill>
                <a:effectLst/>
                <a:uLnTx/>
                <a:uFillTx/>
                <a:latin typeface="Times New Roman"/>
                <a:ea typeface="+mn-ea"/>
                <a:cs typeface="+mn-cs"/>
              </a:rPr>
              <a:t>Name Your Poison Day</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rgbClr val="F3D6AC"/>
                </a:solidFill>
                <a:effectLst/>
                <a:uLnTx/>
                <a:uFillTx/>
                <a:latin typeface="Times New Roman"/>
                <a:ea typeface="+mn-ea"/>
                <a:cs typeface="+mn-cs"/>
              </a:rPr>
              <a:t>June 8</a:t>
            </a:r>
            <a:r>
              <a:rPr kumimoji="0" lang="en-US" sz="3600" b="0" i="0" u="none" strike="noStrike" kern="1200" cap="none" spc="0" normalizeH="0" baseline="30000" noProof="0" dirty="0">
                <a:ln>
                  <a:noFill/>
                </a:ln>
                <a:solidFill>
                  <a:srgbClr val="F3D6AC"/>
                </a:solidFill>
                <a:effectLst/>
                <a:uLnTx/>
                <a:uFillTx/>
                <a:latin typeface="Times New Roman"/>
                <a:ea typeface="+mn-ea"/>
                <a:cs typeface="+mn-cs"/>
              </a:rPr>
              <a:t>th</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3600" b="0" i="0" u="none" strike="noStrike" kern="1200" cap="none" spc="0" normalizeH="0" baseline="30000" noProof="0" dirty="0">
              <a:ln>
                <a:noFill/>
              </a:ln>
              <a:solidFill>
                <a:srgbClr val="F3D6AC"/>
              </a:solidFill>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1" u="none" strike="noStrike" kern="1200" cap="none" spc="0" normalizeH="0" baseline="30000" noProof="0" dirty="0">
                <a:ln>
                  <a:noFill/>
                </a:ln>
                <a:solidFill>
                  <a:srgbClr val="E08A92"/>
                </a:solidFill>
                <a:effectLst/>
                <a:uLnTx/>
                <a:uFillTx/>
                <a:latin typeface="Times New Roman"/>
                <a:ea typeface="+mn-ea"/>
                <a:cs typeface="+mn-cs"/>
              </a:rPr>
              <a:t>Invite a past client to meet up to share their “poison” of choice with you!</a:t>
            </a:r>
            <a:endParaRPr kumimoji="0" lang="en-US" sz="3200" b="0" i="1" u="none" strike="noStrike" kern="1200" cap="none" spc="0" normalizeH="0" baseline="0" noProof="0" dirty="0">
              <a:ln>
                <a:noFill/>
              </a:ln>
              <a:solidFill>
                <a:srgbClr val="E08A92"/>
              </a:solidFill>
              <a:effectLst/>
              <a:uLnTx/>
              <a:uFillTx/>
              <a:latin typeface="Times New Roman"/>
              <a:ea typeface="+mn-ea"/>
              <a:cs typeface="+mn-cs"/>
            </a:endParaRPr>
          </a:p>
        </p:txBody>
      </p:sp>
    </p:spTree>
    <p:extLst>
      <p:ext uri="{BB962C8B-B14F-4D97-AF65-F5344CB8AC3E}">
        <p14:creationId xmlns:p14="http://schemas.microsoft.com/office/powerpoint/2010/main" val="3126126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E180D4A7-C9FB-4DFB-919C-405C955672EB}">
      <p14:showEvtLst xmlns:p14="http://schemas.microsoft.com/office/powerpoint/2010/main">
        <p14:playEvt time="45" objId="2"/>
        <p14:stopEvt time="2545" objId="2"/>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E58311-5D87-8B2D-1C62-21531C33FE2A}"/>
              </a:ext>
            </a:extLst>
          </p:cNvPr>
          <p:cNvPicPr>
            <a:picLocks noChangeAspect="1"/>
          </p:cNvPicPr>
          <p:nvPr/>
        </p:nvPicPr>
        <p:blipFill rotWithShape="1">
          <a:blip r:embed="rId3">
            <a:extLst>
              <a:ext uri="{28A0092B-C50C-407E-A947-70E740481C1C}">
                <a14:useLocalDpi xmlns:a14="http://schemas.microsoft.com/office/drawing/2010/main" val="0"/>
              </a:ext>
            </a:extLst>
          </a:blip>
          <a:srcRect l="28681" r="2422"/>
          <a:stretch/>
        </p:blipFill>
        <p:spPr>
          <a:xfrm>
            <a:off x="1085837" y="423962"/>
            <a:ext cx="4033156" cy="57840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BDC9F0FF-E25A-FFA5-83EA-1C5AB61EEF59}"/>
              </a:ext>
            </a:extLst>
          </p:cNvPr>
          <p:cNvSpPr txBox="1"/>
          <p:nvPr/>
        </p:nvSpPr>
        <p:spPr>
          <a:xfrm>
            <a:off x="1085837" y="6247210"/>
            <a:ext cx="4539298" cy="373656"/>
          </a:xfrm>
          <a:prstGeom prst="rect">
            <a:avLst/>
          </a:prstGeom>
          <a:no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9ABB"/>
                </a:solidFill>
                <a:effectLst/>
                <a:uLnTx/>
                <a:uFillTx/>
                <a:latin typeface="Times New Roman"/>
                <a:ea typeface="+mn-ea"/>
                <a:cs typeface="+mn-cs"/>
              </a:rPr>
              <a:t>Systems and Solutions | Etsy</a:t>
            </a:r>
          </a:p>
        </p:txBody>
      </p:sp>
      <p:sp>
        <p:nvSpPr>
          <p:cNvPr id="6" name="Title 1">
            <a:extLst>
              <a:ext uri="{FF2B5EF4-FFF2-40B4-BE49-F238E27FC236}">
                <a16:creationId xmlns:a16="http://schemas.microsoft.com/office/drawing/2014/main" id="{F82D8C71-10F7-1EE7-FDCA-31AD5867CDC6}"/>
              </a:ext>
            </a:extLst>
          </p:cNvPr>
          <p:cNvSpPr txBox="1">
            <a:spLocks/>
          </p:cNvSpPr>
          <p:nvPr/>
        </p:nvSpPr>
        <p:spPr>
          <a:xfrm>
            <a:off x="6057899" y="649947"/>
            <a:ext cx="5334000" cy="238370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D1656F"/>
                </a:solidFill>
                <a:effectLst/>
                <a:uLnTx/>
                <a:uFillTx/>
                <a:latin typeface="Tw Cen MT"/>
                <a:ea typeface="+mj-ea"/>
                <a:cs typeface="+mj-cs"/>
              </a:rPr>
              <a:t>Spark Your Business</a:t>
            </a:r>
          </a:p>
        </p:txBody>
      </p:sp>
      <p:sp>
        <p:nvSpPr>
          <p:cNvPr id="9" name="TextBox 8">
            <a:extLst>
              <a:ext uri="{FF2B5EF4-FFF2-40B4-BE49-F238E27FC236}">
                <a16:creationId xmlns:a16="http://schemas.microsoft.com/office/drawing/2014/main" id="{2B41ADBC-C119-80F6-D67A-9F7A7FA1BECF}"/>
              </a:ext>
            </a:extLst>
          </p:cNvPr>
          <p:cNvSpPr txBox="1"/>
          <p:nvPr/>
        </p:nvSpPr>
        <p:spPr>
          <a:xfrm>
            <a:off x="6162547" y="3316007"/>
            <a:ext cx="5124704" cy="17748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059ABB"/>
                </a:solidFill>
                <a:effectLst/>
                <a:uLnTx/>
                <a:uFillTx/>
                <a:latin typeface="Times New Roman"/>
                <a:ea typeface="+mn-ea"/>
                <a:cs typeface="+mn-cs"/>
              </a:rPr>
              <a:t>National Sunglasses Day</a:t>
            </a:r>
          </a:p>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4800" b="0" i="0" u="none" strike="noStrike" kern="1200" cap="none" spc="0" normalizeH="0" baseline="30000" noProof="0" dirty="0">
                <a:ln>
                  <a:noFill/>
                </a:ln>
                <a:solidFill>
                  <a:srgbClr val="059ABB"/>
                </a:solidFill>
                <a:effectLst/>
                <a:uLnTx/>
                <a:uFillTx/>
                <a:latin typeface="Times New Roman"/>
                <a:ea typeface="+mn-ea"/>
                <a:cs typeface="+mn-cs"/>
              </a:rPr>
              <a:t>June 27th</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1" u="none" strike="noStrike" kern="1200" cap="none" spc="0" normalizeH="0" baseline="30000" noProof="0" dirty="0">
                <a:ln>
                  <a:noFill/>
                </a:ln>
                <a:solidFill>
                  <a:srgbClr val="661E25">
                    <a:lumMod val="60000"/>
                    <a:lumOff val="40000"/>
                  </a:srgbClr>
                </a:solidFill>
                <a:effectLst/>
                <a:uLnTx/>
                <a:uFillTx/>
                <a:latin typeface="Times New Roman"/>
                <a:ea typeface="+mn-ea"/>
                <a:cs typeface="+mn-cs"/>
              </a:rPr>
              <a:t>Surprise past clients with fun sunglasses.</a:t>
            </a:r>
            <a:endParaRPr kumimoji="0" lang="en-US" sz="2800" b="0" i="0" u="none" strike="noStrike" kern="1200" cap="none" spc="0" normalizeH="0" baseline="30000" noProof="0" dirty="0">
              <a:ln>
                <a:noFill/>
              </a:ln>
              <a:solidFill>
                <a:srgbClr val="F3D6AC"/>
              </a:solidFill>
              <a:effectLst/>
              <a:uLnTx/>
              <a:uFillTx/>
              <a:latin typeface="Times New Roman"/>
              <a:ea typeface="+mn-ea"/>
              <a:cs typeface="+mn-cs"/>
            </a:endParaRPr>
          </a:p>
        </p:txBody>
      </p:sp>
    </p:spTree>
    <p:extLst>
      <p:ext uri="{BB962C8B-B14F-4D97-AF65-F5344CB8AC3E}">
        <p14:creationId xmlns:p14="http://schemas.microsoft.com/office/powerpoint/2010/main" val="766266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E180D4A7-C9FB-4DFB-919C-405C955672EB}">
      <p14:showEvtLst xmlns:p14="http://schemas.microsoft.com/office/powerpoint/2010/main">
        <p14:playEvt time="46" objId="2"/>
        <p14:stopEvt time="2549" objId="2"/>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8EDD1"/>
        </a:solidFill>
        <a:effectLst/>
      </p:bgPr>
    </p:bg>
    <p:spTree>
      <p:nvGrpSpPr>
        <p:cNvPr id="1" name="">
          <a:extLst>
            <a:ext uri="{FF2B5EF4-FFF2-40B4-BE49-F238E27FC236}">
              <a16:creationId xmlns:a16="http://schemas.microsoft.com/office/drawing/2014/main" id="{621C6701-BDFE-FF3A-FDFA-2BFB92D20CC5}"/>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DFD92B7-278D-47E4-C4BB-0EC887F93E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 name="Title 1">
            <a:extLst>
              <a:ext uri="{FF2B5EF4-FFF2-40B4-BE49-F238E27FC236}">
                <a16:creationId xmlns:a16="http://schemas.microsoft.com/office/drawing/2014/main" id="{962FC1ED-A7F6-23A0-DF19-AF9E87545587}"/>
              </a:ext>
            </a:extLst>
          </p:cNvPr>
          <p:cNvSpPr txBox="1">
            <a:spLocks/>
          </p:cNvSpPr>
          <p:nvPr/>
        </p:nvSpPr>
        <p:spPr>
          <a:xfrm>
            <a:off x="6383893" y="784042"/>
            <a:ext cx="5334000" cy="238370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D1656F"/>
                </a:solidFill>
                <a:effectLst/>
                <a:uLnTx/>
                <a:uFillTx/>
                <a:latin typeface="Tw Cen MT"/>
                <a:ea typeface="+mj-ea"/>
                <a:cs typeface="+mj-cs"/>
              </a:rPr>
              <a:t>Spark Your Business</a:t>
            </a:r>
          </a:p>
        </p:txBody>
      </p:sp>
      <p:sp>
        <p:nvSpPr>
          <p:cNvPr id="4" name="Text Placeholder 3">
            <a:extLst>
              <a:ext uri="{FF2B5EF4-FFF2-40B4-BE49-F238E27FC236}">
                <a16:creationId xmlns:a16="http://schemas.microsoft.com/office/drawing/2014/main" id="{F87AE1FD-56B5-A50A-12B2-950C7D243AA1}"/>
              </a:ext>
            </a:extLst>
          </p:cNvPr>
          <p:cNvSpPr txBox="1">
            <a:spLocks/>
          </p:cNvSpPr>
          <p:nvPr/>
        </p:nvSpPr>
        <p:spPr>
          <a:xfrm>
            <a:off x="6383893" y="3494044"/>
            <a:ext cx="5334000" cy="2057400"/>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2E5682"/>
                </a:solidFill>
                <a:effectLst/>
                <a:uLnTx/>
                <a:uFillTx/>
                <a:latin typeface="Times New Roman"/>
                <a:ea typeface="+mn-ea"/>
                <a:cs typeface="+mn-cs"/>
              </a:rPr>
              <a:t>Birthdays &amp; </a:t>
            </a:r>
          </a:p>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2E5682"/>
                </a:solidFill>
                <a:effectLst/>
                <a:uLnTx/>
                <a:uFillTx/>
                <a:latin typeface="Times New Roman"/>
                <a:ea typeface="+mn-ea"/>
                <a:cs typeface="+mn-cs"/>
              </a:rPr>
              <a:t>Anniversaries</a:t>
            </a:r>
            <a:endParaRPr kumimoji="0" lang="en-US" sz="4000" b="0" i="0" u="none" strike="noStrike" kern="1200" cap="none" spc="0" normalizeH="0" baseline="30000" noProof="0" dirty="0">
              <a:ln>
                <a:noFill/>
              </a:ln>
              <a:solidFill>
                <a:srgbClr val="2E5682"/>
              </a:solidFill>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4000" b="0" i="0" u="none" strike="noStrike" kern="1200" cap="none" spc="0" normalizeH="0" baseline="30000" noProof="0" dirty="0">
              <a:ln>
                <a:noFill/>
              </a:ln>
              <a:solidFill>
                <a:srgbClr val="F3D6AC"/>
              </a:solidFill>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300" b="0" i="1" u="none" strike="noStrike" kern="1200" cap="none" spc="0" normalizeH="0" baseline="30000" noProof="0" dirty="0">
                <a:ln>
                  <a:noFill/>
                </a:ln>
                <a:solidFill>
                  <a:srgbClr val="661E25">
                    <a:lumMod val="60000"/>
                    <a:lumOff val="40000"/>
                  </a:srgbClr>
                </a:solidFill>
                <a:effectLst/>
                <a:uLnTx/>
                <a:uFillTx/>
                <a:latin typeface="Times New Roman"/>
                <a:ea typeface="+mn-ea"/>
                <a:cs typeface="+mn-cs"/>
              </a:rPr>
              <a:t>Mail cards to your SOI on special dates.</a:t>
            </a:r>
            <a:endParaRPr kumimoji="0" lang="en-US" sz="4300" b="0" i="1" u="none" strike="noStrike" kern="1200" cap="none" spc="0" normalizeH="0" baseline="0" noProof="0" dirty="0">
              <a:ln>
                <a:noFill/>
              </a:ln>
              <a:solidFill>
                <a:srgbClr val="661E25">
                  <a:lumMod val="60000"/>
                  <a:lumOff val="40000"/>
                </a:srgbClr>
              </a:solidFill>
              <a:effectLst/>
              <a:uLnTx/>
              <a:uFillTx/>
              <a:latin typeface="Times New Roman"/>
              <a:ea typeface="+mn-ea"/>
              <a:cs typeface="+mn-cs"/>
            </a:endParaRPr>
          </a:p>
        </p:txBody>
      </p:sp>
      <p:pic>
        <p:nvPicPr>
          <p:cNvPr id="10" name="Picture 9" descr="A picture containing text, stationary, paper product, letter&#10;&#10;Description automatically generated">
            <a:extLst>
              <a:ext uri="{FF2B5EF4-FFF2-40B4-BE49-F238E27FC236}">
                <a16:creationId xmlns:a16="http://schemas.microsoft.com/office/drawing/2014/main" id="{D589CEE2-C6BD-07D8-666C-FB00F61AAA7E}"/>
              </a:ext>
            </a:extLst>
          </p:cNvPr>
          <p:cNvPicPr>
            <a:picLocks noChangeAspect="1"/>
          </p:cNvPicPr>
          <p:nvPr/>
        </p:nvPicPr>
        <p:blipFill rotWithShape="1">
          <a:blip r:embed="rId3">
            <a:extLst>
              <a:ext uri="{28A0092B-C50C-407E-A947-70E740481C1C}">
                <a14:useLocalDpi xmlns:a14="http://schemas.microsoft.com/office/drawing/2010/main" val="0"/>
              </a:ext>
            </a:extLst>
          </a:blip>
          <a:srcRect l="7778" r="5278"/>
          <a:stretch/>
        </p:blipFill>
        <p:spPr>
          <a:xfrm>
            <a:off x="0" y="0"/>
            <a:ext cx="5962650" cy="6858000"/>
          </a:xfrm>
          <a:prstGeom prst="rect">
            <a:avLst/>
          </a:prstGeom>
        </p:spPr>
      </p:pic>
    </p:spTree>
    <p:extLst>
      <p:ext uri="{BB962C8B-B14F-4D97-AF65-F5344CB8AC3E}">
        <p14:creationId xmlns:p14="http://schemas.microsoft.com/office/powerpoint/2010/main" val="249142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E180D4A7-C9FB-4DFB-919C-405C955672EB}">
      <p14:showEvtLst xmlns:p14="http://schemas.microsoft.com/office/powerpoint/2010/main">
        <p14:playEvt time="42" objId="2"/>
        <p14:stopEvt time="2544"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Hourglass">
            <a:extLst>
              <a:ext uri="{FF2B5EF4-FFF2-40B4-BE49-F238E27FC236}">
                <a16:creationId xmlns:a16="http://schemas.microsoft.com/office/drawing/2014/main" id="{C54D82A7-A070-4447-B6FC-DD0A0A1EE190}"/>
              </a:ext>
            </a:extLst>
          </p:cNvPr>
          <p:cNvPicPr>
            <a:picLocks noChangeAspect="1"/>
          </p:cNvPicPr>
          <p:nvPr/>
        </p:nvPicPr>
        <p:blipFill rotWithShape="1">
          <a:blip r:embed="rId3">
            <a:extLst>
              <a:ext uri="{28A0092B-C50C-407E-A947-70E740481C1C}">
                <a14:useLocalDpi xmlns:a14="http://schemas.microsoft.com/office/drawing/2010/main" val="0"/>
              </a:ext>
            </a:extLst>
          </a:blip>
          <a:srcRect l="14711" r="3414" b="9089"/>
          <a:stretch/>
        </p:blipFill>
        <p:spPr>
          <a:xfrm>
            <a:off x="3523488" y="10"/>
            <a:ext cx="8668512" cy="6857990"/>
          </a:xfrm>
          <a:prstGeom prst="rect">
            <a:avLst/>
          </a:prstGeom>
        </p:spPr>
      </p:pic>
      <p:sp>
        <p:nvSpPr>
          <p:cNvPr id="18" name="Rectangle 17">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45A65EE0-C245-48A8-9171-BE937C5BF826}"/>
              </a:ext>
            </a:extLst>
          </p:cNvPr>
          <p:cNvSpPr>
            <a:spLocks noGrp="1"/>
          </p:cNvSpPr>
          <p:nvPr>
            <p:ph type="title"/>
          </p:nvPr>
        </p:nvSpPr>
        <p:spPr>
          <a:xfrm>
            <a:off x="371093" y="464459"/>
            <a:ext cx="5187877" cy="847199"/>
          </a:xfrm>
        </p:spPr>
        <p:txBody>
          <a:bodyPr anchor="b">
            <a:normAutofit/>
          </a:bodyPr>
          <a:lstStyle/>
          <a:p>
            <a:r>
              <a:rPr lang="en-US" sz="4800" dirty="0">
                <a:solidFill>
                  <a:srgbClr val="6C804A"/>
                </a:solidFill>
              </a:rPr>
              <a:t>Meeting Agenda</a:t>
            </a:r>
          </a:p>
        </p:txBody>
      </p:sp>
      <p:sp>
        <p:nvSpPr>
          <p:cNvPr id="11" name="Content Placeholder 10">
            <a:extLst>
              <a:ext uri="{FF2B5EF4-FFF2-40B4-BE49-F238E27FC236}">
                <a16:creationId xmlns:a16="http://schemas.microsoft.com/office/drawing/2014/main" id="{7BECDE22-2D75-4A58-AA2E-AFF24BEB9A6C}"/>
              </a:ext>
            </a:extLst>
          </p:cNvPr>
          <p:cNvSpPr>
            <a:spLocks noGrp="1"/>
          </p:cNvSpPr>
          <p:nvPr>
            <p:ph idx="1"/>
          </p:nvPr>
        </p:nvSpPr>
        <p:spPr>
          <a:xfrm>
            <a:off x="687402" y="1814285"/>
            <a:ext cx="7370747" cy="4499429"/>
          </a:xfrm>
        </p:spPr>
        <p:txBody>
          <a:bodyPr anchor="t">
            <a:noAutofit/>
          </a:bodyPr>
          <a:lstStyle/>
          <a:p>
            <a:pPr marL="514350" indent="-514350">
              <a:lnSpc>
                <a:spcPct val="100000"/>
              </a:lnSpc>
              <a:spcBef>
                <a:spcPts val="0"/>
              </a:spcBef>
              <a:spcAft>
                <a:spcPts val="1000"/>
              </a:spcAft>
              <a:buFont typeface="+mj-lt"/>
              <a:buAutoNum type="arabicPeriod"/>
            </a:pPr>
            <a:r>
              <a:rPr lang="en-US" sz="2400" dirty="0"/>
              <a:t>Company Updates</a:t>
            </a:r>
          </a:p>
          <a:p>
            <a:pPr marL="514350" indent="-514350">
              <a:lnSpc>
                <a:spcPct val="100000"/>
              </a:lnSpc>
              <a:spcBef>
                <a:spcPts val="0"/>
              </a:spcBef>
              <a:spcAft>
                <a:spcPts val="1000"/>
              </a:spcAft>
              <a:buFont typeface="+mj-lt"/>
              <a:buAutoNum type="arabicPeriod"/>
            </a:pPr>
            <a:r>
              <a:rPr lang="en-US" sz="2400" dirty="0"/>
              <a:t>Marketing Updates</a:t>
            </a:r>
          </a:p>
          <a:p>
            <a:pPr marL="514350" indent="-514350">
              <a:lnSpc>
                <a:spcPct val="100000"/>
              </a:lnSpc>
              <a:spcBef>
                <a:spcPts val="0"/>
              </a:spcBef>
              <a:spcAft>
                <a:spcPts val="1000"/>
              </a:spcAft>
              <a:buFont typeface="+mj-lt"/>
              <a:buAutoNum type="arabicPeriod"/>
            </a:pPr>
            <a:r>
              <a:rPr lang="en-US" sz="2400" dirty="0"/>
              <a:t>Real Estate Wants &amp; Needs</a:t>
            </a:r>
          </a:p>
          <a:p>
            <a:pPr marL="514350" indent="-514350">
              <a:lnSpc>
                <a:spcPct val="100000"/>
              </a:lnSpc>
              <a:spcBef>
                <a:spcPts val="0"/>
              </a:spcBef>
              <a:spcAft>
                <a:spcPts val="1000"/>
              </a:spcAft>
              <a:buFont typeface="+mj-lt"/>
              <a:buAutoNum type="arabicPeriod"/>
            </a:pPr>
            <a:r>
              <a:rPr lang="en-US" sz="2400" dirty="0"/>
              <a:t>Education Opportunities</a:t>
            </a:r>
          </a:p>
          <a:p>
            <a:pPr marL="514350" indent="-514350">
              <a:lnSpc>
                <a:spcPct val="100000"/>
              </a:lnSpc>
              <a:spcBef>
                <a:spcPts val="0"/>
              </a:spcBef>
              <a:spcAft>
                <a:spcPts val="1000"/>
              </a:spcAft>
              <a:buFont typeface="+mj-lt"/>
              <a:buAutoNum type="arabicPeriod"/>
            </a:pPr>
            <a:r>
              <a:rPr lang="en-US" sz="2400" dirty="0"/>
              <a:t>Practical Learning</a:t>
            </a:r>
            <a:endParaRPr lang="en-US" sz="2400" i="1" dirty="0"/>
          </a:p>
          <a:p>
            <a:pPr marL="514350" indent="-514350">
              <a:lnSpc>
                <a:spcPct val="100000"/>
              </a:lnSpc>
              <a:spcBef>
                <a:spcPts val="0"/>
              </a:spcBef>
              <a:spcAft>
                <a:spcPts val="1000"/>
              </a:spcAft>
              <a:buFont typeface="+mj-lt"/>
              <a:buAutoNum type="arabicPeriod"/>
            </a:pPr>
            <a:r>
              <a:rPr lang="en-US" sz="2400" dirty="0"/>
              <a:t>Real Estate Trends</a:t>
            </a:r>
          </a:p>
          <a:p>
            <a:pPr marL="514350" indent="-514350">
              <a:lnSpc>
                <a:spcPct val="100000"/>
              </a:lnSpc>
              <a:spcBef>
                <a:spcPts val="0"/>
              </a:spcBef>
              <a:spcAft>
                <a:spcPts val="1000"/>
              </a:spcAft>
              <a:buFont typeface="+mj-lt"/>
              <a:buAutoNum type="arabicPeriod"/>
            </a:pPr>
            <a:r>
              <a:rPr lang="en-US" sz="2400" dirty="0"/>
              <a:t>Old Business</a:t>
            </a:r>
          </a:p>
          <a:p>
            <a:pPr marL="514350" indent="-514350">
              <a:lnSpc>
                <a:spcPct val="100000"/>
              </a:lnSpc>
              <a:spcBef>
                <a:spcPts val="0"/>
              </a:spcBef>
              <a:spcAft>
                <a:spcPts val="1000"/>
              </a:spcAft>
              <a:buFont typeface="+mj-lt"/>
              <a:buAutoNum type="arabicPeriod"/>
            </a:pPr>
            <a:r>
              <a:rPr lang="en-US" sz="2400" dirty="0"/>
              <a:t>New Business</a:t>
            </a:r>
          </a:p>
          <a:p>
            <a:pPr marL="514350" indent="-514350">
              <a:lnSpc>
                <a:spcPct val="100000"/>
              </a:lnSpc>
              <a:spcBef>
                <a:spcPts val="0"/>
              </a:spcBef>
              <a:spcAft>
                <a:spcPts val="1000"/>
              </a:spcAft>
              <a:buFont typeface="+mj-lt"/>
              <a:buAutoNum type="arabicPeriod"/>
            </a:pPr>
            <a:r>
              <a:rPr lang="en-US" sz="2400" dirty="0"/>
              <a:t>Adjourn</a:t>
            </a:r>
          </a:p>
        </p:txBody>
      </p:sp>
      <p:cxnSp>
        <p:nvCxnSpPr>
          <p:cNvPr id="13" name="Straight Connector 12">
            <a:extLst>
              <a:ext uri="{FF2B5EF4-FFF2-40B4-BE49-F238E27FC236}">
                <a16:creationId xmlns:a16="http://schemas.microsoft.com/office/drawing/2014/main" id="{268443DB-C662-4FAD-A2E4-BEE5FA41F803}"/>
              </a:ext>
            </a:extLst>
          </p:cNvPr>
          <p:cNvCxnSpPr>
            <a:cxnSpLocks/>
          </p:cNvCxnSpPr>
          <p:nvPr/>
        </p:nvCxnSpPr>
        <p:spPr>
          <a:xfrm>
            <a:off x="371093" y="1538516"/>
            <a:ext cx="4247453" cy="0"/>
          </a:xfrm>
          <a:prstGeom prst="line">
            <a:avLst/>
          </a:prstGeom>
          <a:ln w="28575">
            <a:solidFill>
              <a:srgbClr val="6C804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34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A3443-E579-4B1B-BFE4-D2F42CA5C9B1}"/>
              </a:ext>
            </a:extLst>
          </p:cNvPr>
          <p:cNvSpPr>
            <a:spLocks noGrp="1"/>
          </p:cNvSpPr>
          <p:nvPr>
            <p:ph type="title"/>
          </p:nvPr>
        </p:nvSpPr>
        <p:spPr>
          <a:xfrm>
            <a:off x="4965430" y="629268"/>
            <a:ext cx="6586491" cy="1286160"/>
          </a:xfrm>
        </p:spPr>
        <p:txBody>
          <a:bodyPr spcFirstLastPara="1" vert="horz" lIns="91440" tIns="45720" rIns="91440" bIns="45720" rtlCol="0" anchor="b" anchorCtr="0">
            <a:normAutofit/>
          </a:bodyPr>
          <a:lstStyle/>
          <a:p>
            <a:pPr>
              <a:spcBef>
                <a:spcPct val="0"/>
              </a:spcBef>
            </a:pPr>
            <a:r>
              <a:rPr lang="en-US" sz="5400" b="0" i="0" u="none" strike="noStrike" kern="1200" cap="none" dirty="0">
                <a:latin typeface="+mj-lt"/>
                <a:ea typeface="+mj-ea"/>
                <a:cs typeface="+mj-cs"/>
                <a:sym typeface="Twentieth Century"/>
              </a:rPr>
              <a:t>Company Updates</a:t>
            </a:r>
          </a:p>
        </p:txBody>
      </p:sp>
      <p:sp>
        <p:nvSpPr>
          <p:cNvPr id="8" name="Content Placeholder 7">
            <a:extLst>
              <a:ext uri="{FF2B5EF4-FFF2-40B4-BE49-F238E27FC236}">
                <a16:creationId xmlns:a16="http://schemas.microsoft.com/office/drawing/2014/main" id="{33AB9420-B97D-4489-88AB-0E7DAC09D0F4}"/>
              </a:ext>
            </a:extLst>
          </p:cNvPr>
          <p:cNvSpPr>
            <a:spLocks noGrp="1"/>
          </p:cNvSpPr>
          <p:nvPr>
            <p:ph idx="1"/>
          </p:nvPr>
        </p:nvSpPr>
        <p:spPr>
          <a:xfrm>
            <a:off x="4965431" y="2438400"/>
            <a:ext cx="6586489" cy="3785419"/>
          </a:xfrm>
        </p:spPr>
        <p:txBody>
          <a:bodyPr>
            <a:normAutofit/>
          </a:bodyPr>
          <a:lstStyle/>
          <a:p>
            <a:endParaRPr lang="en-US" sz="3200" dirty="0"/>
          </a:p>
        </p:txBody>
      </p:sp>
      <p:pic>
        <p:nvPicPr>
          <p:cNvPr id="7" name="Picture 6" descr="Conference room table">
            <a:extLst>
              <a:ext uri="{FF2B5EF4-FFF2-40B4-BE49-F238E27FC236}">
                <a16:creationId xmlns:a16="http://schemas.microsoft.com/office/drawing/2014/main" id="{A3B0CB73-EAAC-44BB-BEF2-3D5B2B8DEE0B}"/>
              </a:ext>
            </a:extLst>
          </p:cNvPr>
          <p:cNvPicPr>
            <a:picLocks noChangeAspect="1"/>
          </p:cNvPicPr>
          <p:nvPr/>
        </p:nvPicPr>
        <p:blipFill rotWithShape="1">
          <a:blip r:embed="rId3">
            <a:extLst>
              <a:ext uri="{28A0092B-C50C-407E-A947-70E740481C1C}">
                <a14:useLocalDpi xmlns:a14="http://schemas.microsoft.com/office/drawing/2010/main" val="0"/>
              </a:ext>
            </a:extLst>
          </a:blip>
          <a:srcRect l="39673"/>
          <a:stretch/>
        </p:blipFill>
        <p:spPr>
          <a:xfrm>
            <a:off x="20" y="10"/>
            <a:ext cx="4635571" cy="6857990"/>
          </a:xfrm>
          <a:prstGeom prst="rect">
            <a:avLst/>
          </a:prstGeom>
          <a:effectLst/>
        </p:spPr>
      </p:pic>
      <p:cxnSp>
        <p:nvCxnSpPr>
          <p:cNvPr id="13"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8886A23-F7BB-44CC-BE7F-FD7F54D88506}"/>
              </a:ext>
            </a:extLst>
          </p:cNvPr>
          <p:cNvSpPr txBox="1"/>
          <p:nvPr/>
        </p:nvSpPr>
        <p:spPr>
          <a:xfrm>
            <a:off x="4965431" y="2438400"/>
            <a:ext cx="6586489" cy="3785419"/>
          </a:xfrm>
          <a:prstGeom prst="rect">
            <a:avLst/>
          </a:prstGeom>
        </p:spPr>
        <p:txBody>
          <a:bodyPr spcFirstLastPara="1" vert="horz" lIns="91440" tIns="45720" rIns="91440" bIns="45720" rtlCol="0" anchorCtr="0">
            <a:normAutofit/>
          </a:bodyPr>
          <a:lstStyle/>
          <a:p>
            <a:pPr marL="457200" indent="-228600">
              <a:lnSpc>
                <a:spcPct val="90000"/>
              </a:lnSpc>
              <a:spcBef>
                <a:spcPts val="1000"/>
              </a:spcBef>
              <a:buClr>
                <a:schemeClr val="dk1"/>
              </a:buClr>
              <a:buSzPts val="2400"/>
              <a:buFont typeface="Arial" panose="020B0604020202020204" pitchFamily="34" charset="0"/>
              <a:buChar char="•"/>
            </a:pPr>
            <a:endParaRPr lang="en-US" sz="2000" b="0" i="0" u="none" strike="noStrike" cap="none" dirty="0">
              <a:sym typeface="Rockwell"/>
            </a:endParaRPr>
          </a:p>
        </p:txBody>
      </p:sp>
    </p:spTree>
    <p:extLst>
      <p:ext uri="{BB962C8B-B14F-4D97-AF65-F5344CB8AC3E}">
        <p14:creationId xmlns:p14="http://schemas.microsoft.com/office/powerpoint/2010/main" val="57651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Content Placeholder 36" descr="Colorful pins connected with a thread">
            <a:extLst>
              <a:ext uri="{FF2B5EF4-FFF2-40B4-BE49-F238E27FC236}">
                <a16:creationId xmlns:a16="http://schemas.microsoft.com/office/drawing/2014/main" id="{F74BD6D5-3D30-43DA-963D-257ECF57BB9B}"/>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r="23298" b="9091"/>
          <a:stretch/>
        </p:blipFill>
        <p:spPr>
          <a:xfrm>
            <a:off x="3523486" y="0"/>
            <a:ext cx="8668512" cy="6857990"/>
          </a:xfrm>
          <a:prstGeom prst="rect">
            <a:avLst/>
          </a:prstGeom>
        </p:spPr>
      </p:pic>
      <p:sp>
        <p:nvSpPr>
          <p:cNvPr id="44" name="Rectangle 43">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7DA2A89-BAB0-4381-8D10-513A85F2D16E}"/>
              </a:ext>
            </a:extLst>
          </p:cNvPr>
          <p:cNvSpPr>
            <a:spLocks noGrp="1"/>
          </p:cNvSpPr>
          <p:nvPr>
            <p:ph type="title"/>
          </p:nvPr>
        </p:nvSpPr>
        <p:spPr>
          <a:xfrm>
            <a:off x="371093" y="843534"/>
            <a:ext cx="5724907" cy="923544"/>
          </a:xfrm>
        </p:spPr>
        <p:txBody>
          <a:bodyPr vert="horz" lIns="91440" tIns="45720" rIns="91440" bIns="45720" rtlCol="0" anchor="b">
            <a:normAutofit/>
          </a:bodyPr>
          <a:lstStyle/>
          <a:p>
            <a:r>
              <a:rPr lang="en-US" sz="5400" dirty="0">
                <a:solidFill>
                  <a:schemeClr val="tx2">
                    <a:lumMod val="60000"/>
                    <a:lumOff val="40000"/>
                  </a:schemeClr>
                </a:solidFill>
              </a:rPr>
              <a:t>Marketing Updates</a:t>
            </a:r>
          </a:p>
        </p:txBody>
      </p:sp>
      <p:sp>
        <p:nvSpPr>
          <p:cNvPr id="46" name="Rectangle 45" hidden="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Content Placeholder 23">
            <a:extLst>
              <a:ext uri="{FF2B5EF4-FFF2-40B4-BE49-F238E27FC236}">
                <a16:creationId xmlns:a16="http://schemas.microsoft.com/office/drawing/2014/main" id="{15798FAF-C1DD-47FE-AC29-B83319034075}"/>
              </a:ext>
            </a:extLst>
          </p:cNvPr>
          <p:cNvSpPr>
            <a:spLocks noGrp="1"/>
          </p:cNvSpPr>
          <p:nvPr>
            <p:ph sz="half" idx="2"/>
          </p:nvPr>
        </p:nvSpPr>
        <p:spPr>
          <a:xfrm>
            <a:off x="371094" y="2351314"/>
            <a:ext cx="5724906" cy="3573998"/>
          </a:xfrm>
        </p:spPr>
        <p:txBody>
          <a:bodyPr vert="horz" lIns="91440" tIns="45720" rIns="91440" bIns="45720" rtlCol="0" anchor="t">
            <a:normAutofit/>
          </a:bodyPr>
          <a:lstStyle/>
          <a:p>
            <a:endParaRPr lang="en-US" sz="3200" dirty="0"/>
          </a:p>
        </p:txBody>
      </p:sp>
      <p:cxnSp>
        <p:nvCxnSpPr>
          <p:cNvPr id="39" name="Straight Arrow Connector 38">
            <a:extLst>
              <a:ext uri="{FF2B5EF4-FFF2-40B4-BE49-F238E27FC236}">
                <a16:creationId xmlns:a16="http://schemas.microsoft.com/office/drawing/2014/main" id="{E36C33EB-333D-4896-82A3-E2B7DA7E786E}"/>
              </a:ext>
            </a:extLst>
          </p:cNvPr>
          <p:cNvCxnSpPr/>
          <p:nvPr/>
        </p:nvCxnSpPr>
        <p:spPr>
          <a:xfrm>
            <a:off x="371093" y="1930400"/>
            <a:ext cx="5724907" cy="0"/>
          </a:xfrm>
          <a:prstGeom prst="straightConnector1">
            <a:avLst/>
          </a:prstGeom>
          <a:ln w="28575">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921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houses with a question mark&#10;&#10;Description automatically generated">
            <a:extLst>
              <a:ext uri="{FF2B5EF4-FFF2-40B4-BE49-F238E27FC236}">
                <a16:creationId xmlns:a16="http://schemas.microsoft.com/office/drawing/2014/main" id="{6E0EF09B-289F-C3C6-B177-02FD142AA59A}"/>
              </a:ext>
            </a:extLst>
          </p:cNvPr>
          <p:cNvPicPr>
            <a:picLocks noChangeAspect="1"/>
          </p:cNvPicPr>
          <p:nvPr/>
        </p:nvPicPr>
        <p:blipFill rotWithShape="1">
          <a:blip r:embed="rId3">
            <a:extLst>
              <a:ext uri="{28A0092B-C50C-407E-A947-70E740481C1C}">
                <a14:useLocalDpi xmlns:a14="http://schemas.microsoft.com/office/drawing/2010/main" val="0"/>
              </a:ext>
            </a:extLst>
          </a:blip>
          <a:srcRect t="6252" r="2" b="9367"/>
          <a:stretch/>
        </p:blipFill>
        <p:spPr>
          <a:xfrm>
            <a:off x="1" y="0"/>
            <a:ext cx="12192000" cy="6858000"/>
          </a:xfrm>
          <a:prstGeom prst="rect">
            <a:avLst/>
          </a:prstGeom>
        </p:spPr>
      </p:pic>
      <p:sp>
        <p:nvSpPr>
          <p:cNvPr id="2" name="Title 1">
            <a:extLst>
              <a:ext uri="{FF2B5EF4-FFF2-40B4-BE49-F238E27FC236}">
                <a16:creationId xmlns:a16="http://schemas.microsoft.com/office/drawing/2014/main" id="{167A7C65-D3DD-E0D7-56AC-2335A3A3387B}"/>
              </a:ext>
            </a:extLst>
          </p:cNvPr>
          <p:cNvSpPr>
            <a:spLocks noGrp="1"/>
          </p:cNvSpPr>
          <p:nvPr>
            <p:ph type="title"/>
          </p:nvPr>
        </p:nvSpPr>
        <p:spPr>
          <a:xfrm>
            <a:off x="838200" y="582840"/>
            <a:ext cx="10515600" cy="1325563"/>
          </a:xfrm>
        </p:spPr>
        <p:txBody>
          <a:bodyPr>
            <a:normAutofit/>
          </a:bodyPr>
          <a:lstStyle/>
          <a:p>
            <a:r>
              <a:rPr lang="en-US" sz="6000" dirty="0">
                <a:solidFill>
                  <a:srgbClr val="F8FAF3"/>
                </a:solidFill>
              </a:rPr>
              <a:t>Wants &amp; Needs</a:t>
            </a:r>
          </a:p>
        </p:txBody>
      </p:sp>
    </p:spTree>
    <p:extLst>
      <p:ext uri="{BB962C8B-B14F-4D97-AF65-F5344CB8AC3E}">
        <p14:creationId xmlns:p14="http://schemas.microsoft.com/office/powerpoint/2010/main" val="2641437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8">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8006AC-5006-45A0-9BDF-F17D9F042078}"/>
              </a:ext>
            </a:extLst>
          </p:cNvPr>
          <p:cNvSpPr>
            <a:spLocks noGrp="1"/>
          </p:cNvSpPr>
          <p:nvPr>
            <p:ph type="title"/>
          </p:nvPr>
        </p:nvSpPr>
        <p:spPr>
          <a:xfrm>
            <a:off x="612648" y="1078992"/>
            <a:ext cx="6268770" cy="1536192"/>
          </a:xfrm>
        </p:spPr>
        <p:txBody>
          <a:bodyPr vert="horz" lIns="91440" tIns="45720" rIns="91440" bIns="45720" rtlCol="0" anchor="b">
            <a:normAutofit/>
          </a:bodyPr>
          <a:lstStyle/>
          <a:p>
            <a:r>
              <a:rPr lang="en-US" sz="5200" dirty="0">
                <a:solidFill>
                  <a:schemeClr val="tx2"/>
                </a:solidFill>
              </a:rPr>
              <a:t>Education Opportunities</a:t>
            </a:r>
          </a:p>
        </p:txBody>
      </p:sp>
      <p:sp>
        <p:nvSpPr>
          <p:cNvPr id="36" name="!!accent">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2">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8" name="Content Placeholder 3">
            <a:extLst>
              <a:ext uri="{FF2B5EF4-FFF2-40B4-BE49-F238E27FC236}">
                <a16:creationId xmlns:a16="http://schemas.microsoft.com/office/drawing/2014/main" id="{6D83E6F4-EBF3-4155-9362-2EEE8AAF2414}"/>
              </a:ext>
            </a:extLst>
          </p:cNvPr>
          <p:cNvSpPr>
            <a:spLocks noGrp="1"/>
          </p:cNvSpPr>
          <p:nvPr>
            <p:ph sz="half" idx="2"/>
          </p:nvPr>
        </p:nvSpPr>
        <p:spPr>
          <a:xfrm>
            <a:off x="612648" y="3274186"/>
            <a:ext cx="6990419" cy="2825496"/>
          </a:xfrm>
        </p:spPr>
        <p:txBody>
          <a:bodyPr vert="horz" lIns="91440" tIns="45720" rIns="91440" bIns="45720" rtlCol="0">
            <a:noAutofit/>
          </a:bodyPr>
          <a:lstStyle/>
          <a:p>
            <a:pPr marL="0" indent="0">
              <a:lnSpc>
                <a:spcPct val="100000"/>
              </a:lnSpc>
              <a:spcBef>
                <a:spcPts val="0"/>
              </a:spcBef>
              <a:buNone/>
            </a:pPr>
            <a:endParaRPr lang="en-US" dirty="0"/>
          </a:p>
        </p:txBody>
      </p:sp>
      <p:pic>
        <p:nvPicPr>
          <p:cNvPr id="6" name="Content Placeholder 5" descr="Books stacked on a wooden table">
            <a:extLst>
              <a:ext uri="{FF2B5EF4-FFF2-40B4-BE49-F238E27FC236}">
                <a16:creationId xmlns:a16="http://schemas.microsoft.com/office/drawing/2014/main" id="{E5A30CA6-93BE-4533-B59C-0781A5889840}"/>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52493" t="-1" r="6250" b="-1"/>
          <a:stretch/>
        </p:blipFill>
        <p:spPr>
          <a:xfrm>
            <a:off x="7953153" y="10"/>
            <a:ext cx="4238846" cy="6857990"/>
          </a:xfrm>
          <a:prstGeom prst="rect">
            <a:avLst/>
          </a:prstGeom>
        </p:spPr>
      </p:pic>
    </p:spTree>
    <p:extLst>
      <p:ext uri="{BB962C8B-B14F-4D97-AF65-F5344CB8AC3E}">
        <p14:creationId xmlns:p14="http://schemas.microsoft.com/office/powerpoint/2010/main" val="179030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Leveraging Client Testimonials">
            <a:hlinkClick r:id="" action="ppaction://media"/>
            <a:extLst>
              <a:ext uri="{FF2B5EF4-FFF2-40B4-BE49-F238E27FC236}">
                <a16:creationId xmlns:a16="http://schemas.microsoft.com/office/drawing/2014/main" id="{0A7739BF-F67C-1645-CB17-9AAEA29A92FD}"/>
              </a:ext>
            </a:extLst>
          </p:cNvPr>
          <p:cNvPicPr>
            <a:picLocks noRot="1" noChangeAspect="1"/>
          </p:cNvPicPr>
          <p:nvPr>
            <a:videoFile r:link="rId1"/>
          </p:nvPr>
        </p:nvPicPr>
        <p:blipFill>
          <a:blip r:embed="rId3"/>
          <a:stretch>
            <a:fillRect/>
          </a:stretch>
        </p:blipFill>
        <p:spPr>
          <a:xfrm>
            <a:off x="9525" y="0"/>
            <a:ext cx="12172950" cy="6858000"/>
          </a:xfrm>
          <a:prstGeom prst="rect">
            <a:avLst/>
          </a:prstGeom>
        </p:spPr>
      </p:pic>
    </p:spTree>
    <p:extLst>
      <p:ext uri="{BB962C8B-B14F-4D97-AF65-F5344CB8AC3E}">
        <p14:creationId xmlns:p14="http://schemas.microsoft.com/office/powerpoint/2010/main" val="299487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5 Ways to Impress Your Seller">
            <a:hlinkClick r:id="" action="ppaction://media"/>
            <a:extLst>
              <a:ext uri="{FF2B5EF4-FFF2-40B4-BE49-F238E27FC236}">
                <a16:creationId xmlns:a16="http://schemas.microsoft.com/office/drawing/2014/main" id="{E57DB910-3975-349F-791B-1A4EB24256CA}"/>
              </a:ext>
            </a:extLst>
          </p:cNvPr>
          <p:cNvPicPr>
            <a:picLocks noRot="1" noChangeAspect="1"/>
          </p:cNvPicPr>
          <p:nvPr>
            <a:videoFile r:link="rId1"/>
          </p:nvPr>
        </p:nvPicPr>
        <p:blipFill>
          <a:blip r:embed="rId3"/>
          <a:stretch>
            <a:fillRect/>
          </a:stretch>
        </p:blipFill>
        <p:spPr>
          <a:xfrm>
            <a:off x="9525" y="0"/>
            <a:ext cx="12172950" cy="6858000"/>
          </a:xfrm>
          <a:prstGeom prst="rect">
            <a:avLst/>
          </a:prstGeom>
        </p:spPr>
      </p:pic>
    </p:spTree>
    <p:extLst>
      <p:ext uri="{BB962C8B-B14F-4D97-AF65-F5344CB8AC3E}">
        <p14:creationId xmlns:p14="http://schemas.microsoft.com/office/powerpoint/2010/main" val="3387109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1_Office Theme">
  <a:themeElements>
    <a:clrScheme name="Custom 1">
      <a:dk1>
        <a:srgbClr val="000000"/>
      </a:dk1>
      <a:lt1>
        <a:srgbClr val="FFFFFF"/>
      </a:lt1>
      <a:dk2>
        <a:srgbClr val="395861"/>
      </a:dk2>
      <a:lt2>
        <a:srgbClr val="FFFFFF"/>
      </a:lt2>
      <a:accent1>
        <a:srgbClr val="B1BFB2"/>
      </a:accent1>
      <a:accent2>
        <a:srgbClr val="E0D1A0"/>
      </a:accent2>
      <a:accent3>
        <a:srgbClr val="CAAF5D"/>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1">
      <a:dk1>
        <a:srgbClr val="000000"/>
      </a:dk1>
      <a:lt1>
        <a:srgbClr val="FFFFFF"/>
      </a:lt1>
      <a:dk2>
        <a:srgbClr val="395861"/>
      </a:dk2>
      <a:lt2>
        <a:srgbClr val="FFFFFF"/>
      </a:lt2>
      <a:accent1>
        <a:srgbClr val="B1BFB2"/>
      </a:accent1>
      <a:accent2>
        <a:srgbClr val="E0D1A0"/>
      </a:accent2>
      <a:accent3>
        <a:srgbClr val="CAAF5D"/>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15738</TotalTime>
  <Words>1554</Words>
  <Application>Microsoft Office PowerPoint</Application>
  <PresentationFormat>Widescreen</PresentationFormat>
  <Paragraphs>149</Paragraphs>
  <Slides>26</Slides>
  <Notes>21</Notes>
  <HiddenSlides>0</HiddenSlides>
  <MMClips>5</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26</vt:i4>
      </vt:variant>
    </vt:vector>
  </HeadingPairs>
  <TitlesOfParts>
    <vt:vector size="38" baseType="lpstr">
      <vt:lpstr>Aptos</vt:lpstr>
      <vt:lpstr>Arial</vt:lpstr>
      <vt:lpstr>Calibri</vt:lpstr>
      <vt:lpstr>Open Sans</vt:lpstr>
      <vt:lpstr>Rockwell</vt:lpstr>
      <vt:lpstr>Satisfy</vt:lpstr>
      <vt:lpstr>Söhne</vt:lpstr>
      <vt:lpstr>Times New Roman</vt:lpstr>
      <vt:lpstr>Tw Cen MT</vt:lpstr>
      <vt:lpstr>Twentieth Century</vt:lpstr>
      <vt:lpstr>1_Office Theme</vt:lpstr>
      <vt:lpstr>Office Theme</vt:lpstr>
      <vt:lpstr>Welcome</vt:lpstr>
      <vt:lpstr>Good News!</vt:lpstr>
      <vt:lpstr>Meeting Agenda</vt:lpstr>
      <vt:lpstr>Company Updates</vt:lpstr>
      <vt:lpstr>Marketing Updates</vt:lpstr>
      <vt:lpstr>Wants &amp; Needs</vt:lpstr>
      <vt:lpstr>Education Opportunities</vt:lpstr>
      <vt:lpstr>PowerPoint Presentation</vt:lpstr>
      <vt:lpstr>PowerPoint Presentation</vt:lpstr>
      <vt:lpstr>PowerPoint Presentation</vt:lpstr>
      <vt:lpstr>PowerPoint Presentation</vt:lpstr>
      <vt:lpstr>PowerPoint Presentation</vt:lpstr>
      <vt:lpstr>Guest Speaker</vt:lpstr>
      <vt:lpstr>30-Year Fixed Mortgage Rates</vt:lpstr>
      <vt:lpstr>Existing-Home SALES</vt:lpstr>
      <vt:lpstr>Monthly Supply of New Houses</vt:lpstr>
      <vt:lpstr>Real Estate Trends Local Market Report</vt:lpstr>
      <vt:lpstr>Real Estate Trends Company Production</vt:lpstr>
      <vt:lpstr>Real Estate Trends Company Data</vt:lpstr>
      <vt:lpstr>PowerPoint Presentation</vt:lpstr>
      <vt:lpstr>Next Meeting</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Spark &amp; Logic</dc:creator>
  <cp:lastModifiedBy>Danielle Fogel</cp:lastModifiedBy>
  <cp:revision>183</cp:revision>
  <dcterms:created xsi:type="dcterms:W3CDTF">2021-11-05T15:17:42Z</dcterms:created>
  <dcterms:modified xsi:type="dcterms:W3CDTF">2024-04-18T20:20:52Z</dcterms:modified>
</cp:coreProperties>
</file>