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1" r:id="rId2"/>
  </p:sldMasterIdLst>
  <p:notesMasterIdLst>
    <p:notesMasterId r:id="rId29"/>
  </p:notesMasterIdLst>
  <p:sldIdLst>
    <p:sldId id="282" r:id="rId3"/>
    <p:sldId id="443" r:id="rId4"/>
    <p:sldId id="257" r:id="rId5"/>
    <p:sldId id="258" r:id="rId6"/>
    <p:sldId id="260" r:id="rId7"/>
    <p:sldId id="436" r:id="rId8"/>
    <p:sldId id="261" r:id="rId9"/>
    <p:sldId id="457" r:id="rId10"/>
    <p:sldId id="458" r:id="rId11"/>
    <p:sldId id="459" r:id="rId12"/>
    <p:sldId id="460" r:id="rId13"/>
    <p:sldId id="461" r:id="rId14"/>
    <p:sldId id="299" r:id="rId15"/>
    <p:sldId id="395" r:id="rId16"/>
    <p:sldId id="405" r:id="rId17"/>
    <p:sldId id="404" r:id="rId18"/>
    <p:sldId id="279" r:id="rId19"/>
    <p:sldId id="263" r:id="rId20"/>
    <p:sldId id="280" r:id="rId21"/>
    <p:sldId id="268" r:id="rId22"/>
    <p:sldId id="270" r:id="rId23"/>
    <p:sldId id="398" r:id="rId24"/>
    <p:sldId id="448" r:id="rId25"/>
    <p:sldId id="417" r:id="rId26"/>
    <p:sldId id="462" r:id="rId27"/>
    <p:sldId id="44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D868"/>
    <a:srgbClr val="F4BD62"/>
    <a:srgbClr val="E17B7B"/>
    <a:srgbClr val="336600"/>
    <a:srgbClr val="CA7A01"/>
    <a:srgbClr val="781C1D"/>
    <a:srgbClr val="C81E22"/>
    <a:srgbClr val="D82026"/>
    <a:srgbClr val="3F201D"/>
    <a:srgbClr val="9B4F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24" autoAdjust="0"/>
    <p:restoredTop sz="44970" autoAdjust="0"/>
  </p:normalViewPr>
  <p:slideViewPr>
    <p:cSldViewPr snapToGrid="0">
      <p:cViewPr varScale="1">
        <p:scale>
          <a:sx n="41" d="100"/>
          <a:sy n="41" d="100"/>
        </p:scale>
        <p:origin x="426" y="5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3558"/>
    </p:cViewPr>
  </p:sorterViewPr>
  <p:notesViewPr>
    <p:cSldViewPr snapToGrid="0">
      <p:cViewPr varScale="1">
        <p:scale>
          <a:sx n="91" d="100"/>
          <a:sy n="91" d="100"/>
        </p:scale>
        <p:origin x="375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EDE852-4A5E-41B1-BADA-6CCB179127F6}" type="datetimeFigureOut">
              <a:rPr lang="en-US" smtClean="0"/>
              <a:t>3/26/2024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4996B5-99FC-40EC-8178-B2137DF3989A}" type="slidenum">
              <a:rPr lang="en-US" smtClean="0"/>
              <a:t>‹#›</a:t>
            </a:fld>
            <a:endParaRPr lang="en-US"/>
          </a:p>
        </p:txBody>
      </p:sp>
    </p:spTree>
    <p:extLst>
      <p:ext uri="{BB962C8B-B14F-4D97-AF65-F5344CB8AC3E}">
        <p14:creationId xmlns:p14="http://schemas.microsoft.com/office/powerpoint/2010/main" val="2842579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050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b="1" kern="100" dirty="0">
                <a:latin typeface="Calibri" panose="020F0502020204030204" pitchFamily="34" charset="0"/>
                <a:ea typeface="Calibri" panose="020F0502020204030204" pitchFamily="34" charset="0"/>
                <a:cs typeface="Times New Roman" panose="02020603050405020304" pitchFamily="18" charset="0"/>
              </a:rPr>
              <a:t>TALKING POINTS</a:t>
            </a:r>
          </a:p>
          <a:p>
            <a:pPr marL="171424" indent="-171424">
              <a:lnSpc>
                <a:spcPct val="107000"/>
              </a:lnSpc>
              <a:spcAft>
                <a:spcPts val="800"/>
              </a:spcAft>
              <a:buFont typeface="Arial" panose="020B0604020202020204" pitchFamily="34" charset="0"/>
              <a:buChar char="•"/>
            </a:pPr>
            <a:r>
              <a:rPr lang="en-US" kern="100" dirty="0">
                <a:latin typeface="Calibri" panose="020F0502020204030204" pitchFamily="34" charset="0"/>
                <a:ea typeface="Calibri" panose="020F0502020204030204" pitchFamily="34" charset="0"/>
                <a:cs typeface="Times New Roman" panose="02020603050405020304" pitchFamily="18" charset="0"/>
              </a:rPr>
              <a:t>Existing-home sales increased 3.1% in January. </a:t>
            </a:r>
          </a:p>
          <a:p>
            <a:pPr marL="171424" indent="-171424">
              <a:lnSpc>
                <a:spcPct val="107000"/>
              </a:lnSpc>
              <a:spcAft>
                <a:spcPts val="800"/>
              </a:spcAft>
              <a:buFont typeface="Arial" panose="020B0604020202020204" pitchFamily="34" charset="0"/>
              <a:buChar char="•"/>
            </a:pPr>
            <a:r>
              <a:rPr lang="en-US" kern="100" dirty="0">
                <a:latin typeface="Calibri" panose="020F0502020204030204" pitchFamily="34" charset="0"/>
                <a:ea typeface="Calibri" panose="020F0502020204030204" pitchFamily="34" charset="0"/>
                <a:cs typeface="Times New Roman" panose="02020603050405020304" pitchFamily="18" charset="0"/>
              </a:rPr>
              <a:t>The median sales price fell slightly to $379,100 month-over-month, but is strong when compared year-over-year where it is up 5.1%.</a:t>
            </a:r>
          </a:p>
          <a:p>
            <a:pPr marL="171424" indent="-171424">
              <a:lnSpc>
                <a:spcPct val="107000"/>
              </a:lnSpc>
              <a:spcAft>
                <a:spcPts val="800"/>
              </a:spcAft>
              <a:buFont typeface="Arial" panose="020B0604020202020204" pitchFamily="34" charset="0"/>
              <a:buChar char="•"/>
            </a:pPr>
            <a:r>
              <a:rPr lang="en-US" kern="100" dirty="0">
                <a:latin typeface="Calibri" panose="020F0502020204030204" pitchFamily="34" charset="0"/>
                <a:ea typeface="Calibri" panose="020F0502020204030204" pitchFamily="34" charset="0"/>
                <a:cs typeface="Times New Roman" panose="02020603050405020304" pitchFamily="18" charset="0"/>
              </a:rPr>
              <a:t>The national absorption rate is trending slightly down at 3 months versus 3.2 months in December..</a:t>
            </a:r>
          </a:p>
          <a:p>
            <a:pPr marL="0" indent="0">
              <a:lnSpc>
                <a:spcPct val="107000"/>
              </a:lnSpc>
              <a:spcAft>
                <a:spcPts val="800"/>
              </a:spcAft>
              <a:buFont typeface="Arial" panose="020B0604020202020204" pitchFamily="34" charset="0"/>
              <a:buNone/>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kern="100" dirty="0">
                <a:latin typeface="Calibri" panose="020F0502020204030204" pitchFamily="34" charset="0"/>
                <a:ea typeface="Calibri" panose="020F0502020204030204" pitchFamily="34" charset="0"/>
                <a:cs typeface="Times New Roman" panose="02020603050405020304" pitchFamily="18" charset="0"/>
              </a:rPr>
              <a:t>WHY IS THIS IMPORTANT?</a:t>
            </a:r>
          </a:p>
          <a:p>
            <a:pPr>
              <a:lnSpc>
                <a:spcPct val="107000"/>
              </a:lnSpc>
              <a:spcAft>
                <a:spcPts val="800"/>
              </a:spcAft>
              <a:tabLst>
                <a:tab pos="457133" algn="l"/>
              </a:tabLst>
            </a:pPr>
            <a:r>
              <a:rPr lang="en-US" kern="100" dirty="0">
                <a:latin typeface="Calibri" panose="020F0502020204030204" pitchFamily="34" charset="0"/>
                <a:ea typeface="Calibri" panose="020F0502020204030204" pitchFamily="34" charset="0"/>
                <a:cs typeface="Times New Roman" panose="02020603050405020304" pitchFamily="18" charset="0"/>
              </a:rPr>
              <a:t>Even with the 30-year fixed rate slightly increasing, home sale prices have remained steady nationally. It is still a great time to sell in most areas of the US. Buyers should be aware that mid-priced homes are still receiving multiple offers and be prepared to offer highest and best. </a:t>
            </a:r>
          </a:p>
          <a:p>
            <a:pPr>
              <a:lnSpc>
                <a:spcPct val="107000"/>
              </a:lnSpc>
              <a:spcAft>
                <a:spcPts val="800"/>
              </a:spcAft>
              <a:tabLst>
                <a:tab pos="457133" algn="l"/>
              </a:tabLst>
            </a:pPr>
            <a:endParaRPr lang="en-US"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66363"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363"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4468FD6-C41F-FE1E-E5E6-BCCDCE99EBB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www.sparkandlogic.com</a:t>
            </a:r>
          </a:p>
        </p:txBody>
      </p:sp>
    </p:spTree>
    <p:extLst>
      <p:ext uri="{BB962C8B-B14F-4D97-AF65-F5344CB8AC3E}">
        <p14:creationId xmlns:p14="http://schemas.microsoft.com/office/powerpoint/2010/main" val="2166549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b="1" kern="100" dirty="0">
                <a:latin typeface="Calibri" panose="020F0502020204030204" pitchFamily="34" charset="0"/>
                <a:ea typeface="Calibri" panose="020F0502020204030204" pitchFamily="34" charset="0"/>
                <a:cs typeface="Times New Roman" panose="02020603050405020304" pitchFamily="18" charset="0"/>
              </a:rPr>
              <a:t>TALKING POINTS</a:t>
            </a: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marL="171424" indent="-171424">
              <a:lnSpc>
                <a:spcPct val="107000"/>
              </a:lnSpc>
              <a:spcAft>
                <a:spcPts val="800"/>
              </a:spcAft>
              <a:buFont typeface="Arial" panose="020B0604020202020204" pitchFamily="34" charset="0"/>
              <a:buChar char="•"/>
              <a:tabLst>
                <a:tab pos="457133" algn="l"/>
              </a:tabLst>
            </a:pPr>
            <a:r>
              <a:rPr lang="en-US" kern="100" dirty="0">
                <a:latin typeface="Calibri" panose="020F0502020204030204" pitchFamily="34" charset="0"/>
                <a:ea typeface="Calibri" panose="020F0502020204030204" pitchFamily="34" charset="0"/>
                <a:cs typeface="Times New Roman" panose="02020603050405020304" pitchFamily="18" charset="0"/>
              </a:rPr>
              <a:t>The monthly absorption rate of new construction homes increased slightly to 8.3 months of inventory in January.</a:t>
            </a:r>
          </a:p>
          <a:p>
            <a:pPr>
              <a:lnSpc>
                <a:spcPct val="107000"/>
              </a:lnSpc>
              <a:spcAft>
                <a:spcPts val="800"/>
              </a:spcAft>
              <a:tabLst>
                <a:tab pos="457133" algn="l"/>
              </a:tabLst>
            </a:pPr>
            <a:endParaRPr lang="en-US" b="1"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7133" algn="l"/>
              </a:tabLst>
            </a:pPr>
            <a:r>
              <a:rPr lang="en-US" b="1" kern="100" dirty="0">
                <a:latin typeface="Calibri" panose="020F0502020204030204" pitchFamily="34" charset="0"/>
                <a:ea typeface="Calibri" panose="020F0502020204030204" pitchFamily="34" charset="0"/>
                <a:cs typeface="Times New Roman" panose="02020603050405020304" pitchFamily="18" charset="0"/>
              </a:rPr>
              <a:t>WHY IS THIS IMPORTANT?</a:t>
            </a:r>
          </a:p>
          <a:p>
            <a:pPr>
              <a:lnSpc>
                <a:spcPct val="107000"/>
              </a:lnSpc>
              <a:spcAft>
                <a:spcPts val="800"/>
              </a:spcAft>
              <a:tabLst>
                <a:tab pos="457133" algn="l"/>
              </a:tabLst>
            </a:pPr>
            <a:r>
              <a:rPr lang="en-US" b="0" kern="100" dirty="0">
                <a:latin typeface="Calibri" panose="020F0502020204030204" pitchFamily="34" charset="0"/>
                <a:ea typeface="Calibri" panose="020F0502020204030204" pitchFamily="34" charset="0"/>
                <a:cs typeface="Times New Roman" panose="02020603050405020304" pitchFamily="18" charset="0"/>
              </a:rPr>
              <a:t>With new construction homes lingering on the market longer than existing homes and single-family housing construction starts predicted to increase this year, this could be a good year for your buyers looking to buy new construction.</a:t>
            </a:r>
          </a:p>
        </p:txBody>
      </p:sp>
      <p:sp>
        <p:nvSpPr>
          <p:cNvPr id="4" name="Slide Number Placeholder 3"/>
          <p:cNvSpPr>
            <a:spLocks noGrp="1"/>
          </p:cNvSpPr>
          <p:nvPr>
            <p:ph type="sldNum" sz="quarter" idx="5"/>
          </p:nvPr>
        </p:nvSpPr>
        <p:spPr/>
        <p:txBody>
          <a:bodyPr/>
          <a:lstStyle/>
          <a:p>
            <a:pPr marL="0" marR="0" lvl="0" indent="0" algn="r" defTabSz="966363"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363"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70316E6-7424-BBC4-C934-5EC5486B83A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www.sparkandlogic.com</a:t>
            </a:r>
          </a:p>
        </p:txBody>
      </p:sp>
    </p:spTree>
    <p:extLst>
      <p:ext uri="{BB962C8B-B14F-4D97-AF65-F5344CB8AC3E}">
        <p14:creationId xmlns:p14="http://schemas.microsoft.com/office/powerpoint/2010/main" val="3598896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Total number of listings currently available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a:t>
            </a:r>
            <a:r>
              <a:rPr lang="en-US" b="0" i="0" dirty="0" err="1">
                <a:solidFill>
                  <a:srgbClr val="222222"/>
                </a:solidFill>
                <a:effectLst/>
                <a:latin typeface="Arial" panose="020B0604020202020204" pitchFamily="34" charset="0"/>
              </a:rPr>
              <a:t>pendings</a:t>
            </a:r>
            <a:r>
              <a:rPr lang="en-US" b="0" i="0" dirty="0">
                <a:solidFill>
                  <a:srgbClr val="222222"/>
                </a:solidFill>
                <a:effectLst/>
                <a:latin typeface="Arial" panose="020B0604020202020204" pitchFamily="34" charset="0"/>
              </a:rPr>
              <a:t> last month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closed transactions last month per MLS</a:t>
            </a: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17</a:t>
            </a:fld>
            <a:endParaRPr lang="en-US"/>
          </a:p>
        </p:txBody>
      </p:sp>
    </p:spTree>
    <p:extLst>
      <p:ext uri="{BB962C8B-B14F-4D97-AF65-F5344CB8AC3E}">
        <p14:creationId xmlns:p14="http://schemas.microsoft.com/office/powerpoint/2010/main" val="1269235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Production Updates, Listings, Under Contracts, Closings (various ways to share) </a:t>
            </a:r>
          </a:p>
          <a:p>
            <a:pPr marL="228600" indent="-228600">
              <a:buFont typeface="+mj-lt"/>
              <a:buAutoNum type="arabicPeriod"/>
            </a:pPr>
            <a:r>
              <a:rPr lang="en-US" dirty="0"/>
              <a:t>Previous month vs. the same period last year</a:t>
            </a:r>
          </a:p>
          <a:p>
            <a:pPr marL="228600" indent="-228600">
              <a:buFont typeface="+mj-lt"/>
              <a:buAutoNum type="arabicPeriod"/>
            </a:pPr>
            <a:r>
              <a:rPr lang="en-US" dirty="0"/>
              <a:t>Year To Date (YTD) </a:t>
            </a:r>
          </a:p>
          <a:p>
            <a:pPr marL="228600" indent="-228600">
              <a:buFont typeface="+mj-lt"/>
              <a:buAutoNum type="arabicPeriod"/>
            </a:pPr>
            <a:r>
              <a:rPr lang="en-US" dirty="0"/>
              <a:t>Year Over Year (YOY)</a:t>
            </a:r>
          </a:p>
          <a:p>
            <a:pPr marL="228600" indent="-228600">
              <a:buFont typeface="+mj-lt"/>
              <a:buAutoNum type="arabicPeriod"/>
            </a:pPr>
            <a:r>
              <a:rPr lang="en-US" dirty="0"/>
              <a:t>Market Share</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18</a:t>
            </a:fld>
            <a:endParaRPr lang="en-US"/>
          </a:p>
        </p:txBody>
      </p:sp>
    </p:spTree>
    <p:extLst>
      <p:ext uri="{BB962C8B-B14F-4D97-AF65-F5344CB8AC3E}">
        <p14:creationId xmlns:p14="http://schemas.microsoft.com/office/powerpoint/2010/main" val="3580569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Average DOM from List to Under Contract</a:t>
            </a:r>
          </a:p>
          <a:p>
            <a:pPr marL="228600" indent="-228600">
              <a:buFont typeface="+mj-lt"/>
              <a:buAutoNum type="arabicPeriod"/>
            </a:pPr>
            <a:r>
              <a:rPr lang="en-US" dirty="0"/>
              <a:t>Average DOM from Under Contract to Close</a:t>
            </a:r>
          </a:p>
          <a:p>
            <a:pPr marL="228600" indent="-228600">
              <a:buFont typeface="+mj-lt"/>
              <a:buAutoNum type="arabicPeriod"/>
            </a:pPr>
            <a:r>
              <a:rPr lang="en-US" dirty="0"/>
              <a:t>Average / Median List Price</a:t>
            </a:r>
          </a:p>
          <a:p>
            <a:pPr marL="228600" indent="-228600">
              <a:buFont typeface="+mj-lt"/>
              <a:buAutoNum type="arabicPeriod"/>
            </a:pPr>
            <a:r>
              <a:rPr lang="en-US" dirty="0"/>
              <a:t>Average / Median Sales Price</a:t>
            </a:r>
          </a:p>
          <a:p>
            <a:pPr marL="228600" indent="-228600">
              <a:buFont typeface="+mj-lt"/>
              <a:buAutoNum type="arabicPeriod"/>
            </a:pPr>
            <a:r>
              <a:rPr lang="en-US" dirty="0"/>
              <a:t>Company’s List Price to Sales Price Ratio</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19</a:t>
            </a:fld>
            <a:endParaRPr lang="en-US"/>
          </a:p>
        </p:txBody>
      </p:sp>
    </p:spTree>
    <p:extLst>
      <p:ext uri="{BB962C8B-B14F-4D97-AF65-F5344CB8AC3E}">
        <p14:creationId xmlns:p14="http://schemas.microsoft.com/office/powerpoint/2010/main" val="2042988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dirty="0"/>
              <a:t>Updates and follow-up to the previous meeting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a:t>“Parking Lot” </a:t>
            </a:r>
            <a:r>
              <a:rPr lang="en-US" u="none" dirty="0"/>
              <a:t>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p>
        </p:txBody>
      </p:sp>
      <p:sp>
        <p:nvSpPr>
          <p:cNvPr id="4" name="Slide Number Placeholder 3"/>
          <p:cNvSpPr>
            <a:spLocks noGrp="1"/>
          </p:cNvSpPr>
          <p:nvPr>
            <p:ph type="sldNum" sz="quarter" idx="5"/>
          </p:nvPr>
        </p:nvSpPr>
        <p:spPr/>
        <p:txBody>
          <a:bodyPr/>
          <a:lstStyle/>
          <a:p>
            <a:fld id="{2C4996B5-99FC-40EC-8178-B2137DF3989A}" type="slidenum">
              <a:rPr lang="en-US" smtClean="0"/>
              <a:t>20</a:t>
            </a:fld>
            <a:endParaRPr lang="en-US"/>
          </a:p>
        </p:txBody>
      </p:sp>
    </p:spTree>
    <p:extLst>
      <p:ext uri="{BB962C8B-B14F-4D97-AF65-F5344CB8AC3E}">
        <p14:creationId xmlns:p14="http://schemas.microsoft.com/office/powerpoint/2010/main" val="4054861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TIP: </a:t>
            </a:r>
            <a:r>
              <a:rPr lang="en-US" dirty="0"/>
              <a:t>Consider adding a meeting teaser, such as the learning sprint topic, below the meeting location</a:t>
            </a:r>
          </a:p>
        </p:txBody>
      </p:sp>
      <p:sp>
        <p:nvSpPr>
          <p:cNvPr id="4" name="Slide Number Placeholder 3"/>
          <p:cNvSpPr>
            <a:spLocks noGrp="1"/>
          </p:cNvSpPr>
          <p:nvPr>
            <p:ph type="sldNum" sz="quarter" idx="5"/>
          </p:nvPr>
        </p:nvSpPr>
        <p:spPr/>
        <p:txBody>
          <a:bodyPr/>
          <a:lstStyle/>
          <a:p>
            <a:fld id="{2C4996B5-99FC-40EC-8178-B2137DF3989A}" type="slidenum">
              <a:rPr lang="en-US" smtClean="0"/>
              <a:t>21</a:t>
            </a:fld>
            <a:endParaRPr lang="en-US"/>
          </a:p>
        </p:txBody>
      </p:sp>
    </p:spTree>
    <p:extLst>
      <p:ext uri="{BB962C8B-B14F-4D97-AF65-F5344CB8AC3E}">
        <p14:creationId xmlns:p14="http://schemas.microsoft.com/office/powerpoint/2010/main" val="2568974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give you one idea to help Spark Your Business and keep your pipeline full.</a:t>
            </a:r>
          </a:p>
          <a:p>
            <a:pPr algn="l"/>
            <a:r>
              <a:rPr lang="en-US" b="0" i="0" dirty="0">
                <a:solidFill>
                  <a:srgbClr val="676767"/>
                </a:solidFill>
                <a:effectLst/>
                <a:latin typeface="Open Sans" panose="020B0606030504020204" pitchFamily="34" charset="0"/>
              </a:rPr>
              <a:t>May 5</a:t>
            </a:r>
            <a:r>
              <a:rPr lang="en-US" b="0" i="0" baseline="30000" dirty="0">
                <a:solidFill>
                  <a:srgbClr val="676767"/>
                </a:solidFill>
                <a:effectLst/>
                <a:latin typeface="Open Sans" panose="020B0606030504020204" pitchFamily="34" charset="0"/>
              </a:rPr>
              <a:t>th</a:t>
            </a:r>
            <a:r>
              <a:rPr lang="en-US" b="0" i="0" dirty="0">
                <a:solidFill>
                  <a:srgbClr val="676767"/>
                </a:solidFill>
                <a:effectLst/>
                <a:latin typeface="Open Sans" panose="020B0606030504020204" pitchFamily="34" charset="0"/>
              </a:rPr>
              <a:t> is National Lemonade Day. Leverage this day by scheduling a pop-by to a few select past clients and members of your sphere of influence. In a small gift bag, include lemonade mix and fresh lemons. Be sure to attach a clever tag like the one shown and include a couple of your business cards. If the recipient is home, be prepared to share relevant data about the market.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593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give you one idea to help Spark Your Business and keep your pipeline full.</a:t>
            </a:r>
          </a:p>
          <a:p>
            <a:r>
              <a:rPr lang="en-US" b="0" i="0" dirty="0">
                <a:solidFill>
                  <a:srgbClr val="676767"/>
                </a:solidFill>
                <a:effectLst/>
                <a:latin typeface="Open Sans" panose="020B0606030504020204" pitchFamily="34" charset="0"/>
              </a:rPr>
              <a:t>Spring is a great time to connect with your database using a newsletter. Articles should focus on spring maintenance, a relevant national trend and its impact on the local market, and upcoming summer events. Sharing this information with your clients will help them stay informed about what's happening in the local market and keep you top-of-mind for potential repeat and referral business. Always conclude your communication with a call to action, such as, "If you need more information about our market, please feel free to contact me. And, if you know someone who is looking to buy or sell real estate, I would appreciate your referral."</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48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end of today's sales meeting, we offer you a valuable tip to help you boost your business and maintain a steady stream of clients. People tend to choose a professional they perceive as an expert. By specializing in a specific real estate niche, you can tell your existing clients what additional value you can provide for those interested in buying or selling properties. In your letter, mention your area of specialization, the reason behind your passion, and how your knowledge and expertise will benefit buyers and sellers. Moreover, seek opportunities to share this information with potential clients likely to be interested in that niche. For instance, if you specialize in waterfront residential properties, you can mail the letter to all homeowners in local lake subdivisions.</a:t>
            </a:r>
            <a:endParaRPr lang="en-US" b="0" i="0" dirty="0">
              <a:solidFill>
                <a:srgbClr val="676767"/>
              </a:solidFill>
              <a:effectLst/>
              <a:latin typeface="Open Sans" panose="020B0606030504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841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latin typeface="Söhne"/>
              </a:rPr>
              <a:t>Let’s start the meeting on a positive note by sharing some good news. Reflect on something positive that happened and share it with the group. It could be a personal milestone, a professional accomplishment, or a simple joy that has brought a smile to your face.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102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leave you with one idea to help Spark Your Business and keep your pipeline full.</a:t>
            </a:r>
            <a:r>
              <a:rPr lang="en-US" sz="1800" dirty="0">
                <a:effectLst/>
                <a:latin typeface="Calibri" panose="020F0502020204030204" pitchFamily="34" charset="0"/>
                <a:ea typeface="Calibri" panose="020F0502020204030204" pitchFamily="34" charset="0"/>
                <a:cs typeface="Times New Roman" panose="02020603050405020304" pitchFamily="18" charset="0"/>
              </a:rPr>
              <a:t> May 21</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International Tea Day. Consider doing a pop-by to a few select past clients and sphere of influence contacts. Put together a small gift bag with an assortment of tea, maybe a travel mug branded with your logo, and honey spoons. Attach a clever tag and slide in 2 or 3 of your business cards.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04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D0679-0508-9E79-9C54-D5C874CE94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096470-96F5-76BA-1690-C4B67692D3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324FE1-2D7D-6FFC-C308-D562A157932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As we conclude today’s sales meeting, we want to leave you with one idea to help Spark Your Business and keep your pipeline full.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Many community members enjoy a good parade, and Memorial Day is just around the corner, on May 27</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dirty="0">
                <a:effectLst/>
                <a:latin typeface="Calibri" panose="020F0502020204030204" pitchFamily="34" charset="0"/>
                <a:ea typeface="Calibri" panose="020F0502020204030204" pitchFamily="34" charset="0"/>
                <a:cs typeface="Times New Roman" panose="02020603050405020304" pitchFamily="18" charset="0"/>
              </a:rPr>
              <a:t>. You may want to consider several marketing ideas. One successful Michigan agent would line the local parade route with small US flags year after year while wearing a polo shirt with his logo. To this day people still talk about Scott Griffith and his flags. You could create a simple summer calendar of community events like farmers’ markets, firework displays, and arts &amp; crafts festivals. Brand the calendar with your logo and contact information and mail or email to your SOI and past clients. The calendar will provide shelf-life for this marketing promotion.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BD8EDC08-E624-4522-78DF-2F7BAD65227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829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Edit the agenda as appropriate for your meeting.</a:t>
            </a:r>
          </a:p>
        </p:txBody>
      </p:sp>
      <p:sp>
        <p:nvSpPr>
          <p:cNvPr id="4" name="Slide Number Placeholder 3"/>
          <p:cNvSpPr>
            <a:spLocks noGrp="1"/>
          </p:cNvSpPr>
          <p:nvPr>
            <p:ph type="sldNum" sz="quarter" idx="5"/>
          </p:nvPr>
        </p:nvSpPr>
        <p:spPr/>
        <p:txBody>
          <a:bodyPr/>
          <a:lstStyle/>
          <a:p>
            <a:fld id="{2C4996B5-99FC-40EC-8178-B2137DF3989A}" type="slidenum">
              <a:rPr lang="en-US" smtClean="0"/>
              <a:t>3</a:t>
            </a:fld>
            <a:endParaRPr lang="en-US"/>
          </a:p>
        </p:txBody>
      </p:sp>
    </p:spTree>
    <p:extLst>
      <p:ext uri="{BB962C8B-B14F-4D97-AF65-F5344CB8AC3E}">
        <p14:creationId xmlns:p14="http://schemas.microsoft.com/office/powerpoint/2010/main" val="1777867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dirty="0"/>
              <a:t>New company listings and buyer needs </a:t>
            </a:r>
          </a:p>
          <a:p>
            <a:pPr marL="228600" indent="-228600">
              <a:buFont typeface="+mj-lt"/>
              <a:buAutoNum type="arabicPeriod"/>
            </a:pPr>
            <a:r>
              <a:rPr lang="en-US" b="0" dirty="0"/>
              <a:t>Company Initiatives (company-specific updates or topics you deem appropriate)</a:t>
            </a:r>
          </a:p>
          <a:p>
            <a:pPr marL="228600" indent="-228600">
              <a:buFont typeface="+mj-lt"/>
              <a:buAutoNum type="arabicPeriod"/>
            </a:pPr>
            <a:r>
              <a:rPr lang="en-US" b="0" dirty="0"/>
              <a:t>“Parking Lot” items from previous meetings </a:t>
            </a:r>
          </a:p>
          <a:p>
            <a:pPr marL="228600" indent="-228600">
              <a:buFont typeface="+mj-lt"/>
              <a:buAutoNum type="arabicPeriod"/>
            </a:pPr>
            <a:r>
              <a:rPr lang="en-US" b="0" dirty="0"/>
              <a:t>Agent Sales Contest</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4</a:t>
            </a:fld>
            <a:endParaRPr lang="en-US"/>
          </a:p>
        </p:txBody>
      </p:sp>
    </p:spTree>
    <p:extLst>
      <p:ext uri="{BB962C8B-B14F-4D97-AF65-F5344CB8AC3E}">
        <p14:creationId xmlns:p14="http://schemas.microsoft.com/office/powerpoint/2010/main" val="290263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dirty="0"/>
              <a:t>Company marketing initiatives</a:t>
            </a:r>
          </a:p>
          <a:p>
            <a:pPr marL="228600" indent="-228600">
              <a:buFont typeface="+mj-lt"/>
              <a:buAutoNum type="arabicPeriod"/>
            </a:pPr>
            <a:r>
              <a:rPr lang="en-US" b="0" dirty="0"/>
              <a:t>Company community service projects and events</a:t>
            </a:r>
          </a:p>
          <a:p>
            <a:pPr marL="228600" indent="-228600">
              <a:buFont typeface="+mj-lt"/>
              <a:buAutoNum type="arabicPeriod"/>
            </a:pPr>
            <a:r>
              <a:rPr lang="en-US" b="0" dirty="0"/>
              <a:t>Agent marketing opportunities that complement company/brand marketing</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5</a:t>
            </a:fld>
            <a:endParaRPr lang="en-US"/>
          </a:p>
        </p:txBody>
      </p:sp>
    </p:spTree>
    <p:extLst>
      <p:ext uri="{BB962C8B-B14F-4D97-AF65-F5344CB8AC3E}">
        <p14:creationId xmlns:p14="http://schemas.microsoft.com/office/powerpoint/2010/main" val="1515029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6</a:t>
            </a:fld>
            <a:endParaRPr lang="en-US"/>
          </a:p>
        </p:txBody>
      </p:sp>
    </p:spTree>
    <p:extLst>
      <p:ext uri="{BB962C8B-B14F-4D97-AF65-F5344CB8AC3E}">
        <p14:creationId xmlns:p14="http://schemas.microsoft.com/office/powerpoint/2010/main" val="1693191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7</a:t>
            </a:fld>
            <a:endParaRPr lang="en-US"/>
          </a:p>
        </p:txBody>
      </p:sp>
    </p:spTree>
    <p:extLst>
      <p:ext uri="{BB962C8B-B14F-4D97-AF65-F5344CB8AC3E}">
        <p14:creationId xmlns:p14="http://schemas.microsoft.com/office/powerpoint/2010/main" val="1226168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NOTE: </a:t>
            </a:r>
            <a:r>
              <a:rPr lang="en-US" b="0" dirty="0">
                <a:solidFill>
                  <a:srgbClr val="FF0000"/>
                </a:solidFill>
              </a:rPr>
              <a:t>Delete if not using a guest speaker.</a:t>
            </a:r>
          </a:p>
        </p:txBody>
      </p:sp>
      <p:sp>
        <p:nvSpPr>
          <p:cNvPr id="4" name="Slide Number Placeholder 3"/>
          <p:cNvSpPr>
            <a:spLocks noGrp="1"/>
          </p:cNvSpPr>
          <p:nvPr>
            <p:ph type="sldNum" sz="quarter" idx="5"/>
          </p:nvPr>
        </p:nvSpPr>
        <p:spPr/>
        <p:txBody>
          <a:bodyPr/>
          <a:lstStyle/>
          <a:p>
            <a:fld id="{2C4996B5-99FC-40EC-8178-B2137DF3989A}" type="slidenum">
              <a:rPr lang="en-US" smtClean="0"/>
              <a:t>13</a:t>
            </a:fld>
            <a:endParaRPr lang="en-US"/>
          </a:p>
        </p:txBody>
      </p:sp>
    </p:spTree>
    <p:extLst>
      <p:ext uri="{BB962C8B-B14F-4D97-AF65-F5344CB8AC3E}">
        <p14:creationId xmlns:p14="http://schemas.microsoft.com/office/powerpoint/2010/main" val="927981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b="1" kern="100" dirty="0">
                <a:latin typeface="Calibri" panose="020F0502020204030204" pitchFamily="34" charset="0"/>
                <a:ea typeface="Calibri" panose="020F0502020204030204" pitchFamily="34" charset="0"/>
                <a:cs typeface="Times New Roman" panose="02020603050405020304" pitchFamily="18" charset="0"/>
              </a:rPr>
              <a:t>TALKING POINTS</a:t>
            </a:r>
          </a:p>
          <a:p>
            <a:pPr marL="171424" indent="-171424">
              <a:lnSpc>
                <a:spcPct val="107000"/>
              </a:lnSpc>
              <a:spcAft>
                <a:spcPts val="800"/>
              </a:spcAft>
              <a:buFont typeface="Arial" panose="020B0604020202020204" pitchFamily="34" charset="0"/>
              <a:buChar char="•"/>
            </a:pPr>
            <a:r>
              <a:rPr lang="en-US" kern="100" dirty="0">
                <a:latin typeface="Calibri" panose="020F0502020204030204" pitchFamily="34" charset="0"/>
                <a:ea typeface="Calibri" panose="020F0502020204030204" pitchFamily="34" charset="0"/>
                <a:cs typeface="Times New Roman" panose="02020603050405020304" pitchFamily="18" charset="0"/>
              </a:rPr>
              <a:t>The 30-year fixed rate increased slightly from 6.69% to 6.94% at the end of February. </a:t>
            </a:r>
          </a:p>
          <a:p>
            <a:pPr marL="171424" indent="-171424">
              <a:lnSpc>
                <a:spcPct val="107000"/>
              </a:lnSpc>
              <a:spcAft>
                <a:spcPts val="800"/>
              </a:spcAft>
              <a:buFont typeface="Arial" panose="020B0604020202020204" pitchFamily="34" charset="0"/>
              <a:buChar char="•"/>
            </a:pPr>
            <a:r>
              <a:rPr lang="en-US" kern="100" dirty="0">
                <a:latin typeface="Calibri" panose="020F0502020204030204" pitchFamily="34" charset="0"/>
                <a:ea typeface="Calibri" panose="020F0502020204030204" pitchFamily="34" charset="0"/>
                <a:cs typeface="Times New Roman" panose="02020603050405020304" pitchFamily="18" charset="0"/>
              </a:rPr>
              <a:t>One reason may be the large gap between the Consumer Price Index (which measures what we pay for food items, autos, and rent for example) vs. the Personal Consumption Expenditures (which measures what we pay for goods and services). </a:t>
            </a:r>
          </a:p>
          <a:p>
            <a:pPr marL="0" indent="0">
              <a:lnSpc>
                <a:spcPct val="107000"/>
              </a:lnSpc>
              <a:spcAft>
                <a:spcPts val="800"/>
              </a:spcAft>
              <a:buFont typeface="Arial" panose="020B0604020202020204" pitchFamily="34" charset="0"/>
              <a:buNone/>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kern="100" dirty="0">
                <a:latin typeface="Calibri" panose="020F0502020204030204" pitchFamily="34" charset="0"/>
                <a:ea typeface="Calibri" panose="020F0502020204030204" pitchFamily="34" charset="0"/>
                <a:cs typeface="Times New Roman" panose="02020603050405020304" pitchFamily="18" charset="0"/>
              </a:rPr>
              <a:t>WHY IS THIS IMPORTANT?</a:t>
            </a:r>
          </a:p>
          <a:p>
            <a:pPr>
              <a:lnSpc>
                <a:spcPct val="107000"/>
              </a:lnSpc>
              <a:spcAft>
                <a:spcPts val="800"/>
              </a:spcAft>
            </a:pPr>
            <a:r>
              <a:rPr lang="en-US" b="0" kern="100" dirty="0">
                <a:latin typeface="Calibri" panose="020F0502020204030204" pitchFamily="34" charset="0"/>
                <a:ea typeface="Calibri" panose="020F0502020204030204" pitchFamily="34" charset="0"/>
                <a:cs typeface="Times New Roman" panose="02020603050405020304" pitchFamily="18" charset="0"/>
              </a:rPr>
              <a:t>As mortgage rates rise, the effect on real estate investing can be positive. If you’re working with clients looking to buy investment properties, now is a good time to buy because rental demand may increase as more people opt to rent while waiting for interest rate to fall.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F37A6EB-73EF-0ECE-E652-FC9AF465746F}"/>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www.sparkandlogic.com</a:t>
            </a:r>
          </a:p>
        </p:txBody>
      </p:sp>
    </p:spTree>
    <p:extLst>
      <p:ext uri="{BB962C8B-B14F-4D97-AF65-F5344CB8AC3E}">
        <p14:creationId xmlns:p14="http://schemas.microsoft.com/office/powerpoint/2010/main" val="133635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Only" type="titleOnly" preserve="1">
  <p:cSld name="1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6C92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8708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5DFF-A1BC-4400-89FF-7E7218BDC4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3A9A3F-CD09-4A99-84CD-C1FCB54AF463}"/>
              </a:ext>
            </a:extLst>
          </p:cNvPr>
          <p:cNvSpPr>
            <a:spLocks noGrp="1"/>
          </p:cNvSpPr>
          <p:nvPr>
            <p:ph type="dt" sz="half" idx="10"/>
          </p:nvPr>
        </p:nvSpPr>
        <p:spPr/>
        <p:txBody>
          <a:bodyPr/>
          <a:lstStyle/>
          <a:p>
            <a:fld id="{40C602D2-F66F-4877-B56C-434DAAFE4BA8}" type="datetimeFigureOut">
              <a:rPr lang="en-US" smtClean="0"/>
              <a:t>3/26/2024</a:t>
            </a:fld>
            <a:endParaRPr lang="en-US"/>
          </a:p>
        </p:txBody>
      </p:sp>
      <p:sp>
        <p:nvSpPr>
          <p:cNvPr id="4" name="Footer Placeholder 3">
            <a:extLst>
              <a:ext uri="{FF2B5EF4-FFF2-40B4-BE49-F238E27FC236}">
                <a16:creationId xmlns:a16="http://schemas.microsoft.com/office/drawing/2014/main" id="{71A2B003-895F-41C1-9D54-4B3F97FFA9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20CEA0-2716-4669-AD2D-F9557F9A4917}"/>
              </a:ext>
            </a:extLst>
          </p:cNvPr>
          <p:cNvSpPr>
            <a:spLocks noGrp="1"/>
          </p:cNvSpPr>
          <p:nvPr>
            <p:ph type="sldNum" sz="quarter" idx="12"/>
          </p:nvPr>
        </p:nvSpPr>
        <p:spPr/>
        <p:txBody>
          <a:bodyPr/>
          <a:lstStyle/>
          <a:p>
            <a:fld id="{07461DE2-1905-4837-A7A6-BB5080D9EE50}" type="slidenum">
              <a:rPr lang="en-US" smtClean="0"/>
              <a:t>‹#›</a:t>
            </a:fld>
            <a:endParaRPr lang="en-US"/>
          </a:p>
        </p:txBody>
      </p:sp>
    </p:spTree>
    <p:extLst>
      <p:ext uri="{BB962C8B-B14F-4D97-AF65-F5344CB8AC3E}">
        <p14:creationId xmlns:p14="http://schemas.microsoft.com/office/powerpoint/2010/main" val="165313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3274-5E2B-45B0-9BEC-0597289754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2A918-0562-4498-9255-A9DED46690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A130DF-4378-476A-89C1-F8D6FC19ECAE}"/>
              </a:ext>
            </a:extLst>
          </p:cNvPr>
          <p:cNvSpPr>
            <a:spLocks noGrp="1"/>
          </p:cNvSpPr>
          <p:nvPr>
            <p:ph type="dt" sz="half" idx="10"/>
          </p:nvPr>
        </p:nvSpPr>
        <p:spPr/>
        <p:txBody>
          <a:bodyPr/>
          <a:lstStyle/>
          <a:p>
            <a:fld id="{72C735D2-AE06-4D49-8B23-B9D355826EA9}" type="datetimeFigureOut">
              <a:rPr lang="en-US" smtClean="0"/>
              <a:t>3/26/2024</a:t>
            </a:fld>
            <a:endParaRPr lang="en-US"/>
          </a:p>
        </p:txBody>
      </p:sp>
      <p:sp>
        <p:nvSpPr>
          <p:cNvPr id="5" name="Footer Placeholder 4">
            <a:extLst>
              <a:ext uri="{FF2B5EF4-FFF2-40B4-BE49-F238E27FC236}">
                <a16:creationId xmlns:a16="http://schemas.microsoft.com/office/drawing/2014/main" id="{137B288F-7C89-47E8-AE6E-7AA47D84E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FD575-9795-456C-B666-BA02B36EE1C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8804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9A05-790D-4BE7-B830-8E67D64856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FA644-7CCB-4D6D-B3AD-2F57C24C5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EE5A8-7EC0-4397-9EED-86186095DBBD}"/>
              </a:ext>
            </a:extLst>
          </p:cNvPr>
          <p:cNvSpPr>
            <a:spLocks noGrp="1"/>
          </p:cNvSpPr>
          <p:nvPr>
            <p:ph type="dt" sz="half" idx="10"/>
          </p:nvPr>
        </p:nvSpPr>
        <p:spPr/>
        <p:txBody>
          <a:bodyPr/>
          <a:lstStyle/>
          <a:p>
            <a:fld id="{72C735D2-AE06-4D49-8B23-B9D355826EA9}" type="datetimeFigureOut">
              <a:rPr lang="en-US" smtClean="0"/>
              <a:t>3/26/2024</a:t>
            </a:fld>
            <a:endParaRPr lang="en-US"/>
          </a:p>
        </p:txBody>
      </p:sp>
      <p:sp>
        <p:nvSpPr>
          <p:cNvPr id="5" name="Footer Placeholder 4">
            <a:extLst>
              <a:ext uri="{FF2B5EF4-FFF2-40B4-BE49-F238E27FC236}">
                <a16:creationId xmlns:a16="http://schemas.microsoft.com/office/drawing/2014/main" id="{704359C1-5CF9-4B25-9046-2E565BEDA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79961-616B-4C14-B97D-6AB720950A65}"/>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68728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2A84-CCCA-47F3-B3B0-12AD968EA6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AC1BC7-8580-4B21-8867-5814CE6288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F366A3-8AAA-4625-9F5F-255FDBAD38AF}"/>
              </a:ext>
            </a:extLst>
          </p:cNvPr>
          <p:cNvSpPr>
            <a:spLocks noGrp="1"/>
          </p:cNvSpPr>
          <p:nvPr>
            <p:ph type="dt" sz="half" idx="10"/>
          </p:nvPr>
        </p:nvSpPr>
        <p:spPr/>
        <p:txBody>
          <a:bodyPr/>
          <a:lstStyle/>
          <a:p>
            <a:fld id="{72C735D2-AE06-4D49-8B23-B9D355826EA9}" type="datetimeFigureOut">
              <a:rPr lang="en-US" smtClean="0"/>
              <a:t>3/26/2024</a:t>
            </a:fld>
            <a:endParaRPr lang="en-US"/>
          </a:p>
        </p:txBody>
      </p:sp>
      <p:sp>
        <p:nvSpPr>
          <p:cNvPr id="5" name="Footer Placeholder 4">
            <a:extLst>
              <a:ext uri="{FF2B5EF4-FFF2-40B4-BE49-F238E27FC236}">
                <a16:creationId xmlns:a16="http://schemas.microsoft.com/office/drawing/2014/main" id="{BABBE51C-F673-4720-ABD3-10A78DB46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15ADC-3576-4D1F-9018-C730AEA95D20}"/>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27888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0BA4-1944-409C-9E29-F60BEB155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46693-B639-4875-9C71-D74F21D434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1DC7EE-3F54-46F7-9FAF-5C5214395B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071733-B76B-432F-85F3-B8FDB9FED8F2}"/>
              </a:ext>
            </a:extLst>
          </p:cNvPr>
          <p:cNvSpPr>
            <a:spLocks noGrp="1"/>
          </p:cNvSpPr>
          <p:nvPr>
            <p:ph type="dt" sz="half" idx="10"/>
          </p:nvPr>
        </p:nvSpPr>
        <p:spPr/>
        <p:txBody>
          <a:bodyPr/>
          <a:lstStyle/>
          <a:p>
            <a:fld id="{72C735D2-AE06-4D49-8B23-B9D355826EA9}" type="datetimeFigureOut">
              <a:rPr lang="en-US" smtClean="0"/>
              <a:t>3/26/2024</a:t>
            </a:fld>
            <a:endParaRPr lang="en-US"/>
          </a:p>
        </p:txBody>
      </p:sp>
      <p:sp>
        <p:nvSpPr>
          <p:cNvPr id="6" name="Footer Placeholder 5">
            <a:extLst>
              <a:ext uri="{FF2B5EF4-FFF2-40B4-BE49-F238E27FC236}">
                <a16:creationId xmlns:a16="http://schemas.microsoft.com/office/drawing/2014/main" id="{3972A6AA-AD42-4090-B054-5DD0897774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A87CC-25CA-4D1A-B3A7-F772DAC700F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15160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FB16-208C-4208-9BD0-13030ECF84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66B016-26C0-43E8-A1E2-1A13C9B8D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C3F50-8795-4D04-A665-91E38DA260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775192-D66E-49F1-B78A-F996EBE4C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F92C1-3C28-4EBF-A85E-8DFBA37D8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CD9D41-388F-4665-910D-64CAD8C10EC2}"/>
              </a:ext>
            </a:extLst>
          </p:cNvPr>
          <p:cNvSpPr>
            <a:spLocks noGrp="1"/>
          </p:cNvSpPr>
          <p:nvPr>
            <p:ph type="dt" sz="half" idx="10"/>
          </p:nvPr>
        </p:nvSpPr>
        <p:spPr/>
        <p:txBody>
          <a:bodyPr/>
          <a:lstStyle/>
          <a:p>
            <a:fld id="{72C735D2-AE06-4D49-8B23-B9D355826EA9}" type="datetimeFigureOut">
              <a:rPr lang="en-US" smtClean="0"/>
              <a:t>3/26/2024</a:t>
            </a:fld>
            <a:endParaRPr lang="en-US"/>
          </a:p>
        </p:txBody>
      </p:sp>
      <p:sp>
        <p:nvSpPr>
          <p:cNvPr id="8" name="Footer Placeholder 7">
            <a:extLst>
              <a:ext uri="{FF2B5EF4-FFF2-40B4-BE49-F238E27FC236}">
                <a16:creationId xmlns:a16="http://schemas.microsoft.com/office/drawing/2014/main" id="{409803AC-13DE-4B96-B87B-6D7B1E95A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D4C9CB-A9A8-4D6D-9109-3AF6512164E6}"/>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85753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4AD7-7A08-42E4-BC9E-C90827DD88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8351C3-3AB4-4DFF-81E9-58A95EF2D08F}"/>
              </a:ext>
            </a:extLst>
          </p:cNvPr>
          <p:cNvSpPr>
            <a:spLocks noGrp="1"/>
          </p:cNvSpPr>
          <p:nvPr>
            <p:ph type="dt" sz="half" idx="10"/>
          </p:nvPr>
        </p:nvSpPr>
        <p:spPr/>
        <p:txBody>
          <a:bodyPr/>
          <a:lstStyle/>
          <a:p>
            <a:fld id="{72C735D2-AE06-4D49-8B23-B9D355826EA9}" type="datetimeFigureOut">
              <a:rPr lang="en-US" smtClean="0"/>
              <a:t>3/26/2024</a:t>
            </a:fld>
            <a:endParaRPr lang="en-US"/>
          </a:p>
        </p:txBody>
      </p:sp>
      <p:sp>
        <p:nvSpPr>
          <p:cNvPr id="4" name="Footer Placeholder 3">
            <a:extLst>
              <a:ext uri="{FF2B5EF4-FFF2-40B4-BE49-F238E27FC236}">
                <a16:creationId xmlns:a16="http://schemas.microsoft.com/office/drawing/2014/main" id="{F32F0C86-B66B-4783-909D-648C818751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F11999-86AD-478F-9ECD-2F7D1D5F2902}"/>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91158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869C6-2F0F-4BAD-80CA-ECA0FEE290AC}"/>
              </a:ext>
            </a:extLst>
          </p:cNvPr>
          <p:cNvSpPr>
            <a:spLocks noGrp="1"/>
          </p:cNvSpPr>
          <p:nvPr>
            <p:ph type="dt" sz="half" idx="10"/>
          </p:nvPr>
        </p:nvSpPr>
        <p:spPr/>
        <p:txBody>
          <a:bodyPr/>
          <a:lstStyle/>
          <a:p>
            <a:fld id="{72C735D2-AE06-4D49-8B23-B9D355826EA9}" type="datetimeFigureOut">
              <a:rPr lang="en-US" smtClean="0"/>
              <a:t>3/26/2024</a:t>
            </a:fld>
            <a:endParaRPr lang="en-US"/>
          </a:p>
        </p:txBody>
      </p:sp>
      <p:sp>
        <p:nvSpPr>
          <p:cNvPr id="3" name="Footer Placeholder 2">
            <a:extLst>
              <a:ext uri="{FF2B5EF4-FFF2-40B4-BE49-F238E27FC236}">
                <a16:creationId xmlns:a16="http://schemas.microsoft.com/office/drawing/2014/main" id="{638A0286-BC6F-451B-BCF3-33570AF70A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D2363-75E6-443C-9A16-09DCB2EBEBA4}"/>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37700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A926-1A43-4415-A795-53D92C1B4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D9FB0D-FB52-41FE-9B8C-4502CB604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07850D-F7DD-4CE4-87D0-803CE39D2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D8CC28-C34D-4AED-99E9-FDB2F0CDECBC}"/>
              </a:ext>
            </a:extLst>
          </p:cNvPr>
          <p:cNvSpPr>
            <a:spLocks noGrp="1"/>
          </p:cNvSpPr>
          <p:nvPr>
            <p:ph type="dt" sz="half" idx="10"/>
          </p:nvPr>
        </p:nvSpPr>
        <p:spPr/>
        <p:txBody>
          <a:bodyPr/>
          <a:lstStyle/>
          <a:p>
            <a:fld id="{72C735D2-AE06-4D49-8B23-B9D355826EA9}" type="datetimeFigureOut">
              <a:rPr lang="en-US" smtClean="0"/>
              <a:t>3/26/2024</a:t>
            </a:fld>
            <a:endParaRPr lang="en-US"/>
          </a:p>
        </p:txBody>
      </p:sp>
      <p:sp>
        <p:nvSpPr>
          <p:cNvPr id="6" name="Footer Placeholder 5">
            <a:extLst>
              <a:ext uri="{FF2B5EF4-FFF2-40B4-BE49-F238E27FC236}">
                <a16:creationId xmlns:a16="http://schemas.microsoft.com/office/drawing/2014/main" id="{3D4AE244-EB24-4116-9005-940E3344CB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C5310-6363-46D0-AAF8-C690C1A25ABE}"/>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2729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B89-FB38-47FC-A6AD-C692E6ABD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432161-D77A-4DD7-BD9D-2AA7088CA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C61197-D291-45C7-A02C-9893AFB2E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98245-5DD9-4E71-AD76-5E6877F256EB}"/>
              </a:ext>
            </a:extLst>
          </p:cNvPr>
          <p:cNvSpPr>
            <a:spLocks noGrp="1"/>
          </p:cNvSpPr>
          <p:nvPr>
            <p:ph type="dt" sz="half" idx="10"/>
          </p:nvPr>
        </p:nvSpPr>
        <p:spPr/>
        <p:txBody>
          <a:bodyPr/>
          <a:lstStyle/>
          <a:p>
            <a:fld id="{72C735D2-AE06-4D49-8B23-B9D355826EA9}" type="datetimeFigureOut">
              <a:rPr lang="en-US" smtClean="0"/>
              <a:t>3/26/2024</a:t>
            </a:fld>
            <a:endParaRPr lang="en-US"/>
          </a:p>
        </p:txBody>
      </p:sp>
      <p:sp>
        <p:nvSpPr>
          <p:cNvPr id="6" name="Footer Placeholder 5">
            <a:extLst>
              <a:ext uri="{FF2B5EF4-FFF2-40B4-BE49-F238E27FC236}">
                <a16:creationId xmlns:a16="http://schemas.microsoft.com/office/drawing/2014/main" id="{B89D33EF-52DE-4FBC-A01B-B6C749A65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024C6-F60C-4FB5-8031-23A05225346A}"/>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7655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Only" type="titleOnly" preserve="1">
  <p:cSld name="2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17952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4DD6-122A-41F1-A830-1AC47FB803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52E6C7-6418-44E1-B29F-86D14605FD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9E4FF-5D7D-488B-82A8-CA67B9DD63B3}"/>
              </a:ext>
            </a:extLst>
          </p:cNvPr>
          <p:cNvSpPr>
            <a:spLocks noGrp="1"/>
          </p:cNvSpPr>
          <p:nvPr>
            <p:ph type="dt" sz="half" idx="10"/>
          </p:nvPr>
        </p:nvSpPr>
        <p:spPr/>
        <p:txBody>
          <a:bodyPr/>
          <a:lstStyle/>
          <a:p>
            <a:fld id="{72C735D2-AE06-4D49-8B23-B9D355826EA9}" type="datetimeFigureOut">
              <a:rPr lang="en-US" smtClean="0"/>
              <a:t>3/26/2024</a:t>
            </a:fld>
            <a:endParaRPr lang="en-US"/>
          </a:p>
        </p:txBody>
      </p:sp>
      <p:sp>
        <p:nvSpPr>
          <p:cNvPr id="5" name="Footer Placeholder 4">
            <a:extLst>
              <a:ext uri="{FF2B5EF4-FFF2-40B4-BE49-F238E27FC236}">
                <a16:creationId xmlns:a16="http://schemas.microsoft.com/office/drawing/2014/main" id="{036F54C3-769B-477A-A503-5CF7C4DF5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38FDA-96A8-4FD2-BA14-652D67B1B66C}"/>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91478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B713BB-0685-466E-9687-B617992973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111A92-8828-40BC-B386-E8E2D346A7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06D3A-1EE1-489E-B646-5753758D8551}"/>
              </a:ext>
            </a:extLst>
          </p:cNvPr>
          <p:cNvSpPr>
            <a:spLocks noGrp="1"/>
          </p:cNvSpPr>
          <p:nvPr>
            <p:ph type="dt" sz="half" idx="10"/>
          </p:nvPr>
        </p:nvSpPr>
        <p:spPr/>
        <p:txBody>
          <a:bodyPr/>
          <a:lstStyle/>
          <a:p>
            <a:fld id="{72C735D2-AE06-4D49-8B23-B9D355826EA9}" type="datetimeFigureOut">
              <a:rPr lang="en-US" smtClean="0"/>
              <a:t>3/26/2024</a:t>
            </a:fld>
            <a:endParaRPr lang="en-US"/>
          </a:p>
        </p:txBody>
      </p:sp>
      <p:sp>
        <p:nvSpPr>
          <p:cNvPr id="5" name="Footer Placeholder 4">
            <a:extLst>
              <a:ext uri="{FF2B5EF4-FFF2-40B4-BE49-F238E27FC236}">
                <a16:creationId xmlns:a16="http://schemas.microsoft.com/office/drawing/2014/main" id="{9E02799E-054F-4B80-B63D-8F409C610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BC2B2-D6F4-41F2-8D2C-D920971ED22D}"/>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33952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Only" preserve="1">
  <p:cSld name="2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2698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Only" preserve="1">
  <p:cSld name="3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32"/>
          <p:cNvSpPr/>
          <p:nvPr/>
        </p:nvSpPr>
        <p:spPr>
          <a:xfrm>
            <a:off x="6096000" y="0"/>
            <a:ext cx="6096000" cy="6858000"/>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338413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50"/>
        <p:cNvGrpSpPr/>
        <p:nvPr/>
      </p:nvGrpSpPr>
      <p:grpSpPr>
        <a:xfrm>
          <a:off x="0" y="0"/>
          <a:ext cx="0" cy="0"/>
          <a:chOff x="0" y="0"/>
          <a:chExt cx="0" cy="0"/>
        </a:xfrm>
      </p:grpSpPr>
      <p:sp>
        <p:nvSpPr>
          <p:cNvPr id="51" name="Google Shape;51;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mn-l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48845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6"/>
        <p:cNvGrpSpPr/>
        <p:nvPr/>
      </p:nvGrpSpPr>
      <p:grpSpPr>
        <a:xfrm>
          <a:off x="0" y="0"/>
          <a:ext cx="0" cy="0"/>
          <a:chOff x="0" y="0"/>
          <a:chExt cx="0" cy="0"/>
        </a:xfrm>
      </p:grpSpPr>
      <p:sp>
        <p:nvSpPr>
          <p:cNvPr id="57" name="Google Shape;57;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8" name="Google Shape;58;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mn-lt"/>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59" name="Google Shape;5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3987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62"/>
        <p:cNvGrpSpPr/>
        <p:nvPr/>
      </p:nvGrpSpPr>
      <p:grpSpPr>
        <a:xfrm>
          <a:off x="0" y="0"/>
          <a:ext cx="0" cy="0"/>
          <a:chOff x="0" y="0"/>
          <a:chExt cx="0" cy="0"/>
        </a:xfrm>
      </p:grpSpPr>
      <p:sp>
        <p:nvSpPr>
          <p:cNvPr id="63" name="Google Shape;63;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54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5" name="Google Shape;65;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6" name="Google Shape;66;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7" name="Google Shape;67;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800">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8" name="Google Shape;6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2893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Title Only" preserve="1">
  <p:cSld name="3_Title Only">
    <p:spTree>
      <p:nvGrpSpPr>
        <p:cNvPr id="1" name="Shape 75"/>
        <p:cNvGrpSpPr/>
        <p:nvPr/>
      </p:nvGrpSpPr>
      <p:grpSpPr>
        <a:xfrm>
          <a:off x="0" y="0"/>
          <a:ext cx="0" cy="0"/>
          <a:chOff x="0" y="0"/>
          <a:chExt cx="0" cy="0"/>
        </a:xfrm>
      </p:grpSpPr>
      <p:sp>
        <p:nvSpPr>
          <p:cNvPr id="76" name="Google Shape;76;p33"/>
          <p:cNvSpPr txBox="1">
            <a:spLocks noGrp="1"/>
          </p:cNvSpPr>
          <p:nvPr>
            <p:ph type="title"/>
          </p:nvPr>
        </p:nvSpPr>
        <p:spPr>
          <a:xfrm>
            <a:off x="627888" y="566926"/>
            <a:ext cx="4657344" cy="139839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95861"/>
              </a:buClr>
              <a:buSzPts val="4400"/>
              <a:buFont typeface="Twentieth Century"/>
              <a:buNone/>
              <a:defRPr>
                <a:solidFill>
                  <a:srgbClr val="39586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33"/>
          <p:cNvSpPr/>
          <p:nvPr/>
        </p:nvSpPr>
        <p:spPr>
          <a:xfrm>
            <a:off x="6096000" y="566927"/>
            <a:ext cx="6096000" cy="5724145"/>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8" name="Google Shape;78;p33"/>
          <p:cNvSpPr txBox="1">
            <a:spLocks noGrp="1"/>
          </p:cNvSpPr>
          <p:nvPr>
            <p:ph type="body" idx="1"/>
          </p:nvPr>
        </p:nvSpPr>
        <p:spPr>
          <a:xfrm>
            <a:off x="627889" y="2203894"/>
            <a:ext cx="4658106" cy="408717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312840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79"/>
        <p:cNvGrpSpPr/>
        <p:nvPr/>
      </p:nvGrpSpPr>
      <p:grpSpPr>
        <a:xfrm>
          <a:off x="0" y="0"/>
          <a:ext cx="0" cy="0"/>
          <a:chOff x="0" y="0"/>
          <a:chExt cx="0" cy="0"/>
        </a:xfrm>
      </p:grpSpPr>
      <p:sp>
        <p:nvSpPr>
          <p:cNvPr id="80" name="Google Shape;8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wentieth Century"/>
              <a:buNone/>
              <a:defRPr sz="32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82" name="Google Shape;8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mn-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83" name="Google Shape;8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077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2"/>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lang="en-US" dirty="0">
              <a:latin typeface="+mn-lt"/>
            </a:endParaRPr>
          </a:p>
          <a:p>
            <a:endParaRPr dirty="0"/>
          </a:p>
        </p:txBody>
      </p:sp>
      <p:sp>
        <p:nvSpPr>
          <p:cNvPr id="11" name="Google Shape;1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panose="02060603020205020403" pitchFamily="18" charset="0"/>
                <a:cs typeface="Rockwell" panose="02060603020205020403" pitchFamily="18" charset="0"/>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 name="Google Shape;1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3" name="Google Shape;1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dirty="0"/>
          </a:p>
        </p:txBody>
      </p:sp>
      <p:sp>
        <p:nvSpPr>
          <p:cNvPr id="2" name="Title Placeholder 1">
            <a:extLst>
              <a:ext uri="{FF2B5EF4-FFF2-40B4-BE49-F238E27FC236}">
                <a16:creationId xmlns:a16="http://schemas.microsoft.com/office/drawing/2014/main" id="{9A17E592-CCFD-4018-95B6-C357ED300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687192327"/>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6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400" b="0" i="0" u="none" strike="noStrike" cap="none">
          <a:solidFill>
            <a:schemeClr val="bg2"/>
          </a:solidFill>
          <a:latin typeface="Tw Cen MT" panose="020B0602020104020603" pitchFamily="34" charset="0"/>
          <a:ea typeface="Tw Cen MT" panose="020B06020201040206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08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36B43B-370F-414F-B020-DC37FDEE3D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580CA-C503-415F-B80C-2B51F28FE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209CD-FFC2-4201-9173-E603B20702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735D2-AE06-4D49-8B23-B9D355826EA9}" type="datetimeFigureOut">
              <a:rPr lang="en-US" smtClean="0"/>
              <a:t>3/26/2024</a:t>
            </a:fld>
            <a:endParaRPr lang="en-US"/>
          </a:p>
        </p:txBody>
      </p:sp>
      <p:sp>
        <p:nvSpPr>
          <p:cNvPr id="5" name="Footer Placeholder 4">
            <a:extLst>
              <a:ext uri="{FF2B5EF4-FFF2-40B4-BE49-F238E27FC236}">
                <a16:creationId xmlns:a16="http://schemas.microsoft.com/office/drawing/2014/main" id="{3D3F9B57-AB46-4AC8-8F25-B97E3F3139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757840-1817-46CA-B490-AEF0A8D80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EF15B-8E6E-4167-93A7-64AEA412F5EB}" type="slidenum">
              <a:rPr lang="en-US" smtClean="0"/>
              <a:t>‹#›</a:t>
            </a:fld>
            <a:endParaRPr lang="en-US"/>
          </a:p>
        </p:txBody>
      </p:sp>
    </p:spTree>
    <p:extLst>
      <p:ext uri="{BB962C8B-B14F-4D97-AF65-F5344CB8AC3E}">
        <p14:creationId xmlns:p14="http://schemas.microsoft.com/office/powerpoint/2010/main" val="121406191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7.xml"/><Relationship Id="rId1" Type="http://schemas.openxmlformats.org/officeDocument/2006/relationships/video" Target="https://player.vimeo.com/video/922638382?h=0c2ca9e5b8&amp;amp;app_id=122963"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7.xml"/><Relationship Id="rId1" Type="http://schemas.openxmlformats.org/officeDocument/2006/relationships/video" Target="https://player.vimeo.com/video/919721915?h=2f475a7c30&amp;amp;app_id=12296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7.xml"/><Relationship Id="rId1" Type="http://schemas.openxmlformats.org/officeDocument/2006/relationships/video" Target="https://player.vimeo.com/video/818402078?h=f6dbca0d7d&amp;amp;app_id=122963"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7.xml"/><Relationship Id="rId1" Type="http://schemas.openxmlformats.org/officeDocument/2006/relationships/video" Target="https://player.vimeo.com/video/923329673?h=bebd4605f0&amp;amp;app_id=122963"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7.xml"/><Relationship Id="rId1" Type="http://schemas.openxmlformats.org/officeDocument/2006/relationships/video" Target="https://player.vimeo.com/video/689980294?h=3677c31ca1&amp;amp;app_id=12296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descr="Close-up of pink flowers blooming outdoors">
            <a:extLst>
              <a:ext uri="{FF2B5EF4-FFF2-40B4-BE49-F238E27FC236}">
                <a16:creationId xmlns:a16="http://schemas.microsoft.com/office/drawing/2014/main" id="{B423D362-7993-1721-68CB-CDE3FD99A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802" b="7802"/>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8670938-863A-45BD-A381-63920E779D7C}"/>
              </a:ext>
            </a:extLst>
          </p:cNvPr>
          <p:cNvSpPr>
            <a:spLocks noGrp="1"/>
          </p:cNvSpPr>
          <p:nvPr>
            <p:ph type="title" idx="4294967295"/>
          </p:nvPr>
        </p:nvSpPr>
        <p:spPr>
          <a:xfrm>
            <a:off x="-1" y="864973"/>
            <a:ext cx="12191998" cy="2150076"/>
          </a:xfrm>
        </p:spPr>
        <p:txBody>
          <a:bodyPr vert="horz" lIns="91440" tIns="45720" rIns="91440" bIns="45720" rtlCol="0" anchor="b">
            <a:normAutofit/>
          </a:bodyPr>
          <a:lstStyle/>
          <a:p>
            <a:pPr algn="ctr">
              <a:lnSpc>
                <a:spcPct val="90000"/>
              </a:lnSpc>
              <a:spcBef>
                <a:spcPct val="0"/>
              </a:spcBef>
            </a:pPr>
            <a:r>
              <a:rPr lang="en-US" sz="12300" kern="1200" dirty="0">
                <a:effectLst>
                  <a:outerShdw blurRad="50800" dist="38100" dir="2700000" algn="tl" rotWithShape="0">
                    <a:prstClr val="black">
                      <a:alpha val="40000"/>
                    </a:prstClr>
                  </a:outerShdw>
                </a:effectLst>
                <a:latin typeface="+mj-lt"/>
                <a:ea typeface="+mj-ea"/>
                <a:cs typeface="+mj-cs"/>
              </a:rPr>
              <a:t>Welcome</a:t>
            </a:r>
            <a:endParaRPr lang="en-US" sz="4800" kern="1200" dirty="0">
              <a:effectLst>
                <a:outerShdw blurRad="50800" dist="38100" dir="2700000" algn="tl" rotWithShape="0">
                  <a:prstClr val="black">
                    <a:alpha val="40000"/>
                  </a:prstClr>
                </a:outerShdw>
              </a:effectLst>
              <a:latin typeface="+mj-lt"/>
              <a:ea typeface="+mj-ea"/>
              <a:cs typeface="+mj-cs"/>
            </a:endParaRPr>
          </a:p>
        </p:txBody>
      </p:sp>
    </p:spTree>
    <p:extLst>
      <p:ext uri="{BB962C8B-B14F-4D97-AF65-F5344CB8AC3E}">
        <p14:creationId xmlns:p14="http://schemas.microsoft.com/office/powerpoint/2010/main" val="11121356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Mini Mastermind: Value Exchange Marketing">
            <a:hlinkClick r:id="" action="ppaction://media"/>
            <a:extLst>
              <a:ext uri="{FF2B5EF4-FFF2-40B4-BE49-F238E27FC236}">
                <a16:creationId xmlns:a16="http://schemas.microsoft.com/office/drawing/2014/main" id="{46EA6761-8F70-0B53-8C0D-353A077C5D8A}"/>
              </a:ext>
            </a:extLst>
          </p:cNvPr>
          <p:cNvPicPr>
            <a:picLocks noRot="1" noChangeAspect="1"/>
          </p:cNvPicPr>
          <p:nvPr>
            <a:videoFile r:link="rId1"/>
          </p:nvPr>
        </p:nvPicPr>
        <p:blipFill>
          <a:blip r:embed="rId3"/>
          <a:stretch>
            <a:fillRect/>
          </a:stretch>
        </p:blipFill>
        <p:spPr>
          <a:xfrm>
            <a:off x="9525" y="0"/>
            <a:ext cx="12172950" cy="6858000"/>
          </a:xfrm>
          <a:prstGeom prst="rect">
            <a:avLst/>
          </a:prstGeom>
        </p:spPr>
      </p:pic>
    </p:spTree>
    <p:extLst>
      <p:ext uri="{BB962C8B-B14F-4D97-AF65-F5344CB8AC3E}">
        <p14:creationId xmlns:p14="http://schemas.microsoft.com/office/powerpoint/2010/main" val="33693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Cultivating Success">
            <a:hlinkClick r:id="" action="ppaction://media"/>
            <a:extLst>
              <a:ext uri="{FF2B5EF4-FFF2-40B4-BE49-F238E27FC236}">
                <a16:creationId xmlns:a16="http://schemas.microsoft.com/office/drawing/2014/main" id="{CE91D704-A0EE-03CF-CAE9-C37EEE5D334D}"/>
              </a:ext>
            </a:extLst>
          </p:cNvPr>
          <p:cNvPicPr>
            <a:picLocks noRot="1" noChangeAspect="1"/>
          </p:cNvPicPr>
          <p:nvPr>
            <a:videoFile r:link="rId1"/>
          </p:nvPr>
        </p:nvPicPr>
        <p:blipFill>
          <a:blip r:embed="rId3"/>
          <a:stretch>
            <a:fillRect/>
          </a:stretch>
        </p:blipFill>
        <p:spPr>
          <a:xfrm>
            <a:off x="9525" y="0"/>
            <a:ext cx="12172950" cy="6858000"/>
          </a:xfrm>
          <a:prstGeom prst="rect">
            <a:avLst/>
          </a:prstGeom>
        </p:spPr>
      </p:pic>
    </p:spTree>
    <p:extLst>
      <p:ext uri="{BB962C8B-B14F-4D97-AF65-F5344CB8AC3E}">
        <p14:creationId xmlns:p14="http://schemas.microsoft.com/office/powerpoint/2010/main" val="314718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Monthly Goal Setting (short version)">
            <a:hlinkClick r:id="" action="ppaction://media"/>
            <a:extLst>
              <a:ext uri="{FF2B5EF4-FFF2-40B4-BE49-F238E27FC236}">
                <a16:creationId xmlns:a16="http://schemas.microsoft.com/office/drawing/2014/main" id="{3BE451B3-9E66-8861-F489-BFCC90D1A32F}"/>
              </a:ext>
            </a:extLst>
          </p:cNvPr>
          <p:cNvPicPr>
            <a:picLocks noRot="1" noChangeAspect="1"/>
          </p:cNvPicPr>
          <p:nvPr>
            <a:videoFile r:link="rId1"/>
          </p:nvPr>
        </p:nvPicPr>
        <p:blipFill>
          <a:blip r:embed="rId3"/>
          <a:stretch>
            <a:fillRect/>
          </a:stretch>
        </p:blipFill>
        <p:spPr>
          <a:xfrm>
            <a:off x="9525" y="0"/>
            <a:ext cx="12172950" cy="6858000"/>
          </a:xfrm>
          <a:prstGeom prst="rect">
            <a:avLst/>
          </a:prstGeom>
        </p:spPr>
      </p:pic>
    </p:spTree>
    <p:extLst>
      <p:ext uri="{BB962C8B-B14F-4D97-AF65-F5344CB8AC3E}">
        <p14:creationId xmlns:p14="http://schemas.microsoft.com/office/powerpoint/2010/main" val="46122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udience raising hands during work presentation">
            <a:extLst>
              <a:ext uri="{FF2B5EF4-FFF2-40B4-BE49-F238E27FC236}">
                <a16:creationId xmlns:a16="http://schemas.microsoft.com/office/drawing/2014/main" id="{E7789AD3-8A21-1C06-2C0B-9992089F622B}"/>
              </a:ext>
            </a:extLst>
          </p:cNvPr>
          <p:cNvPicPr>
            <a:picLocks noChangeAspect="1"/>
          </p:cNvPicPr>
          <p:nvPr/>
        </p:nvPicPr>
        <p:blipFill rotWithShape="1">
          <a:blip r:embed="rId3">
            <a:extLst>
              <a:ext uri="{28A0092B-C50C-407E-A947-70E740481C1C}">
                <a14:useLocalDpi xmlns:a14="http://schemas.microsoft.com/office/drawing/2010/main" val="0"/>
              </a:ext>
            </a:extLst>
          </a:blip>
          <a:srcRect t="23391" r="9091"/>
          <a:stretch/>
        </p:blipFill>
        <p:spPr>
          <a:xfrm>
            <a:off x="20" y="10"/>
            <a:ext cx="12191981"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6C2AEB-FE70-D110-32B3-280B0AEBF051}"/>
              </a:ext>
            </a:extLst>
          </p:cNvPr>
          <p:cNvSpPr>
            <a:spLocks noGrp="1"/>
          </p:cNvSpPr>
          <p:nvPr>
            <p:ph type="ctrTitle"/>
          </p:nvPr>
        </p:nvSpPr>
        <p:spPr>
          <a:xfrm>
            <a:off x="404553" y="3091928"/>
            <a:ext cx="9078562" cy="2387600"/>
          </a:xfrm>
        </p:spPr>
        <p:txBody>
          <a:bodyPr vert="horz" lIns="91440" tIns="45720" rIns="91440" bIns="45720" rtlCol="0">
            <a:normAutofit/>
          </a:bodyPr>
          <a:lstStyle/>
          <a:p>
            <a:pPr algn="l"/>
            <a:r>
              <a:rPr lang="en-US" sz="6600"/>
              <a:t>Guest Speaker</a:t>
            </a: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39F230A1-4FB6-9086-AB10-3022A7FBC94D}"/>
              </a:ext>
            </a:extLst>
          </p:cNvPr>
          <p:cNvSpPr>
            <a:spLocks noGrp="1"/>
          </p:cNvSpPr>
          <p:nvPr>
            <p:ph type="subTitle" idx="1"/>
          </p:nvPr>
        </p:nvSpPr>
        <p:spPr>
          <a:xfrm>
            <a:off x="404553" y="5624945"/>
            <a:ext cx="9078562" cy="592975"/>
          </a:xfrm>
        </p:spPr>
        <p:txBody>
          <a:bodyPr anchor="ctr">
            <a:normAutofit/>
          </a:bodyPr>
          <a:lstStyle/>
          <a:p>
            <a:pPr algn="l"/>
            <a:r>
              <a:rPr lang="en-US" dirty="0"/>
              <a:t>&lt;INSERT SPEAKER NAME &amp; COMPANY&gt;</a:t>
            </a:r>
            <a:endParaRPr lang="en-US"/>
          </a:p>
        </p:txBody>
      </p:sp>
    </p:spTree>
    <p:extLst>
      <p:ext uri="{BB962C8B-B14F-4D97-AF65-F5344CB8AC3E}">
        <p14:creationId xmlns:p14="http://schemas.microsoft.com/office/powerpoint/2010/main" val="542444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96084-D082-67AC-6ED6-EEA8827D9EC1}"/>
              </a:ext>
            </a:extLst>
          </p:cNvPr>
          <p:cNvSpPr>
            <a:spLocks noGrp="1"/>
          </p:cNvSpPr>
          <p:nvPr>
            <p:ph type="title"/>
          </p:nvPr>
        </p:nvSpPr>
        <p:spPr>
          <a:xfrm>
            <a:off x="769938" y="475977"/>
            <a:ext cx="10582275" cy="703943"/>
          </a:xfrm>
        </p:spPr>
        <p:txBody>
          <a:bodyPr>
            <a:normAutofit/>
          </a:bodyPr>
          <a:lstStyle/>
          <a:p>
            <a:r>
              <a:rPr lang="en-US" sz="4000" dirty="0">
                <a:solidFill>
                  <a:srgbClr val="3383CB"/>
                </a:solidFill>
              </a:rPr>
              <a:t>30-Year Fixed Mortgage Rates</a:t>
            </a:r>
          </a:p>
        </p:txBody>
      </p:sp>
      <p:pic>
        <p:nvPicPr>
          <p:cNvPr id="8" name="Content Placeholder 7">
            <a:extLst>
              <a:ext uri="{FF2B5EF4-FFF2-40B4-BE49-F238E27FC236}">
                <a16:creationId xmlns:a16="http://schemas.microsoft.com/office/drawing/2014/main" id="{2582455B-F821-F475-4D07-4B1DB5168ED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769938" y="1485987"/>
            <a:ext cx="7793490" cy="4914814"/>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2E26625E-467C-4FA6-A31A-3967805BC00E}"/>
              </a:ext>
            </a:extLst>
          </p:cNvPr>
          <p:cNvSpPr txBox="1"/>
          <p:nvPr/>
        </p:nvSpPr>
        <p:spPr>
          <a:xfrm>
            <a:off x="8972550" y="6005030"/>
            <a:ext cx="26797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71A8DB"/>
                </a:solidFill>
                <a:effectLst/>
                <a:uLnTx/>
                <a:uFillTx/>
                <a:latin typeface="Times New Roman"/>
                <a:ea typeface="+mn-ea"/>
                <a:cs typeface="+mn-cs"/>
              </a:rPr>
              <a:t>Source: Macrotrends.net</a:t>
            </a:r>
            <a:endParaRPr kumimoji="0" lang="en-US" sz="1400" b="0" i="0" u="none" strike="noStrike" kern="1200" cap="none" spc="0" normalizeH="0" baseline="0" noProof="0" dirty="0">
              <a:ln>
                <a:noFill/>
              </a:ln>
              <a:solidFill>
                <a:srgbClr val="71A8DB"/>
              </a:solidFill>
              <a:effectLst/>
              <a:uLnTx/>
              <a:uFillTx/>
              <a:latin typeface="Times New Roman"/>
              <a:ea typeface="+mn-ea"/>
              <a:cs typeface="+mn-cs"/>
            </a:endParaRPr>
          </a:p>
        </p:txBody>
      </p:sp>
      <p:sp>
        <p:nvSpPr>
          <p:cNvPr id="16" name="TextBox 15">
            <a:extLst>
              <a:ext uri="{FF2B5EF4-FFF2-40B4-BE49-F238E27FC236}">
                <a16:creationId xmlns:a16="http://schemas.microsoft.com/office/drawing/2014/main" id="{600E4E29-ABAE-3DC3-664D-1DCFB937FE8C}"/>
              </a:ext>
            </a:extLst>
          </p:cNvPr>
          <p:cNvSpPr txBox="1"/>
          <p:nvPr/>
        </p:nvSpPr>
        <p:spPr>
          <a:xfrm flipH="1">
            <a:off x="9029700" y="1692182"/>
            <a:ext cx="281940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3383CB"/>
                </a:solidFill>
                <a:effectLst/>
                <a:uLnTx/>
                <a:uFillTx/>
                <a:latin typeface="Times New Roman"/>
                <a:ea typeface="+mn-ea"/>
                <a:cs typeface="+mn-cs"/>
              </a:rPr>
              <a:t>6.69%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1A8DB"/>
                </a:solidFill>
                <a:effectLst/>
                <a:uLnTx/>
                <a:uFillTx/>
                <a:latin typeface="Times New Roman"/>
                <a:ea typeface="+mn-ea"/>
                <a:cs typeface="+mn-cs"/>
              </a:rPr>
              <a:t>January 2024</a:t>
            </a:r>
          </a:p>
        </p:txBody>
      </p:sp>
      <p:sp>
        <p:nvSpPr>
          <p:cNvPr id="3" name="TextBox 2">
            <a:extLst>
              <a:ext uri="{FF2B5EF4-FFF2-40B4-BE49-F238E27FC236}">
                <a16:creationId xmlns:a16="http://schemas.microsoft.com/office/drawing/2014/main" id="{D352E75C-D3AB-B1A9-87ED-DE89E93C9E01}"/>
              </a:ext>
            </a:extLst>
          </p:cNvPr>
          <p:cNvSpPr txBox="1"/>
          <p:nvPr/>
        </p:nvSpPr>
        <p:spPr>
          <a:xfrm flipH="1">
            <a:off x="9029700" y="4286365"/>
            <a:ext cx="281940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B050"/>
                </a:solidFill>
                <a:effectLst/>
                <a:uLnTx/>
                <a:uFillTx/>
                <a:latin typeface="Times New Roman"/>
                <a:ea typeface="+mn-ea"/>
                <a:cs typeface="+mn-cs"/>
              </a:rPr>
              <a:t>6.94%</a:t>
            </a:r>
            <a:r>
              <a:rPr kumimoji="0" lang="en-US" sz="2400" b="0" i="0" u="none" strike="noStrike" kern="1200" cap="none" spc="0" normalizeH="0" baseline="0" noProof="0" dirty="0">
                <a:ln>
                  <a:noFill/>
                </a:ln>
                <a:solidFill>
                  <a:srgbClr val="00B050"/>
                </a:solidFill>
                <a:effectLst/>
                <a:uLnTx/>
                <a:uFillTx/>
                <a:latin typeface="Times New Roman"/>
                <a:ea typeface="+mn-ea"/>
                <a:cs typeface="+mn-cs"/>
              </a:rPr>
              <a:t> February 2024</a:t>
            </a:r>
          </a:p>
        </p:txBody>
      </p:sp>
      <p:sp>
        <p:nvSpPr>
          <p:cNvPr id="4" name="Arrow: Down 3">
            <a:extLst>
              <a:ext uri="{FF2B5EF4-FFF2-40B4-BE49-F238E27FC236}">
                <a16:creationId xmlns:a16="http://schemas.microsoft.com/office/drawing/2014/main" id="{11C77E17-B5CB-1A35-9632-2DDB3771B0EE}"/>
              </a:ext>
            </a:extLst>
          </p:cNvPr>
          <p:cNvSpPr/>
          <p:nvPr/>
        </p:nvSpPr>
        <p:spPr>
          <a:xfrm>
            <a:off x="9926782" y="3410847"/>
            <a:ext cx="845794" cy="844168"/>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120551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5EA42-FAF8-FD02-E053-92834E131663}"/>
              </a:ext>
            </a:extLst>
          </p:cNvPr>
          <p:cNvSpPr>
            <a:spLocks noGrp="1"/>
          </p:cNvSpPr>
          <p:nvPr>
            <p:ph type="title"/>
          </p:nvPr>
        </p:nvSpPr>
        <p:spPr>
          <a:xfrm>
            <a:off x="921979" y="972847"/>
            <a:ext cx="4132621" cy="1622321"/>
          </a:xfrm>
        </p:spPr>
        <p:txBody>
          <a:bodyPr vert="horz" lIns="91440" tIns="45720" rIns="91440" bIns="45720" rtlCol="0" anchor="ctr">
            <a:normAutofit/>
          </a:bodyPr>
          <a:lstStyle/>
          <a:p>
            <a:pPr algn="ctr"/>
            <a:r>
              <a:rPr lang="en-US" sz="4400" kern="1200" dirty="0">
                <a:solidFill>
                  <a:srgbClr val="5682AA"/>
                </a:solidFill>
                <a:latin typeface="+mj-lt"/>
                <a:ea typeface="+mj-ea"/>
                <a:cs typeface="+mj-cs"/>
              </a:rPr>
              <a:t>Existing-Home SALES</a:t>
            </a:r>
          </a:p>
        </p:txBody>
      </p:sp>
      <p:sp>
        <p:nvSpPr>
          <p:cNvPr id="8" name="TextBox 7">
            <a:extLst>
              <a:ext uri="{FF2B5EF4-FFF2-40B4-BE49-F238E27FC236}">
                <a16:creationId xmlns:a16="http://schemas.microsoft.com/office/drawing/2014/main" id="{ED291AD8-EC1F-5C0B-BA53-918E3B3BEB01}"/>
              </a:ext>
            </a:extLst>
          </p:cNvPr>
          <p:cNvSpPr txBox="1"/>
          <p:nvPr/>
        </p:nvSpPr>
        <p:spPr>
          <a:xfrm>
            <a:off x="1235542" y="3157285"/>
            <a:ext cx="3505494" cy="1354589"/>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5682AA"/>
                </a:solidFill>
                <a:effectLst/>
                <a:uLnTx/>
                <a:uFillTx/>
                <a:latin typeface="Times New Roman"/>
                <a:ea typeface="+mn-ea"/>
                <a:cs typeface="+mn-cs"/>
              </a:rPr>
              <a:t>3.1%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6B1CA"/>
                </a:solidFill>
                <a:effectLst/>
                <a:uLnTx/>
                <a:uFillTx/>
                <a:latin typeface="Times New Roman"/>
                <a:ea typeface="+mn-ea"/>
                <a:cs typeface="+mn-cs"/>
              </a:rPr>
              <a:t>January 2024</a:t>
            </a:r>
          </a:p>
        </p:txBody>
      </p:sp>
      <p:sp>
        <p:nvSpPr>
          <p:cNvPr id="11" name="Text Placeholder 3">
            <a:extLst>
              <a:ext uri="{FF2B5EF4-FFF2-40B4-BE49-F238E27FC236}">
                <a16:creationId xmlns:a16="http://schemas.microsoft.com/office/drawing/2014/main" id="{3167781A-0CFB-E5E8-BDCA-58808B035A74}"/>
              </a:ext>
            </a:extLst>
          </p:cNvPr>
          <p:cNvSpPr txBox="1">
            <a:spLocks/>
          </p:cNvSpPr>
          <p:nvPr/>
        </p:nvSpPr>
        <p:spPr>
          <a:xfrm>
            <a:off x="648929" y="5073992"/>
            <a:ext cx="3364272" cy="9159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3" name="Rectangle 2">
            <a:extLst>
              <a:ext uri="{FF2B5EF4-FFF2-40B4-BE49-F238E27FC236}">
                <a16:creationId xmlns:a16="http://schemas.microsoft.com/office/drawing/2014/main" id="{97B88BF9-F72A-A1DD-C38B-88EE53C1989B}"/>
              </a:ext>
            </a:extLst>
          </p:cNvPr>
          <p:cNvSpPr/>
          <p:nvPr/>
        </p:nvSpPr>
        <p:spPr>
          <a:xfrm>
            <a:off x="6096000" y="0"/>
            <a:ext cx="6096000" cy="6858000"/>
          </a:xfrm>
          <a:prstGeom prst="rect">
            <a:avLst/>
          </a:prstGeom>
          <a:solidFill>
            <a:srgbClr val="96B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10" name="Picture 9">
            <a:extLst>
              <a:ext uri="{FF2B5EF4-FFF2-40B4-BE49-F238E27FC236}">
                <a16:creationId xmlns:a16="http://schemas.microsoft.com/office/drawing/2014/main" id="{AE17DC65-FAF2-28A5-DCAF-2CE525CDED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61937" y="-13146"/>
            <a:ext cx="4577711" cy="6871145"/>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035F8FA1-9087-29E1-9FB6-0E00AAEB5A87}"/>
              </a:ext>
            </a:extLst>
          </p:cNvPr>
          <p:cNvSpPr txBox="1"/>
          <p:nvPr/>
        </p:nvSpPr>
        <p:spPr>
          <a:xfrm>
            <a:off x="611935" y="5866084"/>
            <a:ext cx="48500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95861"/>
                </a:solidFill>
                <a:effectLst/>
                <a:uLnTx/>
                <a:uFillTx/>
                <a:latin typeface="Times New Roman"/>
                <a:ea typeface="+mn-ea"/>
                <a:cs typeface="+mn-cs"/>
              </a:rPr>
              <a:t>Copyright ©2023 “Existing Home Sales.” </a:t>
            </a:r>
            <a:r>
              <a:rPr kumimoji="0" lang="en-US" sz="1000" b="0" i="1" u="none" strike="noStrike" kern="1200" cap="none" spc="0" normalizeH="0" baseline="0" noProof="0" dirty="0">
                <a:ln>
                  <a:noFill/>
                </a:ln>
                <a:solidFill>
                  <a:srgbClr val="395861"/>
                </a:solidFill>
                <a:effectLst/>
                <a:uLnTx/>
                <a:uFillTx/>
                <a:latin typeface="Times New Roman"/>
                <a:ea typeface="+mn-ea"/>
                <a:cs typeface="+mn-cs"/>
              </a:rPr>
              <a:t>NATIONAL ASSOCIATION OF REALTORS®.</a:t>
            </a:r>
            <a:r>
              <a:rPr kumimoji="0" lang="en-US" sz="1000" b="0" i="0" u="none" strike="noStrike" kern="1200" cap="none" spc="0" normalizeH="0" baseline="0" noProof="0" dirty="0">
                <a:ln>
                  <a:noFill/>
                </a:ln>
                <a:solidFill>
                  <a:srgbClr val="395861"/>
                </a:solidFill>
                <a:effectLst/>
                <a:uLnTx/>
                <a:uFillTx/>
                <a:latin typeface="Times New Roman"/>
                <a:ea typeface="+mn-ea"/>
                <a:cs typeface="+mn-cs"/>
              </a:rPr>
              <a:t> All rights reserved. Reprinted with permission. February 2024.</a:t>
            </a:r>
            <a:r>
              <a:rPr kumimoji="0" lang="en-US" sz="1000" b="0" i="0" u="none" strike="noStrike" kern="1200" cap="none" spc="0" normalizeH="0" baseline="0" noProof="0" dirty="0">
                <a:ln>
                  <a:noFill/>
                </a:ln>
                <a:solidFill>
                  <a:srgbClr val="FFFFFF">
                    <a:lumMod val="60000"/>
                    <a:lumOff val="40000"/>
                  </a:srgbClr>
                </a:solidFill>
                <a:effectLst/>
                <a:uLnTx/>
                <a:uFillTx/>
                <a:latin typeface="Times New Roman"/>
                <a:ea typeface="+mn-ea"/>
                <a:cs typeface="+mn-cs"/>
              </a:rPr>
              <a:t>.nar.realtor/</a:t>
            </a:r>
          </a:p>
        </p:txBody>
      </p:sp>
    </p:spTree>
    <p:extLst>
      <p:ext uri="{BB962C8B-B14F-4D97-AF65-F5344CB8AC3E}">
        <p14:creationId xmlns:p14="http://schemas.microsoft.com/office/powerpoint/2010/main" val="8480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5EA42-FAF8-FD02-E053-92834E131663}"/>
              </a:ext>
            </a:extLst>
          </p:cNvPr>
          <p:cNvSpPr>
            <a:spLocks noGrp="1"/>
          </p:cNvSpPr>
          <p:nvPr>
            <p:ph type="title"/>
          </p:nvPr>
        </p:nvSpPr>
        <p:spPr>
          <a:xfrm>
            <a:off x="696494" y="4915004"/>
            <a:ext cx="3505495" cy="1622321"/>
          </a:xfrm>
        </p:spPr>
        <p:txBody>
          <a:bodyPr vert="horz" lIns="91440" tIns="45720" rIns="91440" bIns="45720" rtlCol="0" anchor="ctr">
            <a:normAutofit/>
          </a:bodyPr>
          <a:lstStyle/>
          <a:p>
            <a:r>
              <a:rPr lang="en-US" sz="4100" kern="1200" dirty="0">
                <a:solidFill>
                  <a:srgbClr val="5682AA"/>
                </a:solidFill>
                <a:latin typeface="+mj-lt"/>
                <a:ea typeface="+mj-ea"/>
                <a:cs typeface="+mj-cs"/>
              </a:rPr>
              <a:t>Monthly Supply of New Houses</a:t>
            </a:r>
          </a:p>
        </p:txBody>
      </p:sp>
      <p:sp>
        <p:nvSpPr>
          <p:cNvPr id="8" name="TextBox 7">
            <a:extLst>
              <a:ext uri="{FF2B5EF4-FFF2-40B4-BE49-F238E27FC236}">
                <a16:creationId xmlns:a16="http://schemas.microsoft.com/office/drawing/2014/main" id="{ED291AD8-EC1F-5C0B-BA53-918E3B3BEB01}"/>
              </a:ext>
            </a:extLst>
          </p:cNvPr>
          <p:cNvSpPr txBox="1"/>
          <p:nvPr/>
        </p:nvSpPr>
        <p:spPr>
          <a:xfrm>
            <a:off x="3763838" y="5048870"/>
            <a:ext cx="3505494" cy="1354589"/>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5682AA"/>
                </a:solidFill>
                <a:effectLst/>
                <a:uLnTx/>
                <a:uFillTx/>
                <a:latin typeface="Times New Roman"/>
                <a:ea typeface="+mn-ea"/>
                <a:cs typeface="+mn-cs"/>
              </a:rPr>
              <a:t>8.3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6B1CA"/>
                </a:solidFill>
                <a:effectLst/>
                <a:uLnTx/>
                <a:uFillTx/>
                <a:latin typeface="Times New Roman"/>
                <a:ea typeface="+mn-ea"/>
                <a:cs typeface="+mn-cs"/>
              </a:rPr>
              <a:t>January 2024</a:t>
            </a:r>
          </a:p>
        </p:txBody>
      </p:sp>
      <p:sp>
        <p:nvSpPr>
          <p:cNvPr id="11" name="Text Placeholder 3">
            <a:extLst>
              <a:ext uri="{FF2B5EF4-FFF2-40B4-BE49-F238E27FC236}">
                <a16:creationId xmlns:a16="http://schemas.microsoft.com/office/drawing/2014/main" id="{3167781A-0CFB-E5E8-BDCA-58808B035A74}"/>
              </a:ext>
            </a:extLst>
          </p:cNvPr>
          <p:cNvSpPr txBox="1">
            <a:spLocks/>
          </p:cNvSpPr>
          <p:nvPr/>
        </p:nvSpPr>
        <p:spPr>
          <a:xfrm>
            <a:off x="8417361" y="5487472"/>
            <a:ext cx="3505491" cy="91598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333333"/>
                </a:solidFill>
                <a:effectLst/>
                <a:uLnTx/>
                <a:uFillTx/>
                <a:latin typeface="Times New Roman"/>
                <a:ea typeface="+mn-ea"/>
                <a:cs typeface="+mn-cs"/>
              </a:rPr>
              <a:t>U.S. Census Bureau and U.S. Department of Housing and Urban Development, Monthly Supply of New Houses in the United States [MSACSR], retrieved from FRED, Federal Reserve Bank of St. Louis; https://fred.stlouisfed.org/series/MSACSR.</a:t>
            </a:r>
            <a:endParaRPr kumimoji="0" lang="en-US" sz="1050" b="0" i="0" u="none" strike="noStrike" kern="1200" cap="none" spc="0" normalizeH="0" baseline="0" noProof="0" dirty="0">
              <a:ln>
                <a:noFill/>
              </a:ln>
              <a:solidFill>
                <a:srgbClr val="000000"/>
              </a:solidFill>
              <a:effectLst/>
              <a:uLnTx/>
              <a:uFillTx/>
              <a:latin typeface="Times New Roman"/>
              <a:ea typeface="+mn-ea"/>
              <a:cs typeface="+mn-cs"/>
            </a:endParaRPr>
          </a:p>
        </p:txBody>
      </p:sp>
      <p:cxnSp>
        <p:nvCxnSpPr>
          <p:cNvPr id="4" name="Straight Connector 3">
            <a:extLst>
              <a:ext uri="{FF2B5EF4-FFF2-40B4-BE49-F238E27FC236}">
                <a16:creationId xmlns:a16="http://schemas.microsoft.com/office/drawing/2014/main" id="{42F1ADDD-ABDF-52B1-80A8-F9102DF26738}"/>
              </a:ext>
            </a:extLst>
          </p:cNvPr>
          <p:cNvCxnSpPr>
            <a:cxnSpLocks/>
          </p:cNvCxnSpPr>
          <p:nvPr/>
        </p:nvCxnSpPr>
        <p:spPr>
          <a:xfrm>
            <a:off x="4373961" y="5048870"/>
            <a:ext cx="0" cy="1354589"/>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6A3BF54F-14A0-0DBB-751D-D735ECB03C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2537" y="3683"/>
            <a:ext cx="10526922" cy="4162667"/>
          </a:xfrm>
          <a:prstGeom prst="rect">
            <a:avLst/>
          </a:prstGeom>
        </p:spPr>
      </p:pic>
    </p:spTree>
    <p:extLst>
      <p:ext uri="{BB962C8B-B14F-4D97-AF65-F5344CB8AC3E}">
        <p14:creationId xmlns:p14="http://schemas.microsoft.com/office/powerpoint/2010/main" val="322160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Local Market Report</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Graphs on a display with reflection of office">
            <a:extLst>
              <a:ext uri="{FF2B5EF4-FFF2-40B4-BE49-F238E27FC236}">
                <a16:creationId xmlns:a16="http://schemas.microsoft.com/office/drawing/2014/main" id="{2E830A02-398F-438E-897B-2899CBDCE48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7474" r="27474"/>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63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a:t>
            </a:r>
            <a:r>
              <a:rPr lang="en-US" sz="6000" dirty="0"/>
              <a:t> </a:t>
            </a:r>
            <a:r>
              <a:rPr lang="en-US" sz="6000" b="1" dirty="0"/>
              <a:t>Production</a:t>
            </a:r>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Close up of a toy house with a green roof">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5368" t="-1" r="39512" b="-1"/>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4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 Data</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Figures of houses in different position and sizes">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8316" r="53654"/>
          <a:stretch/>
        </p:blipFill>
        <p:spPr>
          <a:xfrm>
            <a:off x="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08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8CD112F-EB4F-8908-6363-5F7837A5EE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A5CE15-1219-67E9-7303-BA2126604782}"/>
              </a:ext>
            </a:extLst>
          </p:cNvPr>
          <p:cNvSpPr>
            <a:spLocks noGrp="1"/>
          </p:cNvSpPr>
          <p:nvPr>
            <p:ph type="title"/>
          </p:nvPr>
        </p:nvSpPr>
        <p:spPr>
          <a:xfrm>
            <a:off x="838200" y="441325"/>
            <a:ext cx="10515600" cy="2240915"/>
          </a:xfrm>
        </p:spPr>
        <p:txBody>
          <a:bodyPr>
            <a:normAutofit/>
          </a:bodyPr>
          <a:lstStyle/>
          <a:p>
            <a:pPr algn="ctr"/>
            <a:r>
              <a:rPr lang="en-US" sz="10500" dirty="0">
                <a:solidFill>
                  <a:schemeClr val="tx2"/>
                </a:solidFill>
                <a:latin typeface="Satisfy" panose="02000000000000000000" pitchFamily="2" charset="0"/>
              </a:rPr>
              <a:t>Good News!</a:t>
            </a:r>
          </a:p>
        </p:txBody>
      </p:sp>
    </p:spTree>
    <p:extLst>
      <p:ext uri="{BB962C8B-B14F-4D97-AF65-F5344CB8AC3E}">
        <p14:creationId xmlns:p14="http://schemas.microsoft.com/office/powerpoint/2010/main" val="66343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65321D-115F-4F7C-BCD2-F7D09C33C9E7}"/>
              </a:ext>
            </a:extLst>
          </p:cNvPr>
          <p:cNvSpPr>
            <a:spLocks noGrp="1"/>
          </p:cNvSpPr>
          <p:nvPr>
            <p:ph type="title"/>
          </p:nvPr>
        </p:nvSpPr>
        <p:spPr/>
        <p:txBody>
          <a:bodyPr/>
          <a:lstStyle/>
          <a:p>
            <a:endParaRPr lang="en-US"/>
          </a:p>
        </p:txBody>
      </p:sp>
      <p:pic>
        <p:nvPicPr>
          <p:cNvPr id="5" name="Picture 4" descr="Paper house in yellow paint wall">
            <a:extLst>
              <a:ext uri="{FF2B5EF4-FFF2-40B4-BE49-F238E27FC236}">
                <a16:creationId xmlns:a16="http://schemas.microsoft.com/office/drawing/2014/main" id="{2D583263-B549-49F1-AD90-A2BFB4CB226C}"/>
              </a:ext>
            </a:extLst>
          </p:cNvPr>
          <p:cNvPicPr>
            <a:picLocks noChangeAspect="1"/>
          </p:cNvPicPr>
          <p:nvPr/>
        </p:nvPicPr>
        <p:blipFill rotWithShape="1">
          <a:blip r:embed="rId3">
            <a:extLst>
              <a:ext uri="{28A0092B-C50C-407E-A947-70E740481C1C}">
                <a14:useLocalDpi xmlns:a14="http://schemas.microsoft.com/office/drawing/2010/main" val="0"/>
              </a:ext>
            </a:extLst>
          </a:blip>
          <a:srcRect l="10030" t="19001" b="5088"/>
          <a:stretch/>
        </p:blipFill>
        <p:spPr>
          <a:xfrm>
            <a:off x="0" y="0"/>
            <a:ext cx="12192000" cy="6858000"/>
          </a:xfrm>
          <a:prstGeom prst="rect">
            <a:avLst/>
          </a:prstGeom>
        </p:spPr>
      </p:pic>
      <p:sp>
        <p:nvSpPr>
          <p:cNvPr id="10" name="TextBox 9">
            <a:extLst>
              <a:ext uri="{FF2B5EF4-FFF2-40B4-BE49-F238E27FC236}">
                <a16:creationId xmlns:a16="http://schemas.microsoft.com/office/drawing/2014/main" id="{231CEB5A-3D0F-4502-A67F-93A802D5F39D}"/>
              </a:ext>
            </a:extLst>
          </p:cNvPr>
          <p:cNvSpPr txBox="1"/>
          <p:nvPr/>
        </p:nvSpPr>
        <p:spPr>
          <a:xfrm>
            <a:off x="6235995" y="2470483"/>
            <a:ext cx="4534787" cy="2862322"/>
          </a:xfrm>
          <a:prstGeom prst="rect">
            <a:avLst/>
          </a:prstGeom>
          <a:noFill/>
        </p:spPr>
        <p:txBody>
          <a:bodyPr wrap="square">
            <a:spAutoFit/>
          </a:bodyPr>
          <a:lstStyle/>
          <a:p>
            <a:pPr algn="ctr"/>
            <a:r>
              <a:rPr lang="en-US" sz="6000" kern="1200" dirty="0">
                <a:solidFill>
                  <a:schemeClr val="bg1"/>
                </a:solidFill>
                <a:effectLst>
                  <a:outerShdw blurRad="38100" dist="38100" dir="2700000" algn="tl">
                    <a:srgbClr val="000000">
                      <a:alpha val="43137"/>
                    </a:srgbClr>
                  </a:outerShdw>
                </a:effectLst>
                <a:latin typeface="+mj-lt"/>
                <a:ea typeface="+mj-ea"/>
                <a:cs typeface="+mj-cs"/>
              </a:rPr>
              <a:t>Old Business </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&amp;</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New Business</a:t>
            </a:r>
            <a:endParaRPr lang="en-US"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225727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7">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5" name="Picture 4" descr="Writing an appointment on a paper agenda">
            <a:extLst>
              <a:ext uri="{FF2B5EF4-FFF2-40B4-BE49-F238E27FC236}">
                <a16:creationId xmlns:a16="http://schemas.microsoft.com/office/drawing/2014/main" id="{B3961A2E-1F15-4A5B-9369-071C8170EF99}"/>
              </a:ext>
            </a:extLst>
          </p:cNvPr>
          <p:cNvPicPr>
            <a:picLocks noChangeAspect="1"/>
          </p:cNvPicPr>
          <p:nvPr/>
        </p:nvPicPr>
        <p:blipFill rotWithShape="1">
          <a:blip r:embed="rId3">
            <a:alphaModFix amt="60000"/>
          </a:blip>
          <a:srcRect t="15730"/>
          <a:stretch/>
        </p:blipFill>
        <p:spPr>
          <a:xfrm>
            <a:off x="-1" y="10"/>
            <a:ext cx="12192001" cy="6857990"/>
          </a:xfrm>
          <a:prstGeom prst="rect">
            <a:avLst/>
          </a:prstGeom>
        </p:spPr>
      </p:pic>
      <p:sp>
        <p:nvSpPr>
          <p:cNvPr id="2" name="Title 1">
            <a:extLst>
              <a:ext uri="{FF2B5EF4-FFF2-40B4-BE49-F238E27FC236}">
                <a16:creationId xmlns:a16="http://schemas.microsoft.com/office/drawing/2014/main" id="{2EC6FBB0-F295-468C-88DE-92A0BE39E728}"/>
              </a:ext>
            </a:extLst>
          </p:cNvPr>
          <p:cNvSpPr>
            <a:spLocks noGrp="1"/>
          </p:cNvSpPr>
          <p:nvPr>
            <p:ph type="ctrTitle"/>
          </p:nvPr>
        </p:nvSpPr>
        <p:spPr>
          <a:xfrm>
            <a:off x="1198181" y="1122364"/>
            <a:ext cx="9795637" cy="1611312"/>
          </a:xfrm>
        </p:spPr>
        <p:txBody>
          <a:bodyPr>
            <a:normAutofit/>
          </a:bodyPr>
          <a:lstStyle/>
          <a:p>
            <a:r>
              <a:rPr lang="en-US" dirty="0">
                <a:solidFill>
                  <a:srgbClr val="FFFFFF"/>
                </a:solidFill>
              </a:rPr>
              <a:t>Next Meeting</a:t>
            </a:r>
          </a:p>
        </p:txBody>
      </p:sp>
      <p:sp>
        <p:nvSpPr>
          <p:cNvPr id="3" name="Subtitle 2">
            <a:extLst>
              <a:ext uri="{FF2B5EF4-FFF2-40B4-BE49-F238E27FC236}">
                <a16:creationId xmlns:a16="http://schemas.microsoft.com/office/drawing/2014/main" id="{CAB9669D-D6C3-4A54-8A0D-1F31B40D3493}"/>
              </a:ext>
            </a:extLst>
          </p:cNvPr>
          <p:cNvSpPr>
            <a:spLocks noGrp="1"/>
          </p:cNvSpPr>
          <p:nvPr>
            <p:ph type="subTitle" idx="1"/>
          </p:nvPr>
        </p:nvSpPr>
        <p:spPr>
          <a:xfrm>
            <a:off x="1198181" y="3000375"/>
            <a:ext cx="9795637" cy="2571521"/>
          </a:xfrm>
        </p:spPr>
        <p:txBody>
          <a:bodyPr>
            <a:normAutofit/>
          </a:bodyPr>
          <a:lstStyle/>
          <a:p>
            <a:r>
              <a:rPr lang="en-US" sz="3200" dirty="0">
                <a:solidFill>
                  <a:srgbClr val="FFFFFF"/>
                </a:solidFill>
              </a:rPr>
              <a:t>INSERT Date &amp; Time</a:t>
            </a:r>
          </a:p>
          <a:p>
            <a:r>
              <a:rPr lang="en-US" sz="3200" dirty="0">
                <a:solidFill>
                  <a:srgbClr val="FFFFFF"/>
                </a:solidFill>
              </a:rPr>
              <a:t>INSERT Location</a:t>
            </a:r>
          </a:p>
          <a:p>
            <a:r>
              <a:rPr lang="en-US" sz="3200" i="1" dirty="0">
                <a:solidFill>
                  <a:srgbClr val="FFFFFF"/>
                </a:solidFill>
              </a:rPr>
              <a:t>INSERT Next Meeting Highlight</a:t>
            </a:r>
          </a:p>
        </p:txBody>
      </p:sp>
    </p:spTree>
    <p:extLst>
      <p:ext uri="{BB962C8B-B14F-4D97-AF65-F5344CB8AC3E}">
        <p14:creationId xmlns:p14="http://schemas.microsoft.com/office/powerpoint/2010/main" val="392709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par>
                          <p:cTn id="8" fill="hold">
                            <p:stCondLst>
                              <p:cond delay="8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400"/>
                                        <p:tgtEl>
                                          <p:spTgt spid="3">
                                            <p:txEl>
                                              <p:pRg st="0" end="0"/>
                                            </p:txEl>
                                          </p:spTgt>
                                        </p:tgtEl>
                                      </p:cBhvr>
                                    </p:animEffect>
                                  </p:childTnLst>
                                </p:cTn>
                              </p:par>
                            </p:childTnLst>
                          </p:cTn>
                        </p:par>
                        <p:par>
                          <p:cTn id="12" fill="hold">
                            <p:stCondLst>
                              <p:cond delay="176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par>
                          <p:cTn id="16" fill="hold">
                            <p:stCondLst>
                              <p:cond delay="268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D856F"/>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6BEBA9F-AF6A-936A-68F4-C10BCE74B4FE}"/>
              </a:ext>
            </a:extLst>
          </p:cNvPr>
          <p:cNvSpPr txBox="1">
            <a:spLocks/>
          </p:cNvSpPr>
          <p:nvPr/>
        </p:nvSpPr>
        <p:spPr>
          <a:xfrm>
            <a:off x="6288234" y="1205776"/>
            <a:ext cx="5090483"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FE5A3"/>
                </a:solidFill>
                <a:effectLst/>
                <a:uLnTx/>
                <a:uFillTx/>
                <a:latin typeface="Tw Cen MT"/>
                <a:ea typeface="+mj-ea"/>
                <a:cs typeface="+mj-cs"/>
              </a:rPr>
              <a:t>Spark Your Business</a:t>
            </a:r>
          </a:p>
        </p:txBody>
      </p:sp>
      <p:pic>
        <p:nvPicPr>
          <p:cNvPr id="13" name="Picture 12">
            <a:extLst>
              <a:ext uri="{FF2B5EF4-FFF2-40B4-BE49-F238E27FC236}">
                <a16:creationId xmlns:a16="http://schemas.microsoft.com/office/drawing/2014/main" id="{46DD02A3-55FB-24B6-FBBF-B082E4340E82}"/>
              </a:ext>
            </a:extLst>
          </p:cNvPr>
          <p:cNvPicPr>
            <a:picLocks noChangeAspect="1"/>
          </p:cNvPicPr>
          <p:nvPr/>
        </p:nvPicPr>
        <p:blipFill rotWithShape="1">
          <a:blip r:embed="rId3">
            <a:extLst>
              <a:ext uri="{28A0092B-C50C-407E-A947-70E740481C1C}">
                <a14:useLocalDpi xmlns:a14="http://schemas.microsoft.com/office/drawing/2010/main" val="0"/>
              </a:ext>
            </a:extLst>
          </a:blip>
          <a:srcRect l="15467" t="16257" r="14797" b="21863"/>
          <a:stretch/>
        </p:blipFill>
        <p:spPr>
          <a:xfrm>
            <a:off x="1220130" y="1486427"/>
            <a:ext cx="4228169" cy="375179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0420ECE7-207F-6BC9-B3D2-708152A283E5}"/>
              </a:ext>
            </a:extLst>
          </p:cNvPr>
          <p:cNvSpPr txBox="1"/>
          <p:nvPr/>
        </p:nvSpPr>
        <p:spPr>
          <a:xfrm>
            <a:off x="6890567" y="4592014"/>
            <a:ext cx="388581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E5A3"/>
                </a:solidFill>
                <a:effectLst/>
                <a:uLnTx/>
                <a:uFillTx/>
                <a:latin typeface="Times New Roman"/>
                <a:ea typeface="+mn-ea"/>
                <a:cs typeface="+mn-cs"/>
              </a:rPr>
              <a:t>Prepare a small gift bag with lemonade mix and fresh lemons.</a:t>
            </a:r>
          </a:p>
        </p:txBody>
      </p:sp>
      <p:sp>
        <p:nvSpPr>
          <p:cNvPr id="7" name="TextBox 6">
            <a:extLst>
              <a:ext uri="{FF2B5EF4-FFF2-40B4-BE49-F238E27FC236}">
                <a16:creationId xmlns:a16="http://schemas.microsoft.com/office/drawing/2014/main" id="{5946A6BC-DBD9-93FF-8DEB-9CFF2CB75809}"/>
              </a:ext>
            </a:extLst>
          </p:cNvPr>
          <p:cNvSpPr txBox="1"/>
          <p:nvPr/>
        </p:nvSpPr>
        <p:spPr>
          <a:xfrm>
            <a:off x="6365507" y="3298824"/>
            <a:ext cx="493593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imes New Roman"/>
                <a:ea typeface="+mn-ea"/>
                <a:cs typeface="+mn-cs"/>
              </a:rPr>
              <a:t>National Lemonade 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imes New Roman"/>
                <a:ea typeface="+mn-ea"/>
                <a:cs typeface="+mn-cs"/>
              </a:rPr>
              <a:t>May 5th</a:t>
            </a:r>
          </a:p>
        </p:txBody>
      </p:sp>
      <p:sp>
        <p:nvSpPr>
          <p:cNvPr id="3" name="TextBox 2">
            <a:extLst>
              <a:ext uri="{FF2B5EF4-FFF2-40B4-BE49-F238E27FC236}">
                <a16:creationId xmlns:a16="http://schemas.microsoft.com/office/drawing/2014/main" id="{78687E2E-4FB1-0F37-20B3-7DBC3C12E7C2}"/>
              </a:ext>
            </a:extLst>
          </p:cNvPr>
          <p:cNvSpPr txBox="1"/>
          <p:nvPr/>
        </p:nvSpPr>
        <p:spPr>
          <a:xfrm>
            <a:off x="1068479" y="5418903"/>
            <a:ext cx="3123156" cy="498594"/>
          </a:xfrm>
          <a:prstGeom prst="rect">
            <a:avLst/>
          </a:prstGeom>
          <a:no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FFFFFF"/>
                </a:solidFill>
                <a:effectLst/>
                <a:uLnTx/>
                <a:uFillTx/>
                <a:latin typeface="Times New Roman"/>
                <a:ea typeface="+mn-ea"/>
                <a:cs typeface="+mn-cs"/>
              </a:rPr>
              <a:t>Image Credit: </a:t>
            </a:r>
            <a:r>
              <a:rPr kumimoji="0" lang="en-US" sz="1300" b="0" i="0" u="none" strike="noStrike" kern="1200" cap="none" spc="0" normalizeH="0" baseline="0" noProof="0" dirty="0" err="1">
                <a:ln>
                  <a:noFill/>
                </a:ln>
                <a:solidFill>
                  <a:srgbClr val="FFFFFF"/>
                </a:solidFill>
                <a:effectLst/>
                <a:uLnTx/>
                <a:uFillTx/>
                <a:latin typeface="Times New Roman"/>
                <a:ea typeface="+mn-ea"/>
                <a:cs typeface="+mn-cs"/>
              </a:rPr>
              <a:t>BigTopCreations</a:t>
            </a:r>
            <a:r>
              <a:rPr kumimoji="0" lang="en-US" sz="1300" b="0" i="0" u="none" strike="noStrike" kern="1200" cap="none" spc="0" normalizeH="0" baseline="0" noProof="0" dirty="0">
                <a:ln>
                  <a:noFill/>
                </a:ln>
                <a:solidFill>
                  <a:srgbClr val="FFFFFF"/>
                </a:solidFill>
                <a:effectLst/>
                <a:uLnTx/>
                <a:uFillTx/>
                <a:latin typeface="Times New Roman"/>
                <a:ea typeface="+mn-ea"/>
                <a:cs typeface="+mn-cs"/>
              </a:rPr>
              <a:t> / Etsy</a:t>
            </a:r>
          </a:p>
        </p:txBody>
      </p:sp>
    </p:spTree>
    <p:extLst>
      <p:ext uri="{BB962C8B-B14F-4D97-AF65-F5344CB8AC3E}">
        <p14:creationId xmlns:p14="http://schemas.microsoft.com/office/powerpoint/2010/main" val="12337209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46" objId="2"/>
        <p14:stopEvt time="2550" objId="2"/>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3D76161-68CA-442E-95D6-8E2D5008C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Title 1">
            <a:extLst>
              <a:ext uri="{FF2B5EF4-FFF2-40B4-BE49-F238E27FC236}">
                <a16:creationId xmlns:a16="http://schemas.microsoft.com/office/drawing/2014/main" id="{7A8216D0-E793-81D4-E5CF-D7C71B8B2A04}"/>
              </a:ext>
            </a:extLst>
          </p:cNvPr>
          <p:cNvSpPr txBox="1">
            <a:spLocks/>
          </p:cNvSpPr>
          <p:nvPr/>
        </p:nvSpPr>
        <p:spPr>
          <a:xfrm>
            <a:off x="5160834" y="1136603"/>
            <a:ext cx="7161850" cy="121629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CB3C49"/>
                </a:solidFill>
                <a:effectLst/>
                <a:uLnTx/>
                <a:uFillTx/>
                <a:latin typeface="Tw Cen MT"/>
                <a:ea typeface="+mj-ea"/>
                <a:cs typeface="+mj-cs"/>
              </a:rPr>
              <a:t>Spark Your Business</a:t>
            </a:r>
            <a:r>
              <a:rPr kumimoji="0" lang="en-US" sz="4800" b="0" i="0" u="none" strike="noStrike" kern="1200" cap="none" spc="0" normalizeH="0" baseline="0" noProof="0" dirty="0">
                <a:ln>
                  <a:noFill/>
                </a:ln>
                <a:solidFill>
                  <a:srgbClr val="CB3C49"/>
                </a:solidFill>
                <a:effectLst/>
                <a:uLnTx/>
                <a:uFillTx/>
                <a:latin typeface="Tw Cen MT"/>
                <a:ea typeface="+mj-ea"/>
                <a:cs typeface="+mj-cs"/>
              </a:rPr>
              <a:t> </a:t>
            </a:r>
          </a:p>
        </p:txBody>
      </p:sp>
      <p:sp>
        <p:nvSpPr>
          <p:cNvPr id="6" name="TextBox 5">
            <a:extLst>
              <a:ext uri="{FF2B5EF4-FFF2-40B4-BE49-F238E27FC236}">
                <a16:creationId xmlns:a16="http://schemas.microsoft.com/office/drawing/2014/main" id="{6EBF0B94-FAE2-5293-B22E-8CFC51A6554D}"/>
              </a:ext>
            </a:extLst>
          </p:cNvPr>
          <p:cNvSpPr txBox="1"/>
          <p:nvPr/>
        </p:nvSpPr>
        <p:spPr>
          <a:xfrm>
            <a:off x="6313107" y="2594813"/>
            <a:ext cx="476789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B3C49"/>
                </a:solidFill>
                <a:effectLst/>
                <a:uLnTx/>
                <a:uFillTx/>
                <a:latin typeface="Times New Roman" panose="02020603050405020304" pitchFamily="18" charset="0"/>
                <a:ea typeface="Times New Roman" panose="02020603050405020304" pitchFamily="18" charset="0"/>
                <a:cs typeface="+mn-cs"/>
              </a:rPr>
              <a:t>Spring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B3C49"/>
                </a:solidFill>
                <a:effectLst/>
                <a:uLnTx/>
                <a:uFillTx/>
                <a:latin typeface="Times New Roman" panose="02020603050405020304" pitchFamily="18" charset="0"/>
                <a:ea typeface="Times New Roman" panose="02020603050405020304" pitchFamily="18" charset="0"/>
                <a:cs typeface="+mn-cs"/>
              </a:rPr>
              <a:t>Newsletter</a:t>
            </a:r>
            <a:endParaRPr kumimoji="0" lang="en-US" sz="3200" b="0" i="0" u="none" strike="noStrike" kern="1200" cap="none" spc="0" normalizeH="0" baseline="0" noProof="0" dirty="0">
              <a:ln>
                <a:noFill/>
              </a:ln>
              <a:solidFill>
                <a:srgbClr val="CB3C49"/>
              </a:solidFill>
              <a:effectLst/>
              <a:uLnTx/>
              <a:uFillTx/>
              <a:latin typeface="Times New Roman" panose="020206030504050203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819AED4F-5259-1B93-A088-171C5DECE158}"/>
              </a:ext>
            </a:extLst>
          </p:cNvPr>
          <p:cNvSpPr txBox="1"/>
          <p:nvPr/>
        </p:nvSpPr>
        <p:spPr>
          <a:xfrm>
            <a:off x="6932574" y="4102863"/>
            <a:ext cx="361837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Create a Spring Newsletter to email to your database.</a:t>
            </a:r>
            <a:endParaRPr kumimoji="0" lang="en-US" sz="4000" b="0" i="1"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9" name="Picture 8" descr="A yellow and black brochure&#10;&#10;Description automatically generated">
            <a:extLst>
              <a:ext uri="{FF2B5EF4-FFF2-40B4-BE49-F238E27FC236}">
                <a16:creationId xmlns:a16="http://schemas.microsoft.com/office/drawing/2014/main" id="{8934890B-FE61-288F-1E11-2D8E76418FA4}"/>
              </a:ext>
            </a:extLst>
          </p:cNvPr>
          <p:cNvPicPr>
            <a:picLocks noChangeAspect="1"/>
          </p:cNvPicPr>
          <p:nvPr/>
        </p:nvPicPr>
        <p:blipFill rotWithShape="1">
          <a:blip r:embed="rId3">
            <a:extLst>
              <a:ext uri="{28A0092B-C50C-407E-A947-70E740481C1C}">
                <a14:useLocalDpi xmlns:a14="http://schemas.microsoft.com/office/drawing/2010/main" val="0"/>
              </a:ext>
            </a:extLst>
          </a:blip>
          <a:srcRect l="25153" r="49780"/>
          <a:stretch/>
        </p:blipFill>
        <p:spPr>
          <a:xfrm>
            <a:off x="1589579" y="644286"/>
            <a:ext cx="3618370" cy="532871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12612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54" objId="2"/>
        <p14:stopEvt time="2557" objId="2"/>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D9E16FD8-F89F-CAA3-4681-D6C7954B86AF}"/>
              </a:ext>
            </a:extLst>
          </p:cNvPr>
          <p:cNvSpPr txBox="1">
            <a:spLocks/>
          </p:cNvSpPr>
          <p:nvPr/>
        </p:nvSpPr>
        <p:spPr>
          <a:xfrm>
            <a:off x="6548582" y="1307591"/>
            <a:ext cx="5090483"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47DB7"/>
                </a:solidFill>
                <a:effectLst/>
                <a:uLnTx/>
                <a:uFillTx/>
                <a:latin typeface="Tw Cen MT"/>
                <a:ea typeface="+mj-ea"/>
                <a:cs typeface="+mj-cs"/>
              </a:rPr>
              <a:t>Spark Your Business</a:t>
            </a:r>
          </a:p>
        </p:txBody>
      </p:sp>
      <p:sp>
        <p:nvSpPr>
          <p:cNvPr id="24" name="TextBox 23">
            <a:extLst>
              <a:ext uri="{FF2B5EF4-FFF2-40B4-BE49-F238E27FC236}">
                <a16:creationId xmlns:a16="http://schemas.microsoft.com/office/drawing/2014/main" id="{DFF659A4-4FB7-6649-B0EA-B2B1F70A89C1}"/>
              </a:ext>
            </a:extLst>
          </p:cNvPr>
          <p:cNvSpPr txBox="1"/>
          <p:nvPr/>
        </p:nvSpPr>
        <p:spPr>
          <a:xfrm>
            <a:off x="6625855" y="3290227"/>
            <a:ext cx="493593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7DB7"/>
                </a:solidFill>
                <a:effectLst/>
                <a:uLnTx/>
                <a:uFillTx/>
                <a:latin typeface="Times New Roman"/>
                <a:ea typeface="+mn-ea"/>
                <a:cs typeface="+mn-cs"/>
              </a:rPr>
              <a:t>Real Estate Niche Announcement</a:t>
            </a:r>
            <a:endParaRPr kumimoji="0" lang="en-US" sz="3200" b="0" i="0" u="none" strike="noStrike" kern="1200" cap="none" spc="0" normalizeH="0" baseline="0" noProof="0" dirty="0">
              <a:ln>
                <a:noFill/>
              </a:ln>
              <a:solidFill>
                <a:srgbClr val="047DB7"/>
              </a:solidFill>
              <a:effectLst/>
              <a:uLnTx/>
              <a:uFillTx/>
              <a:latin typeface="Times New Roman"/>
              <a:ea typeface="+mn-ea"/>
              <a:cs typeface="+mn-cs"/>
            </a:endParaRPr>
          </a:p>
        </p:txBody>
      </p:sp>
      <p:sp>
        <p:nvSpPr>
          <p:cNvPr id="25" name="TextBox 24">
            <a:extLst>
              <a:ext uri="{FF2B5EF4-FFF2-40B4-BE49-F238E27FC236}">
                <a16:creationId xmlns:a16="http://schemas.microsoft.com/office/drawing/2014/main" id="{B7222558-F15C-6F97-E2BC-286B6C3BD2F9}"/>
              </a:ext>
            </a:extLst>
          </p:cNvPr>
          <p:cNvSpPr txBox="1"/>
          <p:nvPr/>
        </p:nvSpPr>
        <p:spPr>
          <a:xfrm>
            <a:off x="7282838" y="4690040"/>
            <a:ext cx="362196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a:ea typeface="+mn-ea"/>
                <a:cs typeface="+mn-cs"/>
              </a:rPr>
              <a:t>Inform your database of your specialized niche.</a:t>
            </a:r>
          </a:p>
        </p:txBody>
      </p:sp>
      <p:pic>
        <p:nvPicPr>
          <p:cNvPr id="4" name="Picture 3" descr="Model suburban house with for sale sign">
            <a:extLst>
              <a:ext uri="{FF2B5EF4-FFF2-40B4-BE49-F238E27FC236}">
                <a16:creationId xmlns:a16="http://schemas.microsoft.com/office/drawing/2014/main" id="{F2E58311-5D87-8B2D-1C62-21531C33FE2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24000" y="0"/>
            <a:ext cx="4572000" cy="6858000"/>
          </a:xfrm>
          <a:prstGeom prst="rect">
            <a:avLst/>
          </a:prstGeom>
        </p:spPr>
      </p:pic>
    </p:spTree>
    <p:extLst>
      <p:ext uri="{BB962C8B-B14F-4D97-AF65-F5344CB8AC3E}">
        <p14:creationId xmlns:p14="http://schemas.microsoft.com/office/powerpoint/2010/main" val="76626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38" objId="2"/>
        <p14:stopEvt time="2535" objId="2"/>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accent2">
              <a:lumMod val="20000"/>
              <a:lumOff val="80000"/>
            </a:schemeClr>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 name="Title 1">
            <a:extLst>
              <a:ext uri="{FF2B5EF4-FFF2-40B4-BE49-F238E27FC236}">
                <a16:creationId xmlns:a16="http://schemas.microsoft.com/office/drawing/2014/main" id="{7C845A14-BB81-A648-75A8-9E8461511590}"/>
              </a:ext>
            </a:extLst>
          </p:cNvPr>
          <p:cNvSpPr txBox="1">
            <a:spLocks/>
          </p:cNvSpPr>
          <p:nvPr/>
        </p:nvSpPr>
        <p:spPr>
          <a:xfrm>
            <a:off x="705169" y="1489418"/>
            <a:ext cx="6294285" cy="156659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877824" rtl="0" eaLnBrk="1" fontAlgn="auto" latinLnBrk="0" hangingPunct="1">
              <a:lnSpc>
                <a:spcPct val="90000"/>
              </a:lnSpc>
              <a:spcBef>
                <a:spcPct val="0"/>
              </a:spcBef>
              <a:spcAft>
                <a:spcPts val="600"/>
              </a:spcAft>
              <a:buClrTx/>
              <a:buSzTx/>
              <a:buFontTx/>
              <a:buNone/>
              <a:tabLst/>
              <a:defRPr/>
            </a:pPr>
            <a:r>
              <a:rPr kumimoji="0" lang="en-US" sz="5184" b="1" i="0" u="none" strike="noStrike" kern="1200" cap="none" spc="0" normalizeH="0" baseline="0" noProof="0" dirty="0">
                <a:ln>
                  <a:noFill/>
                </a:ln>
                <a:solidFill>
                  <a:srgbClr val="CB3C49">
                    <a:lumMod val="75000"/>
                  </a:srgbClr>
                </a:solidFill>
                <a:effectLst/>
                <a:uLnTx/>
                <a:uFillTx/>
                <a:latin typeface="Tw Cen MT"/>
                <a:ea typeface="+mj-ea"/>
                <a:cs typeface="+mj-cs"/>
              </a:rPr>
              <a:t>Spark Your </a:t>
            </a:r>
          </a:p>
          <a:p>
            <a:pPr marL="0" marR="0" lvl="0" indent="0" algn="ctr" defTabSz="877824" rtl="0" eaLnBrk="1" fontAlgn="auto" latinLnBrk="0" hangingPunct="1">
              <a:lnSpc>
                <a:spcPct val="90000"/>
              </a:lnSpc>
              <a:spcBef>
                <a:spcPct val="0"/>
              </a:spcBef>
              <a:spcAft>
                <a:spcPts val="600"/>
              </a:spcAft>
              <a:buClrTx/>
              <a:buSzTx/>
              <a:buFontTx/>
              <a:buNone/>
              <a:tabLst/>
              <a:defRPr/>
            </a:pPr>
            <a:r>
              <a:rPr kumimoji="0" lang="en-US" sz="5184" b="1" i="0" u="none" strike="noStrike" kern="1200" cap="none" spc="0" normalizeH="0" baseline="0" noProof="0" dirty="0">
                <a:ln>
                  <a:noFill/>
                </a:ln>
                <a:solidFill>
                  <a:srgbClr val="CB3C49">
                    <a:lumMod val="75000"/>
                  </a:srgbClr>
                </a:solidFill>
                <a:effectLst/>
                <a:uLnTx/>
                <a:uFillTx/>
                <a:latin typeface="Tw Cen MT"/>
                <a:ea typeface="+mj-ea"/>
                <a:cs typeface="+mj-cs"/>
              </a:rPr>
              <a:t>Business</a:t>
            </a:r>
            <a:endParaRPr kumimoji="0" lang="en-US" sz="5400" b="1" i="0" u="none" strike="noStrike" kern="1200" cap="none" spc="0" normalizeH="0" baseline="0" noProof="0" dirty="0">
              <a:ln>
                <a:noFill/>
              </a:ln>
              <a:solidFill>
                <a:srgbClr val="CB3C49">
                  <a:lumMod val="75000"/>
                </a:srgbClr>
              </a:solidFill>
              <a:effectLst/>
              <a:uLnTx/>
              <a:uFillTx/>
              <a:latin typeface="Tw Cen MT"/>
              <a:ea typeface="+mj-ea"/>
              <a:cs typeface="+mj-cs"/>
            </a:endParaRPr>
          </a:p>
        </p:txBody>
      </p:sp>
      <p:sp>
        <p:nvSpPr>
          <p:cNvPr id="4" name="Text Placeholder 3">
            <a:extLst>
              <a:ext uri="{FF2B5EF4-FFF2-40B4-BE49-F238E27FC236}">
                <a16:creationId xmlns:a16="http://schemas.microsoft.com/office/drawing/2014/main" id="{5C762E1C-1CA4-E316-9474-3D4A0C9C1536}"/>
              </a:ext>
            </a:extLst>
          </p:cNvPr>
          <p:cNvSpPr txBox="1">
            <a:spLocks/>
          </p:cNvSpPr>
          <p:nvPr/>
        </p:nvSpPr>
        <p:spPr>
          <a:xfrm>
            <a:off x="477010" y="3248745"/>
            <a:ext cx="6750600" cy="12763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877824" rtl="0" eaLnBrk="1" fontAlgn="auto" latinLnBrk="0" hangingPunct="1">
              <a:lnSpc>
                <a:spcPct val="90000"/>
              </a:lnSpc>
              <a:spcBef>
                <a:spcPts val="0"/>
              </a:spcBef>
              <a:spcAft>
                <a:spcPts val="1152"/>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0000"/>
                </a:solidFill>
                <a:effectLst/>
                <a:uLnTx/>
                <a:uFillTx/>
                <a:latin typeface="Times New Roman"/>
                <a:ea typeface="+mn-ea"/>
                <a:cs typeface="+mn-cs"/>
              </a:rPr>
              <a:t>International Tea Day</a:t>
            </a:r>
          </a:p>
          <a:p>
            <a:pPr marL="0" marR="0" lvl="0" indent="0" algn="ctr" defTabSz="877824"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Times New Roman"/>
                <a:ea typeface="+mn-ea"/>
                <a:cs typeface="+mn-cs"/>
              </a:rPr>
              <a:t>May 21</a:t>
            </a:r>
            <a:r>
              <a:rPr kumimoji="0" lang="en-US" sz="2800" b="0" i="0" u="none" strike="noStrike" kern="1200" cap="none" spc="0" normalizeH="0" baseline="30000" noProof="0" dirty="0">
                <a:ln>
                  <a:noFill/>
                </a:ln>
                <a:solidFill>
                  <a:srgbClr val="000000"/>
                </a:solidFill>
                <a:effectLst/>
                <a:uLnTx/>
                <a:uFillTx/>
                <a:latin typeface="Times New Roman"/>
                <a:ea typeface="+mn-ea"/>
                <a:cs typeface="+mn-cs"/>
              </a:rPr>
              <a:t>st</a:t>
            </a:r>
            <a:r>
              <a:rPr kumimoji="0" lang="en-US" sz="2800" b="0" i="0" u="none" strike="noStrike" kern="1200" cap="none" spc="0" normalizeH="0" baseline="0" noProof="0" dirty="0">
                <a:ln>
                  <a:noFill/>
                </a:ln>
                <a:solidFill>
                  <a:srgbClr val="000000"/>
                </a:solidFill>
                <a:effectLst/>
                <a:uLnTx/>
                <a:uFillTx/>
                <a:latin typeface="Times New Roman"/>
                <a:ea typeface="+mn-ea"/>
                <a:cs typeface="+mn-cs"/>
              </a:rPr>
              <a:t> </a:t>
            </a:r>
            <a:endParaRPr kumimoji="0" lang="en-US" sz="2800" b="0" i="0" u="none" strike="noStrike" kern="1200" cap="none" spc="0" normalizeH="0" baseline="30000" noProof="0" dirty="0">
              <a:ln>
                <a:noFill/>
              </a:ln>
              <a:solidFill>
                <a:srgbClr val="000000"/>
              </a:solidFill>
              <a:effectLst/>
              <a:uLnTx/>
              <a:uFillTx/>
              <a:latin typeface="Times New Roman"/>
              <a:ea typeface="+mn-ea"/>
              <a:cs typeface="+mn-cs"/>
            </a:endParaRPr>
          </a:p>
        </p:txBody>
      </p:sp>
      <p:sp>
        <p:nvSpPr>
          <p:cNvPr id="5" name="TextBox 4">
            <a:extLst>
              <a:ext uri="{FF2B5EF4-FFF2-40B4-BE49-F238E27FC236}">
                <a16:creationId xmlns:a16="http://schemas.microsoft.com/office/drawing/2014/main" id="{E2554349-F1CC-3F0C-247D-D07394AE1FA0}"/>
              </a:ext>
            </a:extLst>
          </p:cNvPr>
          <p:cNvSpPr txBox="1"/>
          <p:nvPr/>
        </p:nvSpPr>
        <p:spPr>
          <a:xfrm>
            <a:off x="7957848" y="5437428"/>
            <a:ext cx="3123156" cy="498594"/>
          </a:xfrm>
          <a:prstGeom prst="rect">
            <a:avLst/>
          </a:prstGeom>
          <a:noFill/>
          <a:ln>
            <a:noFill/>
          </a:ln>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CB3C49">
                    <a:lumMod val="75000"/>
                  </a:srgbClr>
                </a:solidFill>
                <a:effectLst/>
                <a:uLnTx/>
                <a:uFillTx/>
                <a:latin typeface="Times New Roman"/>
                <a:ea typeface="+mn-ea"/>
                <a:cs typeface="+mn-cs"/>
              </a:rPr>
              <a:t>Image Credit: Front Porch Portraits</a:t>
            </a:r>
          </a:p>
        </p:txBody>
      </p:sp>
      <p:pic>
        <p:nvPicPr>
          <p:cNvPr id="9" name="Picture 8" descr="A couple tags with text on them&#10;&#10;Description automatically generated">
            <a:extLst>
              <a:ext uri="{FF2B5EF4-FFF2-40B4-BE49-F238E27FC236}">
                <a16:creationId xmlns:a16="http://schemas.microsoft.com/office/drawing/2014/main" id="{2C888720-B5A9-ECFA-4C4E-523C2B20A2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412" y="1516779"/>
            <a:ext cx="4399680" cy="3873983"/>
          </a:xfrm>
          <a:prstGeom prst="rect">
            <a:avLst/>
          </a:prstGeom>
        </p:spPr>
      </p:pic>
      <p:sp>
        <p:nvSpPr>
          <p:cNvPr id="10" name="TextBox 9">
            <a:extLst>
              <a:ext uri="{FF2B5EF4-FFF2-40B4-BE49-F238E27FC236}">
                <a16:creationId xmlns:a16="http://schemas.microsoft.com/office/drawing/2014/main" id="{88734493-29DB-A0C5-E456-55C31D31E164}"/>
              </a:ext>
            </a:extLst>
          </p:cNvPr>
          <p:cNvSpPr txBox="1"/>
          <p:nvPr/>
        </p:nvSpPr>
        <p:spPr>
          <a:xfrm>
            <a:off x="1725060" y="4624496"/>
            <a:ext cx="4254499" cy="666849"/>
          </a:xfrm>
          <a:prstGeom prst="rect">
            <a:avLst/>
          </a:prstGeom>
          <a:noFill/>
        </p:spPr>
        <p:txBody>
          <a:bodyPr wrap="square">
            <a:spAutoFit/>
          </a:bodyPr>
          <a:lstStyle/>
          <a:p>
            <a:pPr marL="0" marR="0" lvl="0" indent="0" algn="ctr" defTabSz="877824" rtl="0" eaLnBrk="1" fontAlgn="auto" latinLnBrk="0" hangingPunct="1">
              <a:lnSpc>
                <a:spcPct val="80000"/>
              </a:lnSpc>
              <a:spcBef>
                <a:spcPts val="0"/>
              </a:spcBef>
              <a:spcAft>
                <a:spcPts val="600"/>
              </a:spcAft>
              <a:buClrTx/>
              <a:buSzTx/>
              <a:buFontTx/>
              <a:buNone/>
              <a:tabLst/>
              <a:defRPr/>
            </a:pPr>
            <a:r>
              <a:rPr kumimoji="0" lang="en-US" sz="2800" b="0" i="1" u="none" strike="noStrike" kern="1200" cap="none" spc="0" normalizeH="0" baseline="30000" noProof="0" dirty="0">
                <a:ln>
                  <a:noFill/>
                </a:ln>
                <a:solidFill>
                  <a:srgbClr val="CB3C49">
                    <a:lumMod val="75000"/>
                  </a:srgbClr>
                </a:solidFill>
                <a:effectLst/>
                <a:uLnTx/>
                <a:uFillTx/>
                <a:latin typeface="Times New Roman"/>
                <a:ea typeface="+mn-ea"/>
                <a:cs typeface="+mn-cs"/>
              </a:rPr>
              <a:t>Surprise contacts with assorted teas,                  a branded mug, and a few honey spoons!</a:t>
            </a:r>
            <a:endParaRPr kumimoji="0" lang="en-US" sz="2800" b="0" i="1" u="none" strike="noStrike" kern="1200" cap="none" spc="0" normalizeH="0" baseline="0" noProof="0" dirty="0">
              <a:ln>
                <a:noFill/>
              </a:ln>
              <a:solidFill>
                <a:srgbClr val="CB3C49">
                  <a:lumMod val="75000"/>
                </a:srgbClr>
              </a:solidFill>
              <a:effectLst/>
              <a:uLnTx/>
              <a:uFillTx/>
              <a:latin typeface="Times New Roman"/>
              <a:ea typeface="+mn-ea"/>
              <a:cs typeface="+mn-cs"/>
            </a:endParaRPr>
          </a:p>
        </p:txBody>
      </p:sp>
    </p:spTree>
    <p:extLst>
      <p:ext uri="{BB962C8B-B14F-4D97-AF65-F5344CB8AC3E}">
        <p14:creationId xmlns:p14="http://schemas.microsoft.com/office/powerpoint/2010/main" val="216590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43" objId="2"/>
        <p14:stopEvt time="2547" objId="2"/>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621C6701-BDFE-FF3A-FDFA-2BFB92D20CC5}"/>
            </a:ext>
          </a:extLst>
        </p:cNvPr>
        <p:cNvGrpSpPr/>
        <p:nvPr/>
      </p:nvGrpSpPr>
      <p:grpSpPr>
        <a:xfrm>
          <a:off x="0" y="0"/>
          <a:ext cx="0" cy="0"/>
          <a:chOff x="0" y="0"/>
          <a:chExt cx="0" cy="0"/>
        </a:xfrm>
      </p:grpSpPr>
      <p:pic>
        <p:nvPicPr>
          <p:cNvPr id="3" name="Picture Placeholder 4" descr="Rows of American flags in twilight">
            <a:extLst>
              <a:ext uri="{FF2B5EF4-FFF2-40B4-BE49-F238E27FC236}">
                <a16:creationId xmlns:a16="http://schemas.microsoft.com/office/drawing/2014/main" id="{A73ECB22-B164-8515-6803-7B242C9BECC6}"/>
              </a:ext>
            </a:extLst>
          </p:cNvPr>
          <p:cNvPicPr>
            <a:picLocks noChangeAspect="1"/>
          </p:cNvPicPr>
          <p:nvPr/>
        </p:nvPicPr>
        <p:blipFill rotWithShape="1">
          <a:blip r:embed="rId3">
            <a:extLst>
              <a:ext uri="{28A0092B-C50C-407E-A947-70E740481C1C}">
                <a14:useLocalDpi xmlns:a14="http://schemas.microsoft.com/office/drawing/2010/main" val="0"/>
              </a:ext>
            </a:extLst>
          </a:blip>
          <a:srcRect l="26117" t="11317" r="1" b="26328"/>
          <a:stretch/>
        </p:blipFill>
        <p:spPr>
          <a:xfrm>
            <a:off x="0" y="0"/>
            <a:ext cx="12192000" cy="6857999"/>
          </a:xfrm>
          <a:prstGeom prst="rect">
            <a:avLst/>
          </a:prstGeom>
        </p:spPr>
      </p:pic>
      <p:sp>
        <p:nvSpPr>
          <p:cNvPr id="4" name="Rectangle 3">
            <a:extLst>
              <a:ext uri="{FF2B5EF4-FFF2-40B4-BE49-F238E27FC236}">
                <a16:creationId xmlns:a16="http://schemas.microsoft.com/office/drawing/2014/main" id="{7C05635F-16F8-95CA-BAE6-E604D5972F77}"/>
              </a:ext>
            </a:extLst>
          </p:cNvPr>
          <p:cNvSpPr/>
          <p:nvPr/>
        </p:nvSpPr>
        <p:spPr>
          <a:xfrm>
            <a:off x="5505768" y="619124"/>
            <a:ext cx="6267131" cy="5619750"/>
          </a:xfrm>
          <a:prstGeom prst="rect">
            <a:avLst/>
          </a:prstGeom>
          <a:solidFill>
            <a:srgbClr val="003366">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0" name="Text Placeholder 3">
            <a:extLst>
              <a:ext uri="{FF2B5EF4-FFF2-40B4-BE49-F238E27FC236}">
                <a16:creationId xmlns:a16="http://schemas.microsoft.com/office/drawing/2014/main" id="{5157A3CA-102A-2D1E-CAD9-9690E616B0EF}"/>
              </a:ext>
            </a:extLst>
          </p:cNvPr>
          <p:cNvSpPr txBox="1">
            <a:spLocks/>
          </p:cNvSpPr>
          <p:nvPr/>
        </p:nvSpPr>
        <p:spPr>
          <a:xfrm>
            <a:off x="5988924" y="2387601"/>
            <a:ext cx="5479176" cy="3683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FFFFFF"/>
                </a:solidFill>
                <a:effectLst/>
                <a:uLnTx/>
                <a:uFillTx/>
                <a:latin typeface="Times New Roman"/>
                <a:ea typeface="+mn-ea"/>
                <a:cs typeface="+mn-cs"/>
              </a:rPr>
              <a:t>Hand Out Flags at a Local Parade</a:t>
            </a:r>
          </a:p>
          <a:p>
            <a:pPr marL="457200" marR="0" lvl="0" indent="-45720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FFFFFF"/>
                </a:solidFill>
                <a:effectLst/>
                <a:uLnTx/>
                <a:uFillTx/>
                <a:latin typeface="Times New Roman"/>
                <a:ea typeface="+mn-ea"/>
                <a:cs typeface="+mn-cs"/>
              </a:rPr>
              <a:t>Kick-Off to Summer                         Branded Events Calendar</a:t>
            </a:r>
          </a:p>
          <a:p>
            <a:pPr marL="914400" marR="0" lvl="1" indent="-4572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Times New Roman"/>
                <a:ea typeface="+mn-ea"/>
                <a:cs typeface="+mn-cs"/>
              </a:rPr>
              <a:t>Farmers’ Markets</a:t>
            </a:r>
          </a:p>
          <a:p>
            <a:pPr marL="914400" marR="0" lvl="1" indent="-4572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Times New Roman"/>
                <a:ea typeface="+mn-ea"/>
                <a:cs typeface="+mn-cs"/>
              </a:rPr>
              <a:t>Firework Displays</a:t>
            </a:r>
          </a:p>
          <a:p>
            <a:pPr marL="914400" marR="0" lvl="1" indent="-4572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Times New Roman"/>
                <a:ea typeface="+mn-ea"/>
                <a:cs typeface="+mn-cs"/>
              </a:rPr>
              <a:t>Festivals </a:t>
            </a:r>
          </a:p>
          <a:p>
            <a:pPr marL="914400" marR="0" lvl="1" indent="-4572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Times New Roman"/>
                <a:ea typeface="+mn-ea"/>
                <a:cs typeface="+mn-cs"/>
              </a:rPr>
              <a:t>Arts &amp; Crafts Shows</a:t>
            </a:r>
          </a:p>
          <a:p>
            <a:pPr marL="914400" marR="0" lvl="1" indent="-4572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Times New Roman"/>
                <a:ea typeface="+mn-ea"/>
                <a:cs typeface="+mn-cs"/>
              </a:rPr>
              <a:t>Sidewalk Sales</a:t>
            </a:r>
          </a:p>
          <a:p>
            <a:pPr marL="914400" marR="0" lvl="1" indent="-4572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Times New Roman"/>
                <a:ea typeface="+mn-ea"/>
                <a:cs typeface="+mn-cs"/>
              </a:rPr>
              <a:t>Concerts</a:t>
            </a:r>
            <a:endParaRPr kumimoji="0" lang="en-US" sz="11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4" name="Title 1">
            <a:extLst>
              <a:ext uri="{FF2B5EF4-FFF2-40B4-BE49-F238E27FC236}">
                <a16:creationId xmlns:a16="http://schemas.microsoft.com/office/drawing/2014/main" id="{0AF26353-54B4-2476-329F-9D938F288CF8}"/>
              </a:ext>
            </a:extLst>
          </p:cNvPr>
          <p:cNvSpPr txBox="1">
            <a:spLocks/>
          </p:cNvSpPr>
          <p:nvPr/>
        </p:nvSpPr>
        <p:spPr>
          <a:xfrm>
            <a:off x="5988925" y="1139266"/>
            <a:ext cx="4776152" cy="1600200"/>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700" b="1" i="0" u="none" strike="noStrike" kern="1200" cap="none" spc="0" normalizeH="0" baseline="0" noProof="0">
                <a:ln>
                  <a:noFill/>
                </a:ln>
                <a:solidFill>
                  <a:srgbClr val="FFFFFF"/>
                </a:solidFill>
                <a:effectLst/>
                <a:uLnTx/>
                <a:uFillTx/>
                <a:latin typeface="Tw Cen MT"/>
                <a:ea typeface="+mj-ea"/>
                <a:cs typeface="+mj-cs"/>
              </a:rPr>
              <a:t>Memorial Day </a:t>
            </a:r>
            <a:br>
              <a:rPr kumimoji="0" lang="en-US" sz="4900" b="0" i="0" u="none" strike="noStrike" kern="1200" cap="none" spc="0" normalizeH="0" baseline="0" noProof="0">
                <a:ln>
                  <a:noFill/>
                </a:ln>
                <a:solidFill>
                  <a:srgbClr val="FFFFFF"/>
                </a:solidFill>
                <a:effectLst/>
                <a:uLnTx/>
                <a:uFillTx/>
                <a:latin typeface="Tw Cen MT"/>
                <a:ea typeface="+mj-ea"/>
                <a:cs typeface="+mj-cs"/>
              </a:rPr>
            </a:br>
            <a:r>
              <a:rPr kumimoji="0" lang="en-US" sz="4900" b="0" i="0" u="none" strike="noStrike" kern="1200" cap="none" spc="0" normalizeH="0" baseline="0" noProof="0">
                <a:ln>
                  <a:noFill/>
                </a:ln>
                <a:solidFill>
                  <a:srgbClr val="FFFFFF"/>
                </a:solidFill>
                <a:effectLst/>
                <a:uLnTx/>
                <a:uFillTx/>
                <a:latin typeface="Tw Cen MT"/>
                <a:ea typeface="+mj-ea"/>
                <a:cs typeface="+mj-cs"/>
              </a:rPr>
              <a:t>Marketing Ideas</a:t>
            </a:r>
            <a:br>
              <a:rPr kumimoji="0" lang="en-US" sz="4400" b="0" i="0" u="none" strike="noStrike" kern="1200" cap="none" spc="0" normalizeH="0" baseline="0" noProof="0">
                <a:ln>
                  <a:noFill/>
                </a:ln>
                <a:solidFill>
                  <a:srgbClr val="FFFFFF"/>
                </a:solidFill>
                <a:effectLst/>
                <a:uLnTx/>
                <a:uFillTx/>
                <a:latin typeface="Tw Cen MT"/>
                <a:ea typeface="+mj-ea"/>
                <a:cs typeface="+mj-cs"/>
              </a:rPr>
            </a:br>
            <a:endParaRPr kumimoji="0" lang="en-US" sz="4400" b="0" i="0" u="none" strike="noStrike" kern="1200" cap="none" spc="0" normalizeH="0" baseline="0" noProof="0" dirty="0">
              <a:ln>
                <a:noFill/>
              </a:ln>
              <a:solidFill>
                <a:srgbClr val="FFFFFF"/>
              </a:solidFill>
              <a:effectLst/>
              <a:uLnTx/>
              <a:uFillTx/>
              <a:latin typeface="Tw Cen MT"/>
              <a:ea typeface="+mj-ea"/>
              <a:cs typeface="+mj-cs"/>
            </a:endParaRPr>
          </a:p>
        </p:txBody>
      </p:sp>
    </p:spTree>
    <p:extLst>
      <p:ext uri="{BB962C8B-B14F-4D97-AF65-F5344CB8AC3E}">
        <p14:creationId xmlns:p14="http://schemas.microsoft.com/office/powerpoint/2010/main" val="249142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E180D4A7-C9FB-4DFB-919C-405C955672EB}">
      <p14:showEvtLst xmlns:p14="http://schemas.microsoft.com/office/powerpoint/2010/main">
        <p14:playEvt time="40" objId="2"/>
        <p14:stopEvt time="2544"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Hourglass">
            <a:extLst>
              <a:ext uri="{FF2B5EF4-FFF2-40B4-BE49-F238E27FC236}">
                <a16:creationId xmlns:a16="http://schemas.microsoft.com/office/drawing/2014/main" id="{C54D82A7-A070-4447-B6FC-DD0A0A1EE190}"/>
              </a:ext>
            </a:extLst>
          </p:cNvPr>
          <p:cNvPicPr>
            <a:picLocks noChangeAspect="1"/>
          </p:cNvPicPr>
          <p:nvPr/>
        </p:nvPicPr>
        <p:blipFill rotWithShape="1">
          <a:blip r:embed="rId3">
            <a:extLst>
              <a:ext uri="{28A0092B-C50C-407E-A947-70E740481C1C}">
                <a14:useLocalDpi xmlns:a14="http://schemas.microsoft.com/office/drawing/2010/main" val="0"/>
              </a:ext>
            </a:extLst>
          </a:blip>
          <a:srcRect l="14711" r="3414" b="9089"/>
          <a:stretch/>
        </p:blipFill>
        <p:spPr>
          <a:xfrm>
            <a:off x="3523488" y="10"/>
            <a:ext cx="8668512" cy="6857990"/>
          </a:xfrm>
          <a:prstGeom prst="rect">
            <a:avLst/>
          </a:prstGeom>
        </p:spPr>
      </p:pic>
      <p:sp>
        <p:nvSpPr>
          <p:cNvPr id="18" name="Rectangle 1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45A65EE0-C245-48A8-9171-BE937C5BF826}"/>
              </a:ext>
            </a:extLst>
          </p:cNvPr>
          <p:cNvSpPr>
            <a:spLocks noGrp="1"/>
          </p:cNvSpPr>
          <p:nvPr>
            <p:ph type="title"/>
          </p:nvPr>
        </p:nvSpPr>
        <p:spPr>
          <a:xfrm>
            <a:off x="371093" y="464459"/>
            <a:ext cx="5187877" cy="847199"/>
          </a:xfrm>
        </p:spPr>
        <p:txBody>
          <a:bodyPr anchor="b">
            <a:normAutofit/>
          </a:bodyPr>
          <a:lstStyle/>
          <a:p>
            <a:r>
              <a:rPr lang="en-US" sz="4800" dirty="0">
                <a:solidFill>
                  <a:srgbClr val="6C804A"/>
                </a:solidFill>
              </a:rPr>
              <a:t>Meeting Agenda</a:t>
            </a:r>
          </a:p>
        </p:txBody>
      </p:sp>
      <p:sp>
        <p:nvSpPr>
          <p:cNvPr id="11" name="Content Placeholder 10">
            <a:extLst>
              <a:ext uri="{FF2B5EF4-FFF2-40B4-BE49-F238E27FC236}">
                <a16:creationId xmlns:a16="http://schemas.microsoft.com/office/drawing/2014/main" id="{7BECDE22-2D75-4A58-AA2E-AFF24BEB9A6C}"/>
              </a:ext>
            </a:extLst>
          </p:cNvPr>
          <p:cNvSpPr>
            <a:spLocks noGrp="1"/>
          </p:cNvSpPr>
          <p:nvPr>
            <p:ph idx="1"/>
          </p:nvPr>
        </p:nvSpPr>
        <p:spPr>
          <a:xfrm>
            <a:off x="687402" y="1814285"/>
            <a:ext cx="7370747" cy="4499429"/>
          </a:xfrm>
        </p:spPr>
        <p:txBody>
          <a:bodyPr anchor="t">
            <a:noAutofit/>
          </a:bodyPr>
          <a:lstStyle/>
          <a:p>
            <a:pPr marL="514350" indent="-514350">
              <a:lnSpc>
                <a:spcPct val="100000"/>
              </a:lnSpc>
              <a:spcBef>
                <a:spcPts val="0"/>
              </a:spcBef>
              <a:spcAft>
                <a:spcPts val="1000"/>
              </a:spcAft>
              <a:buFont typeface="+mj-lt"/>
              <a:buAutoNum type="arabicPeriod"/>
            </a:pPr>
            <a:r>
              <a:rPr lang="en-US" sz="2400" dirty="0"/>
              <a:t>Company Updates</a:t>
            </a:r>
          </a:p>
          <a:p>
            <a:pPr marL="514350" indent="-514350">
              <a:lnSpc>
                <a:spcPct val="100000"/>
              </a:lnSpc>
              <a:spcBef>
                <a:spcPts val="0"/>
              </a:spcBef>
              <a:spcAft>
                <a:spcPts val="1000"/>
              </a:spcAft>
              <a:buFont typeface="+mj-lt"/>
              <a:buAutoNum type="arabicPeriod"/>
            </a:pPr>
            <a:r>
              <a:rPr lang="en-US" sz="2400" dirty="0"/>
              <a:t>Marketing Updates</a:t>
            </a:r>
          </a:p>
          <a:p>
            <a:pPr marL="514350" indent="-514350">
              <a:lnSpc>
                <a:spcPct val="100000"/>
              </a:lnSpc>
              <a:spcBef>
                <a:spcPts val="0"/>
              </a:spcBef>
              <a:spcAft>
                <a:spcPts val="1000"/>
              </a:spcAft>
              <a:buFont typeface="+mj-lt"/>
              <a:buAutoNum type="arabicPeriod"/>
            </a:pPr>
            <a:r>
              <a:rPr lang="en-US" sz="2400" dirty="0"/>
              <a:t>Real Estate Wants &amp; Needs</a:t>
            </a:r>
          </a:p>
          <a:p>
            <a:pPr marL="514350" indent="-514350">
              <a:lnSpc>
                <a:spcPct val="100000"/>
              </a:lnSpc>
              <a:spcBef>
                <a:spcPts val="0"/>
              </a:spcBef>
              <a:spcAft>
                <a:spcPts val="1000"/>
              </a:spcAft>
              <a:buFont typeface="+mj-lt"/>
              <a:buAutoNum type="arabicPeriod"/>
            </a:pPr>
            <a:r>
              <a:rPr lang="en-US" sz="2400" dirty="0"/>
              <a:t>Education Opportunities</a:t>
            </a:r>
          </a:p>
          <a:p>
            <a:pPr marL="514350" indent="-514350">
              <a:lnSpc>
                <a:spcPct val="100000"/>
              </a:lnSpc>
              <a:spcBef>
                <a:spcPts val="0"/>
              </a:spcBef>
              <a:spcAft>
                <a:spcPts val="1000"/>
              </a:spcAft>
              <a:buFont typeface="+mj-lt"/>
              <a:buAutoNum type="arabicPeriod"/>
            </a:pPr>
            <a:r>
              <a:rPr lang="en-US" sz="2400" dirty="0"/>
              <a:t>Practical Learning</a:t>
            </a:r>
            <a:endParaRPr lang="en-US" sz="2400" i="1" dirty="0"/>
          </a:p>
          <a:p>
            <a:pPr marL="514350" indent="-514350">
              <a:lnSpc>
                <a:spcPct val="100000"/>
              </a:lnSpc>
              <a:spcBef>
                <a:spcPts val="0"/>
              </a:spcBef>
              <a:spcAft>
                <a:spcPts val="1000"/>
              </a:spcAft>
              <a:buFont typeface="+mj-lt"/>
              <a:buAutoNum type="arabicPeriod"/>
            </a:pPr>
            <a:r>
              <a:rPr lang="en-US" sz="2400" dirty="0"/>
              <a:t>Real Estate Trends</a:t>
            </a:r>
          </a:p>
          <a:p>
            <a:pPr marL="514350" indent="-514350">
              <a:lnSpc>
                <a:spcPct val="100000"/>
              </a:lnSpc>
              <a:spcBef>
                <a:spcPts val="0"/>
              </a:spcBef>
              <a:spcAft>
                <a:spcPts val="1000"/>
              </a:spcAft>
              <a:buFont typeface="+mj-lt"/>
              <a:buAutoNum type="arabicPeriod"/>
            </a:pPr>
            <a:r>
              <a:rPr lang="en-US" sz="2400" dirty="0"/>
              <a:t>Old Business</a:t>
            </a:r>
          </a:p>
          <a:p>
            <a:pPr marL="514350" indent="-514350">
              <a:lnSpc>
                <a:spcPct val="100000"/>
              </a:lnSpc>
              <a:spcBef>
                <a:spcPts val="0"/>
              </a:spcBef>
              <a:spcAft>
                <a:spcPts val="1000"/>
              </a:spcAft>
              <a:buFont typeface="+mj-lt"/>
              <a:buAutoNum type="arabicPeriod"/>
            </a:pPr>
            <a:r>
              <a:rPr lang="en-US" sz="2400" dirty="0"/>
              <a:t>New Business</a:t>
            </a:r>
          </a:p>
          <a:p>
            <a:pPr marL="514350" indent="-514350">
              <a:lnSpc>
                <a:spcPct val="100000"/>
              </a:lnSpc>
              <a:spcBef>
                <a:spcPts val="0"/>
              </a:spcBef>
              <a:spcAft>
                <a:spcPts val="1000"/>
              </a:spcAft>
              <a:buFont typeface="+mj-lt"/>
              <a:buAutoNum type="arabicPeriod"/>
            </a:pPr>
            <a:r>
              <a:rPr lang="en-US" sz="2400" dirty="0"/>
              <a:t>Adjourn</a:t>
            </a:r>
          </a:p>
        </p:txBody>
      </p:sp>
      <p:cxnSp>
        <p:nvCxnSpPr>
          <p:cNvPr id="13" name="Straight Connector 12">
            <a:extLst>
              <a:ext uri="{FF2B5EF4-FFF2-40B4-BE49-F238E27FC236}">
                <a16:creationId xmlns:a16="http://schemas.microsoft.com/office/drawing/2014/main" id="{268443DB-C662-4FAD-A2E4-BEE5FA41F803}"/>
              </a:ext>
            </a:extLst>
          </p:cNvPr>
          <p:cNvCxnSpPr>
            <a:cxnSpLocks/>
          </p:cNvCxnSpPr>
          <p:nvPr/>
        </p:nvCxnSpPr>
        <p:spPr>
          <a:xfrm>
            <a:off x="371093" y="1538516"/>
            <a:ext cx="4247453" cy="0"/>
          </a:xfrm>
          <a:prstGeom prst="line">
            <a:avLst/>
          </a:prstGeom>
          <a:ln w="28575">
            <a:solidFill>
              <a:srgbClr val="6C804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34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A3443-E579-4B1B-BFE4-D2F42CA5C9B1}"/>
              </a:ext>
            </a:extLst>
          </p:cNvPr>
          <p:cNvSpPr>
            <a:spLocks noGrp="1"/>
          </p:cNvSpPr>
          <p:nvPr>
            <p:ph type="title"/>
          </p:nvPr>
        </p:nvSpPr>
        <p:spPr>
          <a:xfrm>
            <a:off x="4965430" y="629268"/>
            <a:ext cx="6586491" cy="1286160"/>
          </a:xfrm>
        </p:spPr>
        <p:txBody>
          <a:bodyPr spcFirstLastPara="1" vert="horz" lIns="91440" tIns="45720" rIns="91440" bIns="45720" rtlCol="0" anchor="b" anchorCtr="0">
            <a:normAutofit/>
          </a:bodyPr>
          <a:lstStyle/>
          <a:p>
            <a:pPr>
              <a:spcBef>
                <a:spcPct val="0"/>
              </a:spcBef>
            </a:pPr>
            <a:r>
              <a:rPr lang="en-US" sz="5400" b="0" i="0" u="none" strike="noStrike" kern="1200" cap="none" dirty="0">
                <a:latin typeface="+mj-lt"/>
                <a:ea typeface="+mj-ea"/>
                <a:cs typeface="+mj-cs"/>
                <a:sym typeface="Twentieth Century"/>
              </a:rPr>
              <a:t>Company Updates</a:t>
            </a:r>
          </a:p>
        </p:txBody>
      </p:sp>
      <p:sp>
        <p:nvSpPr>
          <p:cNvPr id="8" name="Content Placeholder 7">
            <a:extLst>
              <a:ext uri="{FF2B5EF4-FFF2-40B4-BE49-F238E27FC236}">
                <a16:creationId xmlns:a16="http://schemas.microsoft.com/office/drawing/2014/main" id="{33AB9420-B97D-4489-88AB-0E7DAC09D0F4}"/>
              </a:ext>
            </a:extLst>
          </p:cNvPr>
          <p:cNvSpPr>
            <a:spLocks noGrp="1"/>
          </p:cNvSpPr>
          <p:nvPr>
            <p:ph idx="1"/>
          </p:nvPr>
        </p:nvSpPr>
        <p:spPr>
          <a:xfrm>
            <a:off x="4965431" y="2438400"/>
            <a:ext cx="6586489" cy="3785419"/>
          </a:xfrm>
        </p:spPr>
        <p:txBody>
          <a:bodyPr>
            <a:normAutofit/>
          </a:bodyPr>
          <a:lstStyle/>
          <a:p>
            <a:endParaRPr lang="en-US" sz="3200" dirty="0"/>
          </a:p>
        </p:txBody>
      </p:sp>
      <p:pic>
        <p:nvPicPr>
          <p:cNvPr id="7" name="Picture 6" descr="Conference room table">
            <a:extLst>
              <a:ext uri="{FF2B5EF4-FFF2-40B4-BE49-F238E27FC236}">
                <a16:creationId xmlns:a16="http://schemas.microsoft.com/office/drawing/2014/main" id="{A3B0CB73-EAAC-44BB-BEF2-3D5B2B8DEE0B}"/>
              </a:ext>
            </a:extLst>
          </p:cNvPr>
          <p:cNvPicPr>
            <a:picLocks noChangeAspect="1"/>
          </p:cNvPicPr>
          <p:nvPr/>
        </p:nvPicPr>
        <p:blipFill rotWithShape="1">
          <a:blip r:embed="rId3">
            <a:extLst>
              <a:ext uri="{28A0092B-C50C-407E-A947-70E740481C1C}">
                <a14:useLocalDpi xmlns:a14="http://schemas.microsoft.com/office/drawing/2010/main" val="0"/>
              </a:ext>
            </a:extLst>
          </a:blip>
          <a:srcRect l="39673"/>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8886A23-F7BB-44CC-BE7F-FD7F54D88506}"/>
              </a:ext>
            </a:extLst>
          </p:cNvPr>
          <p:cNvSpPr txBox="1"/>
          <p:nvPr/>
        </p:nvSpPr>
        <p:spPr>
          <a:xfrm>
            <a:off x="4965431" y="2438400"/>
            <a:ext cx="6586489" cy="3785419"/>
          </a:xfrm>
          <a:prstGeom prst="rect">
            <a:avLst/>
          </a:prstGeom>
        </p:spPr>
        <p:txBody>
          <a:bodyPr spcFirstLastPara="1" vert="horz" lIns="91440" tIns="45720" rIns="91440" bIns="45720" rtlCol="0" anchorCtr="0">
            <a:normAutofit/>
          </a:bodyPr>
          <a:lstStyle/>
          <a:p>
            <a:pPr marL="457200" indent="-228600">
              <a:lnSpc>
                <a:spcPct val="90000"/>
              </a:lnSpc>
              <a:spcBef>
                <a:spcPts val="1000"/>
              </a:spcBef>
              <a:buClr>
                <a:schemeClr val="dk1"/>
              </a:buClr>
              <a:buSzPts val="2400"/>
              <a:buFont typeface="Arial" panose="020B0604020202020204" pitchFamily="34" charset="0"/>
              <a:buChar char="•"/>
            </a:pPr>
            <a:endParaRPr lang="en-US" sz="2000" b="0" i="0" u="none" strike="noStrike" cap="none" dirty="0">
              <a:sym typeface="Rockwell"/>
            </a:endParaRPr>
          </a:p>
        </p:txBody>
      </p:sp>
    </p:spTree>
    <p:extLst>
      <p:ext uri="{BB962C8B-B14F-4D97-AF65-F5344CB8AC3E}">
        <p14:creationId xmlns:p14="http://schemas.microsoft.com/office/powerpoint/2010/main" val="57651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Content Placeholder 36" descr="Colorful pins connected with a thread">
            <a:extLst>
              <a:ext uri="{FF2B5EF4-FFF2-40B4-BE49-F238E27FC236}">
                <a16:creationId xmlns:a16="http://schemas.microsoft.com/office/drawing/2014/main" id="{F74BD6D5-3D30-43DA-963D-257ECF57BB9B}"/>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23298" b="9091"/>
          <a:stretch/>
        </p:blipFill>
        <p:spPr>
          <a:xfrm>
            <a:off x="3523486" y="0"/>
            <a:ext cx="8668512" cy="6857990"/>
          </a:xfrm>
          <a:prstGeom prst="rect">
            <a:avLst/>
          </a:prstGeom>
        </p:spPr>
      </p:pic>
      <p:sp>
        <p:nvSpPr>
          <p:cNvPr id="44" name="Rectangle 4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DA2A89-BAB0-4381-8D10-513A85F2D16E}"/>
              </a:ext>
            </a:extLst>
          </p:cNvPr>
          <p:cNvSpPr>
            <a:spLocks noGrp="1"/>
          </p:cNvSpPr>
          <p:nvPr>
            <p:ph type="title"/>
          </p:nvPr>
        </p:nvSpPr>
        <p:spPr>
          <a:xfrm>
            <a:off x="371093" y="843534"/>
            <a:ext cx="5724907" cy="923544"/>
          </a:xfrm>
        </p:spPr>
        <p:txBody>
          <a:bodyPr vert="horz" lIns="91440" tIns="45720" rIns="91440" bIns="45720" rtlCol="0" anchor="b">
            <a:normAutofit/>
          </a:bodyPr>
          <a:lstStyle/>
          <a:p>
            <a:r>
              <a:rPr lang="en-US" sz="5400" dirty="0">
                <a:solidFill>
                  <a:schemeClr val="tx2">
                    <a:lumMod val="60000"/>
                    <a:lumOff val="40000"/>
                  </a:schemeClr>
                </a:solidFill>
              </a:rPr>
              <a:t>Marketing Updates</a:t>
            </a:r>
          </a:p>
        </p:txBody>
      </p:sp>
      <p:sp>
        <p:nvSpPr>
          <p:cNvPr id="46" name="Rectangle 45" hidden="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Content Placeholder 23">
            <a:extLst>
              <a:ext uri="{FF2B5EF4-FFF2-40B4-BE49-F238E27FC236}">
                <a16:creationId xmlns:a16="http://schemas.microsoft.com/office/drawing/2014/main" id="{15798FAF-C1DD-47FE-AC29-B83319034075}"/>
              </a:ext>
            </a:extLst>
          </p:cNvPr>
          <p:cNvSpPr>
            <a:spLocks noGrp="1"/>
          </p:cNvSpPr>
          <p:nvPr>
            <p:ph sz="half" idx="2"/>
          </p:nvPr>
        </p:nvSpPr>
        <p:spPr>
          <a:xfrm>
            <a:off x="371094" y="2351314"/>
            <a:ext cx="5724906" cy="3573998"/>
          </a:xfrm>
        </p:spPr>
        <p:txBody>
          <a:bodyPr vert="horz" lIns="91440" tIns="45720" rIns="91440" bIns="45720" rtlCol="0" anchor="t">
            <a:normAutofit/>
          </a:bodyPr>
          <a:lstStyle/>
          <a:p>
            <a:endParaRPr lang="en-US" sz="3200" dirty="0"/>
          </a:p>
        </p:txBody>
      </p:sp>
      <p:cxnSp>
        <p:nvCxnSpPr>
          <p:cNvPr id="39" name="Straight Arrow Connector 38">
            <a:extLst>
              <a:ext uri="{FF2B5EF4-FFF2-40B4-BE49-F238E27FC236}">
                <a16:creationId xmlns:a16="http://schemas.microsoft.com/office/drawing/2014/main" id="{E36C33EB-333D-4896-82A3-E2B7DA7E786E}"/>
              </a:ext>
            </a:extLst>
          </p:cNvPr>
          <p:cNvCxnSpPr/>
          <p:nvPr/>
        </p:nvCxnSpPr>
        <p:spPr>
          <a:xfrm>
            <a:off x="371093" y="1930400"/>
            <a:ext cx="5724907" cy="0"/>
          </a:xfrm>
          <a:prstGeom prst="straightConnector1">
            <a:avLst/>
          </a:prstGeom>
          <a:ln w="28575">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21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houses with a question mark&#10;&#10;Description automatically generated">
            <a:extLst>
              <a:ext uri="{FF2B5EF4-FFF2-40B4-BE49-F238E27FC236}">
                <a16:creationId xmlns:a16="http://schemas.microsoft.com/office/drawing/2014/main" id="{6E0EF09B-289F-C3C6-B177-02FD142AA59A}"/>
              </a:ext>
            </a:extLst>
          </p:cNvPr>
          <p:cNvPicPr>
            <a:picLocks noChangeAspect="1"/>
          </p:cNvPicPr>
          <p:nvPr/>
        </p:nvPicPr>
        <p:blipFill rotWithShape="1">
          <a:blip r:embed="rId3">
            <a:extLst>
              <a:ext uri="{28A0092B-C50C-407E-A947-70E740481C1C}">
                <a14:useLocalDpi xmlns:a14="http://schemas.microsoft.com/office/drawing/2010/main" val="0"/>
              </a:ext>
            </a:extLst>
          </a:blip>
          <a:srcRect t="6252" r="2" b="9367"/>
          <a:stretch/>
        </p:blipFill>
        <p:spPr>
          <a:xfrm>
            <a:off x="1" y="0"/>
            <a:ext cx="12192000" cy="6858000"/>
          </a:xfrm>
          <a:prstGeom prst="rect">
            <a:avLst/>
          </a:prstGeom>
        </p:spPr>
      </p:pic>
      <p:sp>
        <p:nvSpPr>
          <p:cNvPr id="2" name="Title 1">
            <a:extLst>
              <a:ext uri="{FF2B5EF4-FFF2-40B4-BE49-F238E27FC236}">
                <a16:creationId xmlns:a16="http://schemas.microsoft.com/office/drawing/2014/main" id="{167A7C65-D3DD-E0D7-56AC-2335A3A3387B}"/>
              </a:ext>
            </a:extLst>
          </p:cNvPr>
          <p:cNvSpPr>
            <a:spLocks noGrp="1"/>
          </p:cNvSpPr>
          <p:nvPr>
            <p:ph type="title"/>
          </p:nvPr>
        </p:nvSpPr>
        <p:spPr>
          <a:xfrm>
            <a:off x="838200" y="582840"/>
            <a:ext cx="10515600" cy="1325563"/>
          </a:xfrm>
        </p:spPr>
        <p:txBody>
          <a:bodyPr>
            <a:normAutofit/>
          </a:bodyPr>
          <a:lstStyle/>
          <a:p>
            <a:r>
              <a:rPr lang="en-US" sz="6000" dirty="0">
                <a:solidFill>
                  <a:srgbClr val="F8FAF3"/>
                </a:solidFill>
              </a:rPr>
              <a:t>Wants &amp; Needs</a:t>
            </a:r>
          </a:p>
        </p:txBody>
      </p:sp>
    </p:spTree>
    <p:extLst>
      <p:ext uri="{BB962C8B-B14F-4D97-AF65-F5344CB8AC3E}">
        <p14:creationId xmlns:p14="http://schemas.microsoft.com/office/powerpoint/2010/main" val="264143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8">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8006AC-5006-45A0-9BDF-F17D9F042078}"/>
              </a:ext>
            </a:extLst>
          </p:cNvPr>
          <p:cNvSpPr>
            <a:spLocks noGrp="1"/>
          </p:cNvSpPr>
          <p:nvPr>
            <p:ph type="title"/>
          </p:nvPr>
        </p:nvSpPr>
        <p:spPr>
          <a:xfrm>
            <a:off x="612648" y="1078992"/>
            <a:ext cx="6268770" cy="1536192"/>
          </a:xfrm>
        </p:spPr>
        <p:txBody>
          <a:bodyPr vert="horz" lIns="91440" tIns="45720" rIns="91440" bIns="45720" rtlCol="0" anchor="b">
            <a:normAutofit/>
          </a:bodyPr>
          <a:lstStyle/>
          <a:p>
            <a:r>
              <a:rPr lang="en-US" sz="5200" dirty="0">
                <a:solidFill>
                  <a:schemeClr val="tx2"/>
                </a:solidFill>
              </a:rPr>
              <a:t>Education Opportunities</a:t>
            </a:r>
          </a:p>
        </p:txBody>
      </p:sp>
      <p:sp>
        <p:nvSpPr>
          <p:cNvPr id="36"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2">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8" name="Content Placeholder 3">
            <a:extLst>
              <a:ext uri="{FF2B5EF4-FFF2-40B4-BE49-F238E27FC236}">
                <a16:creationId xmlns:a16="http://schemas.microsoft.com/office/drawing/2014/main" id="{6D83E6F4-EBF3-4155-9362-2EEE8AAF2414}"/>
              </a:ext>
            </a:extLst>
          </p:cNvPr>
          <p:cNvSpPr>
            <a:spLocks noGrp="1"/>
          </p:cNvSpPr>
          <p:nvPr>
            <p:ph sz="half" idx="2"/>
          </p:nvPr>
        </p:nvSpPr>
        <p:spPr>
          <a:xfrm>
            <a:off x="612648" y="3274186"/>
            <a:ext cx="6990419" cy="2825496"/>
          </a:xfrm>
        </p:spPr>
        <p:txBody>
          <a:bodyPr vert="horz" lIns="91440" tIns="45720" rIns="91440" bIns="45720" rtlCol="0">
            <a:noAutofit/>
          </a:bodyPr>
          <a:lstStyle/>
          <a:p>
            <a:pPr marL="0" indent="0">
              <a:lnSpc>
                <a:spcPct val="100000"/>
              </a:lnSpc>
              <a:spcBef>
                <a:spcPts val="0"/>
              </a:spcBef>
              <a:buNone/>
            </a:pPr>
            <a:endParaRPr lang="en-US" dirty="0"/>
          </a:p>
        </p:txBody>
      </p:sp>
      <p:pic>
        <p:nvPicPr>
          <p:cNvPr id="6" name="Content Placeholder 5" descr="Books stacked on a wooden table">
            <a:extLst>
              <a:ext uri="{FF2B5EF4-FFF2-40B4-BE49-F238E27FC236}">
                <a16:creationId xmlns:a16="http://schemas.microsoft.com/office/drawing/2014/main" id="{E5A30CA6-93BE-4533-B59C-0781A588984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2493" t="-1" r="6250" b="-1"/>
          <a:stretch/>
        </p:blipFill>
        <p:spPr>
          <a:xfrm>
            <a:off x="7953153" y="10"/>
            <a:ext cx="4238846" cy="6857990"/>
          </a:xfrm>
          <a:prstGeom prst="rect">
            <a:avLst/>
          </a:prstGeom>
        </p:spPr>
      </p:pic>
    </p:spTree>
    <p:extLst>
      <p:ext uri="{BB962C8B-B14F-4D97-AF65-F5344CB8AC3E}">
        <p14:creationId xmlns:p14="http://schemas.microsoft.com/office/powerpoint/2010/main" val="179030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Profitable Lead Generation">
            <a:hlinkClick r:id="" action="ppaction://media"/>
            <a:extLst>
              <a:ext uri="{FF2B5EF4-FFF2-40B4-BE49-F238E27FC236}">
                <a16:creationId xmlns:a16="http://schemas.microsoft.com/office/drawing/2014/main" id="{80BABF68-A433-819F-8F16-D8ABF12F2ED7}"/>
              </a:ext>
            </a:extLst>
          </p:cNvPr>
          <p:cNvPicPr>
            <a:picLocks noRot="1" noChangeAspect="1"/>
          </p:cNvPicPr>
          <p:nvPr>
            <a:videoFile r:link="rId1"/>
          </p:nvPr>
        </p:nvPicPr>
        <p:blipFill>
          <a:blip r:embed="rId3"/>
          <a:stretch>
            <a:fillRect/>
          </a:stretch>
        </p:blipFill>
        <p:spPr>
          <a:xfrm>
            <a:off x="9525" y="0"/>
            <a:ext cx="12172950" cy="6858000"/>
          </a:xfrm>
          <a:prstGeom prst="rect">
            <a:avLst/>
          </a:prstGeom>
        </p:spPr>
      </p:pic>
    </p:spTree>
    <p:extLst>
      <p:ext uri="{BB962C8B-B14F-4D97-AF65-F5344CB8AC3E}">
        <p14:creationId xmlns:p14="http://schemas.microsoft.com/office/powerpoint/2010/main" val="29948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Find the Right Real Estate Niche">
            <a:hlinkClick r:id="" action="ppaction://media"/>
            <a:extLst>
              <a:ext uri="{FF2B5EF4-FFF2-40B4-BE49-F238E27FC236}">
                <a16:creationId xmlns:a16="http://schemas.microsoft.com/office/drawing/2014/main" id="{65AC261F-9984-BB3E-E33F-53D353B0281A}"/>
              </a:ext>
            </a:extLst>
          </p:cNvPr>
          <p:cNvPicPr>
            <a:picLocks noRot="1" noChangeAspect="1"/>
          </p:cNvPicPr>
          <p:nvPr>
            <a:videoFile r:link="rId1"/>
          </p:nvPr>
        </p:nvPicPr>
        <p:blipFill>
          <a:blip r:embed="rId3"/>
          <a:stretch>
            <a:fillRect/>
          </a:stretch>
        </p:blipFill>
        <p:spPr>
          <a:xfrm>
            <a:off x="9525" y="0"/>
            <a:ext cx="12172950" cy="6858000"/>
          </a:xfrm>
          <a:prstGeom prst="rect">
            <a:avLst/>
          </a:prstGeom>
        </p:spPr>
      </p:pic>
    </p:spTree>
    <p:extLst>
      <p:ext uri="{BB962C8B-B14F-4D97-AF65-F5344CB8AC3E}">
        <p14:creationId xmlns:p14="http://schemas.microsoft.com/office/powerpoint/2010/main" val="338710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1_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15473</TotalTime>
  <Words>1510</Words>
  <Application>Microsoft Office PowerPoint</Application>
  <PresentationFormat>Widescreen</PresentationFormat>
  <Paragraphs>148</Paragraphs>
  <Slides>26</Slides>
  <Notes>21</Notes>
  <HiddenSlides>0</HiddenSlides>
  <MMClips>5</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26</vt:i4>
      </vt:variant>
    </vt:vector>
  </HeadingPairs>
  <TitlesOfParts>
    <vt:vector size="38" baseType="lpstr">
      <vt:lpstr>Arial</vt:lpstr>
      <vt:lpstr>Calibri</vt:lpstr>
      <vt:lpstr>Open Sans</vt:lpstr>
      <vt:lpstr>Rockwell</vt:lpstr>
      <vt:lpstr>Satisfy</vt:lpstr>
      <vt:lpstr>Söhne</vt:lpstr>
      <vt:lpstr>Times New Roman</vt:lpstr>
      <vt:lpstr>Tw Cen MT</vt:lpstr>
      <vt:lpstr>Twentieth Century</vt:lpstr>
      <vt:lpstr>Wingdings</vt:lpstr>
      <vt:lpstr>1_Office Theme</vt:lpstr>
      <vt:lpstr>Office Theme</vt:lpstr>
      <vt:lpstr>Welcome</vt:lpstr>
      <vt:lpstr>Good News!</vt:lpstr>
      <vt:lpstr>Meeting Agenda</vt:lpstr>
      <vt:lpstr>Company Updates</vt:lpstr>
      <vt:lpstr>Marketing Updates</vt:lpstr>
      <vt:lpstr>Wants &amp; Needs</vt:lpstr>
      <vt:lpstr>Education Opportunities</vt:lpstr>
      <vt:lpstr>PowerPoint Presentation</vt:lpstr>
      <vt:lpstr>PowerPoint Presentation</vt:lpstr>
      <vt:lpstr>PowerPoint Presentation</vt:lpstr>
      <vt:lpstr>PowerPoint Presentation</vt:lpstr>
      <vt:lpstr>PowerPoint Presentation</vt:lpstr>
      <vt:lpstr>Guest Speaker</vt:lpstr>
      <vt:lpstr>30-Year Fixed Mortgage Rates</vt:lpstr>
      <vt:lpstr>Existing-Home SALES</vt:lpstr>
      <vt:lpstr>Monthly Supply of New Houses</vt:lpstr>
      <vt:lpstr>Real Estate Trends Local Market Report</vt:lpstr>
      <vt:lpstr>Real Estate Trends Company Production</vt:lpstr>
      <vt:lpstr>Real Estate Trends Company Data</vt:lpstr>
      <vt:lpstr>PowerPoint Presentation</vt:lpstr>
      <vt:lpstr>Next Meeting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Spark &amp; Logic</dc:creator>
  <cp:lastModifiedBy>Danielle Fogel</cp:lastModifiedBy>
  <cp:revision>179</cp:revision>
  <dcterms:created xsi:type="dcterms:W3CDTF">2021-11-05T15:17:42Z</dcterms:created>
  <dcterms:modified xsi:type="dcterms:W3CDTF">2024-03-27T00:27:20Z</dcterms:modified>
</cp:coreProperties>
</file>