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1" r:id="rId2"/>
  </p:sldMasterIdLst>
  <p:notesMasterIdLst>
    <p:notesMasterId r:id="rId27"/>
  </p:notesMasterIdLst>
  <p:sldIdLst>
    <p:sldId id="282" r:id="rId3"/>
    <p:sldId id="443" r:id="rId4"/>
    <p:sldId id="257" r:id="rId5"/>
    <p:sldId id="258" r:id="rId6"/>
    <p:sldId id="260" r:id="rId7"/>
    <p:sldId id="436" r:id="rId8"/>
    <p:sldId id="261" r:id="rId9"/>
    <p:sldId id="408" r:id="rId10"/>
    <p:sldId id="406" r:id="rId11"/>
    <p:sldId id="402" r:id="rId12"/>
    <p:sldId id="409" r:id="rId13"/>
    <p:sldId id="299" r:id="rId14"/>
    <p:sldId id="395" r:id="rId15"/>
    <p:sldId id="405" r:id="rId16"/>
    <p:sldId id="404" r:id="rId17"/>
    <p:sldId id="279" r:id="rId18"/>
    <p:sldId id="263" r:id="rId19"/>
    <p:sldId id="280" r:id="rId20"/>
    <p:sldId id="268" r:id="rId21"/>
    <p:sldId id="270" r:id="rId22"/>
    <p:sldId id="452" r:id="rId23"/>
    <p:sldId id="453" r:id="rId24"/>
    <p:sldId id="448" r:id="rId25"/>
    <p:sldId id="45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A7A01"/>
    <a:srgbClr val="336600"/>
    <a:srgbClr val="781C1D"/>
    <a:srgbClr val="C81E22"/>
    <a:srgbClr val="D82026"/>
    <a:srgbClr val="E17B7B"/>
    <a:srgbClr val="3F201D"/>
    <a:srgbClr val="9B4F21"/>
    <a:srgbClr val="744241"/>
    <a:srgbClr val="AC7D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24" autoAdjust="0"/>
    <p:restoredTop sz="44970" autoAdjust="0"/>
  </p:normalViewPr>
  <p:slideViewPr>
    <p:cSldViewPr snapToGrid="0">
      <p:cViewPr varScale="1">
        <p:scale>
          <a:sx n="49" d="100"/>
          <a:sy n="49" d="100"/>
        </p:scale>
        <p:origin x="2664" y="54"/>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3558"/>
    </p:cViewPr>
  </p:sorterViewPr>
  <p:notesViewPr>
    <p:cSldViewPr snapToGrid="0">
      <p:cViewPr varScale="1">
        <p:scale>
          <a:sx n="91" d="100"/>
          <a:sy n="91" d="100"/>
        </p:scale>
        <p:origin x="375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EDE852-4A5E-41B1-BADA-6CCB179127F6}" type="datetimeFigureOut">
              <a:rPr lang="en-US" smtClean="0"/>
              <a:t>2/19/2024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4996B5-99FC-40EC-8178-B2137DF3989A}" type="slidenum">
              <a:rPr lang="en-US" smtClean="0"/>
              <a:t>‹#›</a:t>
            </a:fld>
            <a:endParaRPr lang="en-US"/>
          </a:p>
        </p:txBody>
      </p:sp>
    </p:spTree>
    <p:extLst>
      <p:ext uri="{BB962C8B-B14F-4D97-AF65-F5344CB8AC3E}">
        <p14:creationId xmlns:p14="http://schemas.microsoft.com/office/powerpoint/2010/main" val="2842579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9050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Hide this slide if you do not wish to play this video.</a:t>
            </a:r>
          </a:p>
          <a:p>
            <a:endParaRPr lang="en-US" i="1" dirty="0"/>
          </a:p>
          <a:p>
            <a:r>
              <a:rPr lang="en-US" dirty="0">
                <a:solidFill>
                  <a:srgbClr val="FF0000"/>
                </a:solidFill>
              </a:rPr>
              <a:t>Embedded videos are for PowerPoint only.  </a:t>
            </a:r>
            <a:r>
              <a:rPr lang="en-US" sz="1600" b="1" dirty="0">
                <a:solidFill>
                  <a:srgbClr val="FF0000"/>
                </a:solidFill>
              </a:rPr>
              <a:t>Videos will NOT play in Google Slides or Keynote.</a:t>
            </a:r>
          </a:p>
          <a:p>
            <a:endParaRPr lang="en-US" i="1" dirty="0"/>
          </a:p>
        </p:txBody>
      </p:sp>
      <p:sp>
        <p:nvSpPr>
          <p:cNvPr id="4" name="Slide Number Placeholder 3"/>
          <p:cNvSpPr>
            <a:spLocks noGrp="1"/>
          </p:cNvSpPr>
          <p:nvPr>
            <p:ph type="sldNum" sz="quarter" idx="5"/>
          </p:nvPr>
        </p:nvSpPr>
        <p:spPr/>
        <p:txBody>
          <a:bodyPr/>
          <a:lstStyle/>
          <a:p>
            <a:fld id="{2C4996B5-99FC-40EC-8178-B2137DF3989A}" type="slidenum">
              <a:rPr lang="en-US" smtClean="0"/>
              <a:t>10</a:t>
            </a:fld>
            <a:endParaRPr lang="en-US"/>
          </a:p>
        </p:txBody>
      </p:sp>
    </p:spTree>
    <p:extLst>
      <p:ext uri="{BB962C8B-B14F-4D97-AF65-F5344CB8AC3E}">
        <p14:creationId xmlns:p14="http://schemas.microsoft.com/office/powerpoint/2010/main" val="1971234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Hide this slide if you do not wish to play this video.</a:t>
            </a:r>
          </a:p>
          <a:p>
            <a:endParaRPr lang="en-US" i="1" dirty="0"/>
          </a:p>
          <a:p>
            <a:r>
              <a:rPr lang="en-US" dirty="0">
                <a:solidFill>
                  <a:srgbClr val="FF0000"/>
                </a:solidFill>
              </a:rPr>
              <a:t>Embedded videos are for PowerPoint only.  </a:t>
            </a:r>
            <a:r>
              <a:rPr lang="en-US" sz="1600" b="1" dirty="0">
                <a:solidFill>
                  <a:srgbClr val="FF0000"/>
                </a:solidFill>
              </a:rPr>
              <a:t>Videos will NOT play in Google Slides or Keynote.</a:t>
            </a:r>
          </a:p>
          <a:p>
            <a:endParaRPr lang="en-US" i="1" dirty="0"/>
          </a:p>
        </p:txBody>
      </p:sp>
      <p:sp>
        <p:nvSpPr>
          <p:cNvPr id="4" name="Slide Number Placeholder 3"/>
          <p:cNvSpPr>
            <a:spLocks noGrp="1"/>
          </p:cNvSpPr>
          <p:nvPr>
            <p:ph type="sldNum" sz="quarter" idx="5"/>
          </p:nvPr>
        </p:nvSpPr>
        <p:spPr/>
        <p:txBody>
          <a:bodyPr/>
          <a:lstStyle/>
          <a:p>
            <a:fld id="{2C4996B5-99FC-40EC-8178-B2137DF3989A}" type="slidenum">
              <a:rPr lang="en-US" smtClean="0"/>
              <a:t>11</a:t>
            </a:fld>
            <a:endParaRPr lang="en-US"/>
          </a:p>
        </p:txBody>
      </p:sp>
    </p:spTree>
    <p:extLst>
      <p:ext uri="{BB962C8B-B14F-4D97-AF65-F5344CB8AC3E}">
        <p14:creationId xmlns:p14="http://schemas.microsoft.com/office/powerpoint/2010/main" val="24548012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NOTE: </a:t>
            </a:r>
            <a:r>
              <a:rPr lang="en-US" b="0" dirty="0">
                <a:solidFill>
                  <a:srgbClr val="FF0000"/>
                </a:solidFill>
              </a:rPr>
              <a:t>Delete if not using a guest speaker.</a:t>
            </a:r>
          </a:p>
        </p:txBody>
      </p:sp>
      <p:sp>
        <p:nvSpPr>
          <p:cNvPr id="4" name="Slide Number Placeholder 3"/>
          <p:cNvSpPr>
            <a:spLocks noGrp="1"/>
          </p:cNvSpPr>
          <p:nvPr>
            <p:ph type="sldNum" sz="quarter" idx="5"/>
          </p:nvPr>
        </p:nvSpPr>
        <p:spPr/>
        <p:txBody>
          <a:bodyPr/>
          <a:lstStyle/>
          <a:p>
            <a:fld id="{2C4996B5-99FC-40EC-8178-B2137DF3989A}" type="slidenum">
              <a:rPr lang="en-US" smtClean="0"/>
              <a:t>12</a:t>
            </a:fld>
            <a:endParaRPr lang="en-US"/>
          </a:p>
        </p:txBody>
      </p:sp>
    </p:spTree>
    <p:extLst>
      <p:ext uri="{BB962C8B-B14F-4D97-AF65-F5344CB8AC3E}">
        <p14:creationId xmlns:p14="http://schemas.microsoft.com/office/powerpoint/2010/main" val="927981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b="1" kern="100" dirty="0">
                <a:latin typeface="Calibri" panose="020F0502020204030204" pitchFamily="34" charset="0"/>
                <a:ea typeface="Calibri" panose="020F0502020204030204" pitchFamily="34" charset="0"/>
                <a:cs typeface="Times New Roman" panose="02020603050405020304" pitchFamily="18" charset="0"/>
              </a:rPr>
              <a:t>TALKING POINTS</a:t>
            </a:r>
          </a:p>
          <a:p>
            <a:pPr marL="171424" indent="-171424">
              <a:lnSpc>
                <a:spcPct val="107000"/>
              </a:lnSpc>
              <a:spcAft>
                <a:spcPts val="800"/>
              </a:spcAft>
              <a:buFont typeface="Arial" panose="020B0604020202020204" pitchFamily="34" charset="0"/>
              <a:buChar char="•"/>
            </a:pPr>
            <a:r>
              <a:rPr lang="en-US" kern="100" dirty="0">
                <a:latin typeface="Calibri" panose="020F0502020204030204" pitchFamily="34" charset="0"/>
                <a:ea typeface="Calibri" panose="020F0502020204030204" pitchFamily="34" charset="0"/>
                <a:cs typeface="Times New Roman" panose="02020603050405020304" pitchFamily="18" charset="0"/>
              </a:rPr>
              <a:t>At their January 2024 meeting, the Federal Reserve held interest rates steady at 5.25%-5.5%. A strong economy, low unemployment, and inflation near 2%, have some experts predicting a rate decrease of around 1% at the March 20</a:t>
            </a:r>
            <a:r>
              <a:rPr lang="en-US" kern="100" baseline="30000" dirty="0">
                <a:latin typeface="Calibri" panose="020F0502020204030204" pitchFamily="34" charset="0"/>
                <a:ea typeface="Calibri" panose="020F0502020204030204" pitchFamily="34" charset="0"/>
                <a:cs typeface="Times New Roman" panose="02020603050405020304" pitchFamily="18" charset="0"/>
              </a:rPr>
              <a:t>th</a:t>
            </a:r>
            <a:r>
              <a:rPr lang="en-US" kern="100" dirty="0">
                <a:latin typeface="Calibri" panose="020F0502020204030204" pitchFamily="34" charset="0"/>
                <a:ea typeface="Calibri" panose="020F0502020204030204" pitchFamily="34" charset="0"/>
                <a:cs typeface="Times New Roman" panose="02020603050405020304" pitchFamily="18" charset="0"/>
              </a:rPr>
              <a:t> meeting.</a:t>
            </a:r>
          </a:p>
          <a:p>
            <a:pPr marL="0" indent="0">
              <a:lnSpc>
                <a:spcPct val="107000"/>
              </a:lnSpc>
              <a:spcAft>
                <a:spcPts val="800"/>
              </a:spcAft>
              <a:buFont typeface="Arial" panose="020B0604020202020204" pitchFamily="34" charset="0"/>
              <a:buNone/>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kern="100" dirty="0">
                <a:latin typeface="Calibri" panose="020F0502020204030204" pitchFamily="34" charset="0"/>
                <a:ea typeface="Calibri" panose="020F0502020204030204" pitchFamily="34" charset="0"/>
                <a:cs typeface="Times New Roman" panose="02020603050405020304" pitchFamily="18" charset="0"/>
              </a:rPr>
              <a:t>WHY IS THIS IMPORTANT?</a:t>
            </a:r>
          </a:p>
          <a:p>
            <a:pPr>
              <a:lnSpc>
                <a:spcPct val="107000"/>
              </a:lnSpc>
              <a:spcAft>
                <a:spcPts val="800"/>
              </a:spcAft>
            </a:pPr>
            <a:r>
              <a:rPr lang="en-US" b="0" kern="100" dirty="0">
                <a:latin typeface="Calibri" panose="020F0502020204030204" pitchFamily="34" charset="0"/>
                <a:ea typeface="Calibri" panose="020F0502020204030204" pitchFamily="34" charset="0"/>
                <a:cs typeface="Times New Roman" panose="02020603050405020304" pitchFamily="18" charset="0"/>
              </a:rPr>
              <a:t>Early spring markets may still have slim pickings when it comes to existing homes for sale, and your buyers may want to delay putting in offers while they wait on a rate drop.</a:t>
            </a:r>
          </a:p>
          <a:p>
            <a:pPr>
              <a:lnSpc>
                <a:spcPct val="107000"/>
              </a:lnSpc>
              <a:spcAft>
                <a:spcPts val="800"/>
              </a:spcAft>
            </a:pPr>
            <a:r>
              <a:rPr lang="en-US" b="0" kern="100" dirty="0">
                <a:latin typeface="Calibri" panose="020F0502020204030204" pitchFamily="34" charset="0"/>
                <a:ea typeface="Calibri" panose="020F0502020204030204" pitchFamily="34" charset="0"/>
                <a:cs typeface="Times New Roman" panose="02020603050405020304" pitchFamily="18" charset="0"/>
              </a:rPr>
              <a:t>Be prepared to advise your buyers that if the perfect home comes on the market now, they may want to grab it. Lower rates will create more buyer competition which typically drives up prices.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F37A6EB-73EF-0ECE-E652-FC9AF465746F}"/>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www.sparkandlogic.com</a:t>
            </a:r>
          </a:p>
        </p:txBody>
      </p:sp>
    </p:spTree>
    <p:extLst>
      <p:ext uri="{BB962C8B-B14F-4D97-AF65-F5344CB8AC3E}">
        <p14:creationId xmlns:p14="http://schemas.microsoft.com/office/powerpoint/2010/main" val="1336351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b="1" kern="100" dirty="0">
                <a:latin typeface="Calibri" panose="020F0502020204030204" pitchFamily="34" charset="0"/>
                <a:ea typeface="Calibri" panose="020F0502020204030204" pitchFamily="34" charset="0"/>
                <a:cs typeface="Times New Roman" panose="02020603050405020304" pitchFamily="18" charset="0"/>
              </a:rPr>
              <a:t>TALKING POINTS</a:t>
            </a:r>
          </a:p>
          <a:p>
            <a:pPr marL="171424" indent="-171424">
              <a:lnSpc>
                <a:spcPct val="107000"/>
              </a:lnSpc>
              <a:spcAft>
                <a:spcPts val="800"/>
              </a:spcAft>
              <a:buFont typeface="Arial" panose="020B0604020202020204" pitchFamily="34" charset="0"/>
              <a:buChar char="•"/>
            </a:pPr>
            <a:r>
              <a:rPr lang="en-US" kern="100" dirty="0">
                <a:latin typeface="Calibri" panose="020F0502020204030204" pitchFamily="34" charset="0"/>
                <a:ea typeface="Calibri" panose="020F0502020204030204" pitchFamily="34" charset="0"/>
                <a:cs typeface="Times New Roman" panose="02020603050405020304" pitchFamily="18" charset="0"/>
              </a:rPr>
              <a:t>Existing-home sales fell slightly in December, slumping 6.2% from the previous year. </a:t>
            </a:r>
          </a:p>
          <a:p>
            <a:pPr marL="171424" indent="-171424">
              <a:lnSpc>
                <a:spcPct val="107000"/>
              </a:lnSpc>
              <a:spcAft>
                <a:spcPts val="800"/>
              </a:spcAft>
              <a:buFont typeface="Arial" panose="020B0604020202020204" pitchFamily="34" charset="0"/>
              <a:buChar char="•"/>
            </a:pPr>
            <a:r>
              <a:rPr lang="en-US" kern="100" dirty="0">
                <a:latin typeface="Calibri" panose="020F0502020204030204" pitchFamily="34" charset="0"/>
                <a:ea typeface="Calibri" panose="020F0502020204030204" pitchFamily="34" charset="0"/>
                <a:cs typeface="Times New Roman" panose="02020603050405020304" pitchFamily="18" charset="0"/>
              </a:rPr>
              <a:t>The median sales price is $382,600 – the sixth consecutive month of YOY price increases.</a:t>
            </a:r>
          </a:p>
          <a:p>
            <a:pPr marL="0" indent="0">
              <a:lnSpc>
                <a:spcPct val="107000"/>
              </a:lnSpc>
              <a:spcAft>
                <a:spcPts val="800"/>
              </a:spcAft>
              <a:buFont typeface="Arial" panose="020B0604020202020204" pitchFamily="34" charset="0"/>
              <a:buNone/>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kern="100" dirty="0">
                <a:latin typeface="Calibri" panose="020F0502020204030204" pitchFamily="34" charset="0"/>
                <a:ea typeface="Calibri" panose="020F0502020204030204" pitchFamily="34" charset="0"/>
                <a:cs typeface="Times New Roman" panose="02020603050405020304" pitchFamily="18" charset="0"/>
              </a:rPr>
              <a:t>WHY IS THIS IMPORTANT?</a:t>
            </a:r>
          </a:p>
          <a:p>
            <a:pPr>
              <a:lnSpc>
                <a:spcPct val="107000"/>
              </a:lnSpc>
              <a:spcAft>
                <a:spcPts val="800"/>
              </a:spcAft>
              <a:tabLst>
                <a:tab pos="457133" algn="l"/>
              </a:tabLst>
            </a:pPr>
            <a:r>
              <a:rPr lang="en-US" kern="100" dirty="0">
                <a:latin typeface="Calibri" panose="020F0502020204030204" pitchFamily="34" charset="0"/>
                <a:ea typeface="Calibri" panose="020F0502020204030204" pitchFamily="34" charset="0"/>
                <a:cs typeface="Times New Roman" panose="02020603050405020304" pitchFamily="18" charset="0"/>
              </a:rPr>
              <a:t>With existing-home prices still increasing, you may suggest your buyers consider new construction. New home builds are staying on the market several months longer than existing homes.</a:t>
            </a:r>
          </a:p>
          <a:p>
            <a:pPr>
              <a:lnSpc>
                <a:spcPct val="107000"/>
              </a:lnSpc>
              <a:spcAft>
                <a:spcPts val="800"/>
              </a:spcAft>
              <a:tabLst>
                <a:tab pos="457133" algn="l"/>
              </a:tabLst>
            </a:pPr>
            <a:r>
              <a:rPr lang="en-US" kern="100" dirty="0">
                <a:latin typeface="Calibri" panose="020F0502020204030204" pitchFamily="34" charset="0"/>
                <a:ea typeface="Calibri" panose="020F0502020204030204" pitchFamily="34" charset="0"/>
                <a:cs typeface="Times New Roman" panose="02020603050405020304" pitchFamily="18" charset="0"/>
              </a:rPr>
              <a:t>When you work with sellers, nationally, days on market have been increasing from 25 days in November to 29 days in December. Know the days on market for your local area and advise your sellers that every showing is important for a quick sale.</a:t>
            </a:r>
          </a:p>
          <a:p>
            <a:pPr>
              <a:lnSpc>
                <a:spcPct val="107000"/>
              </a:lnSpc>
              <a:spcAft>
                <a:spcPts val="800"/>
              </a:spcAft>
              <a:tabLst>
                <a:tab pos="457133" algn="l"/>
              </a:tabLst>
            </a:pPr>
            <a:endParaRPr lang="en-US"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66363"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363"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4468FD6-C41F-FE1E-E5E6-BCCDCE99EBB3}"/>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www.sparkandlogic.com</a:t>
            </a:r>
          </a:p>
        </p:txBody>
      </p:sp>
    </p:spTree>
    <p:extLst>
      <p:ext uri="{BB962C8B-B14F-4D97-AF65-F5344CB8AC3E}">
        <p14:creationId xmlns:p14="http://schemas.microsoft.com/office/powerpoint/2010/main" val="2166549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b="1" kern="100" dirty="0">
                <a:latin typeface="Calibri" panose="020F0502020204030204" pitchFamily="34" charset="0"/>
                <a:ea typeface="Calibri" panose="020F0502020204030204" pitchFamily="34" charset="0"/>
                <a:cs typeface="Times New Roman" panose="02020603050405020304" pitchFamily="18" charset="0"/>
              </a:rPr>
              <a:t>TALKING POINTS</a:t>
            </a: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marL="171424" indent="-171424">
              <a:lnSpc>
                <a:spcPct val="107000"/>
              </a:lnSpc>
              <a:spcAft>
                <a:spcPts val="800"/>
              </a:spcAft>
              <a:buFont typeface="Arial" panose="020B0604020202020204" pitchFamily="34" charset="0"/>
              <a:buChar char="•"/>
              <a:tabLst>
                <a:tab pos="457133" algn="l"/>
              </a:tabLst>
            </a:pPr>
            <a:r>
              <a:rPr lang="en-US" kern="100" dirty="0">
                <a:latin typeface="Calibri" panose="020F0502020204030204" pitchFamily="34" charset="0"/>
                <a:ea typeface="Calibri" panose="020F0502020204030204" pitchFamily="34" charset="0"/>
                <a:cs typeface="Times New Roman" panose="02020603050405020304" pitchFamily="18" charset="0"/>
              </a:rPr>
              <a:t>The monthly absorption rate of new construction homes decreased by one month to 8.2 months of inventory in December.</a:t>
            </a:r>
          </a:p>
          <a:p>
            <a:pPr>
              <a:lnSpc>
                <a:spcPct val="107000"/>
              </a:lnSpc>
              <a:spcAft>
                <a:spcPts val="800"/>
              </a:spcAft>
              <a:tabLst>
                <a:tab pos="457133" algn="l"/>
              </a:tabLst>
            </a:pPr>
            <a:endParaRPr lang="en-US" b="1"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457133" algn="l"/>
              </a:tabLst>
            </a:pPr>
            <a:r>
              <a:rPr lang="en-US" b="1" kern="100" dirty="0">
                <a:latin typeface="Calibri" panose="020F0502020204030204" pitchFamily="34" charset="0"/>
                <a:ea typeface="Calibri" panose="020F0502020204030204" pitchFamily="34" charset="0"/>
                <a:cs typeface="Times New Roman" panose="02020603050405020304" pitchFamily="18" charset="0"/>
              </a:rPr>
              <a:t>WHY IS THIS IMPORTANT?</a:t>
            </a:r>
          </a:p>
          <a:p>
            <a:pPr>
              <a:lnSpc>
                <a:spcPct val="107000"/>
              </a:lnSpc>
              <a:spcAft>
                <a:spcPts val="800"/>
              </a:spcAft>
              <a:tabLst>
                <a:tab pos="457133" algn="l"/>
              </a:tabLst>
            </a:pPr>
            <a:r>
              <a:rPr lang="en-US" b="0" kern="100" dirty="0">
                <a:latin typeface="Calibri" panose="020F0502020204030204" pitchFamily="34" charset="0"/>
                <a:ea typeface="Calibri" panose="020F0502020204030204" pitchFamily="34" charset="0"/>
                <a:cs typeface="Times New Roman" panose="02020603050405020304" pitchFamily="18" charset="0"/>
              </a:rPr>
              <a:t>With new construction homes lingering on the market longer than existing homes and single-family housing construction starts predicted to increase in 2024, this could be a good year for your buyers looking to buy new construction.</a:t>
            </a:r>
          </a:p>
        </p:txBody>
      </p:sp>
      <p:sp>
        <p:nvSpPr>
          <p:cNvPr id="4" name="Slide Number Placeholder 3"/>
          <p:cNvSpPr>
            <a:spLocks noGrp="1"/>
          </p:cNvSpPr>
          <p:nvPr>
            <p:ph type="sldNum" sz="quarter" idx="5"/>
          </p:nvPr>
        </p:nvSpPr>
        <p:spPr/>
        <p:txBody>
          <a:bodyPr/>
          <a:lstStyle/>
          <a:p>
            <a:pPr marL="0" marR="0" lvl="0" indent="0" algn="r" defTabSz="966363"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363"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70316E6-7424-BBC4-C934-5EC5486B83A3}"/>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www.sparkandlogic.com</a:t>
            </a:r>
          </a:p>
        </p:txBody>
      </p:sp>
    </p:spTree>
    <p:extLst>
      <p:ext uri="{BB962C8B-B14F-4D97-AF65-F5344CB8AC3E}">
        <p14:creationId xmlns:p14="http://schemas.microsoft.com/office/powerpoint/2010/main" val="3598896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Total number of listings currently available per MLS</a:t>
            </a:r>
          </a:p>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Number of </a:t>
            </a:r>
            <a:r>
              <a:rPr lang="en-US" b="0" i="0" dirty="0" err="1">
                <a:solidFill>
                  <a:srgbClr val="222222"/>
                </a:solidFill>
                <a:effectLst/>
                <a:latin typeface="Arial" panose="020B0604020202020204" pitchFamily="34" charset="0"/>
              </a:rPr>
              <a:t>pendings</a:t>
            </a:r>
            <a:r>
              <a:rPr lang="en-US" b="0" i="0" dirty="0">
                <a:solidFill>
                  <a:srgbClr val="222222"/>
                </a:solidFill>
                <a:effectLst/>
                <a:latin typeface="Arial" panose="020B0604020202020204" pitchFamily="34" charset="0"/>
              </a:rPr>
              <a:t> last month per MLS</a:t>
            </a:r>
          </a:p>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Number of closed transactions last month per MLS</a:t>
            </a:r>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16</a:t>
            </a:fld>
            <a:endParaRPr lang="en-US"/>
          </a:p>
        </p:txBody>
      </p:sp>
    </p:spTree>
    <p:extLst>
      <p:ext uri="{BB962C8B-B14F-4D97-AF65-F5344CB8AC3E}">
        <p14:creationId xmlns:p14="http://schemas.microsoft.com/office/powerpoint/2010/main" val="12692358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Production Updates, Listings, Under Contracts, Closings (various ways to share) </a:t>
            </a:r>
          </a:p>
          <a:p>
            <a:pPr marL="228600" indent="-228600">
              <a:buFont typeface="+mj-lt"/>
              <a:buAutoNum type="arabicPeriod"/>
            </a:pPr>
            <a:r>
              <a:rPr lang="en-US" dirty="0"/>
              <a:t>Previous month vs. the same period last year</a:t>
            </a:r>
          </a:p>
          <a:p>
            <a:pPr marL="228600" indent="-228600">
              <a:buFont typeface="+mj-lt"/>
              <a:buAutoNum type="arabicPeriod"/>
            </a:pPr>
            <a:r>
              <a:rPr lang="en-US" dirty="0"/>
              <a:t>Year To Date (YTD) </a:t>
            </a:r>
          </a:p>
          <a:p>
            <a:pPr marL="228600" indent="-228600">
              <a:buFont typeface="+mj-lt"/>
              <a:buAutoNum type="arabicPeriod"/>
            </a:pPr>
            <a:r>
              <a:rPr lang="en-US" dirty="0"/>
              <a:t>Year Over Year (YOY)</a:t>
            </a:r>
          </a:p>
          <a:p>
            <a:pPr marL="228600" indent="-228600">
              <a:buFont typeface="+mj-lt"/>
              <a:buAutoNum type="arabicPeriod"/>
            </a:pPr>
            <a:r>
              <a:rPr lang="en-US" dirty="0"/>
              <a:t>Market Share</a:t>
            </a:r>
          </a:p>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17</a:t>
            </a:fld>
            <a:endParaRPr lang="en-US"/>
          </a:p>
        </p:txBody>
      </p:sp>
    </p:spTree>
    <p:extLst>
      <p:ext uri="{BB962C8B-B14F-4D97-AF65-F5344CB8AC3E}">
        <p14:creationId xmlns:p14="http://schemas.microsoft.com/office/powerpoint/2010/main" val="35805697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Average DOM from List to Under Contract</a:t>
            </a:r>
          </a:p>
          <a:p>
            <a:pPr marL="228600" indent="-228600">
              <a:buFont typeface="+mj-lt"/>
              <a:buAutoNum type="arabicPeriod"/>
            </a:pPr>
            <a:r>
              <a:rPr lang="en-US" dirty="0"/>
              <a:t>Average DOM from Under Contract to Close</a:t>
            </a:r>
          </a:p>
          <a:p>
            <a:pPr marL="228600" indent="-228600">
              <a:buFont typeface="+mj-lt"/>
              <a:buAutoNum type="arabicPeriod"/>
            </a:pPr>
            <a:r>
              <a:rPr lang="en-US" dirty="0"/>
              <a:t>Average / Median List Price</a:t>
            </a:r>
          </a:p>
          <a:p>
            <a:pPr marL="228600" indent="-228600">
              <a:buFont typeface="+mj-lt"/>
              <a:buAutoNum type="arabicPeriod"/>
            </a:pPr>
            <a:r>
              <a:rPr lang="en-US" dirty="0"/>
              <a:t>Average / Median Sales Price</a:t>
            </a:r>
          </a:p>
          <a:p>
            <a:pPr marL="228600" indent="-228600">
              <a:buFont typeface="+mj-lt"/>
              <a:buAutoNum type="arabicPeriod"/>
            </a:pPr>
            <a:r>
              <a:rPr lang="en-US" dirty="0"/>
              <a:t>Company’s List Price to Sales Price Ratio</a:t>
            </a:r>
          </a:p>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18</a:t>
            </a:fld>
            <a:endParaRPr lang="en-US"/>
          </a:p>
        </p:txBody>
      </p:sp>
    </p:spTree>
    <p:extLst>
      <p:ext uri="{BB962C8B-B14F-4D97-AF65-F5344CB8AC3E}">
        <p14:creationId xmlns:p14="http://schemas.microsoft.com/office/powerpoint/2010/main" val="20429882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u="none" dirty="0"/>
              <a:t>Updates and follow-up to the previous meeting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u="none"/>
              <a:t>“Parking Lot” </a:t>
            </a:r>
            <a:r>
              <a:rPr lang="en-US" u="none" dirty="0"/>
              <a:t>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p>
        </p:txBody>
      </p:sp>
      <p:sp>
        <p:nvSpPr>
          <p:cNvPr id="4" name="Slide Number Placeholder 3"/>
          <p:cNvSpPr>
            <a:spLocks noGrp="1"/>
          </p:cNvSpPr>
          <p:nvPr>
            <p:ph type="sldNum" sz="quarter" idx="5"/>
          </p:nvPr>
        </p:nvSpPr>
        <p:spPr/>
        <p:txBody>
          <a:bodyPr/>
          <a:lstStyle/>
          <a:p>
            <a:fld id="{2C4996B5-99FC-40EC-8178-B2137DF3989A}" type="slidenum">
              <a:rPr lang="en-US" smtClean="0"/>
              <a:t>19</a:t>
            </a:fld>
            <a:endParaRPr lang="en-US"/>
          </a:p>
        </p:txBody>
      </p:sp>
    </p:spTree>
    <p:extLst>
      <p:ext uri="{BB962C8B-B14F-4D97-AF65-F5344CB8AC3E}">
        <p14:creationId xmlns:p14="http://schemas.microsoft.com/office/powerpoint/2010/main" val="4054861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effectLst/>
                <a:latin typeface="Söhne"/>
              </a:rPr>
              <a:t>Let’s start the meeting on a positive note by sharing some good news. Reflect on something positive that happened and share it with the group. It could be a personal milestone, a professional accomplishment, or a simple joy that has brought a smile to your face.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31027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TIP: </a:t>
            </a:r>
            <a:r>
              <a:rPr lang="en-US" dirty="0"/>
              <a:t>Consider adding a meeting teaser, such as the learning sprint topic, below the meeting location</a:t>
            </a:r>
          </a:p>
        </p:txBody>
      </p:sp>
      <p:sp>
        <p:nvSpPr>
          <p:cNvPr id="4" name="Slide Number Placeholder 3"/>
          <p:cNvSpPr>
            <a:spLocks noGrp="1"/>
          </p:cNvSpPr>
          <p:nvPr>
            <p:ph type="sldNum" sz="quarter" idx="5"/>
          </p:nvPr>
        </p:nvSpPr>
        <p:spPr/>
        <p:txBody>
          <a:bodyPr/>
          <a:lstStyle/>
          <a:p>
            <a:fld id="{2C4996B5-99FC-40EC-8178-B2137DF3989A}" type="slidenum">
              <a:rPr lang="en-US" smtClean="0"/>
              <a:t>20</a:t>
            </a:fld>
            <a:endParaRPr lang="en-US"/>
          </a:p>
        </p:txBody>
      </p:sp>
    </p:spTree>
    <p:extLst>
      <p:ext uri="{BB962C8B-B14F-4D97-AF65-F5344CB8AC3E}">
        <p14:creationId xmlns:p14="http://schemas.microsoft.com/office/powerpoint/2010/main" val="25689743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conclude today’s sales meeting, we want to leave you with one idea to help Spark Your Business and keep your pipeline full.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676767"/>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676767"/>
                </a:solidFill>
                <a:effectLst/>
                <a:latin typeface="Open Sans" panose="020B0606030504020204" pitchFamily="34" charset="0"/>
              </a:rPr>
              <a:t>March 12</a:t>
            </a:r>
            <a:r>
              <a:rPr lang="en-US" b="0" i="0" baseline="30000" dirty="0">
                <a:solidFill>
                  <a:srgbClr val="676767"/>
                </a:solidFill>
                <a:effectLst/>
                <a:latin typeface="Open Sans" panose="020B0606030504020204" pitchFamily="34" charset="0"/>
              </a:rPr>
              <a:t>th</a:t>
            </a:r>
            <a:r>
              <a:rPr lang="en-US" b="0" i="0" dirty="0">
                <a:solidFill>
                  <a:srgbClr val="676767"/>
                </a:solidFill>
                <a:effectLst/>
                <a:latin typeface="Open Sans" panose="020B0606030504020204" pitchFamily="34" charset="0"/>
              </a:rPr>
              <a:t> is National Plant a Flower Day. Leverage this day by scheduling a pop-by to a few select past clients and members of your Sphere of Influence.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676767"/>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676767"/>
                </a:solidFill>
                <a:effectLst/>
                <a:latin typeface="Open Sans" panose="020B0606030504020204" pitchFamily="34" charset="0"/>
              </a:rPr>
              <a:t>In a small gift bag, include items such as flower seeds (forget-me-nots and sunflowers are always a huge hit), gardening gloves, plastic plant tags, or pruners. Slip in a couple of business cards and schedule a day to drop off the bags. If the recipient is home, share relevant data about the market and ask them if they know of anyone looking to buy or sell real estate.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15931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conclude today’s sales meeting, we want to leave you with one idea to help Spark Your Business and keep your pipeline full.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0" i="0" dirty="0">
                <a:solidFill>
                  <a:srgbClr val="676767"/>
                </a:solidFill>
                <a:effectLst/>
                <a:latin typeface="Open Sans" panose="020B0606030504020204" pitchFamily="34" charset="0"/>
              </a:rPr>
              <a:t>Select a few past clients and people in your sphere of influence and do an impromptu pop-by. </a:t>
            </a:r>
          </a:p>
          <a:p>
            <a:endParaRPr lang="en-US" b="0" i="0" dirty="0">
              <a:solidFill>
                <a:srgbClr val="676767"/>
              </a:solidFill>
              <a:effectLst/>
              <a:latin typeface="Open Sans" panose="020B0606030504020204" pitchFamily="34" charset="0"/>
            </a:endParaRPr>
          </a:p>
          <a:p>
            <a:r>
              <a:rPr lang="en-US" b="0" i="0" dirty="0">
                <a:solidFill>
                  <a:srgbClr val="676767"/>
                </a:solidFill>
                <a:effectLst/>
                <a:latin typeface="Open Sans" panose="020B0606030504020204" pitchFamily="34" charset="0"/>
              </a:rPr>
              <a:t>March 17</a:t>
            </a:r>
            <a:r>
              <a:rPr lang="en-US" b="0" i="0" baseline="30000" dirty="0">
                <a:solidFill>
                  <a:srgbClr val="676767"/>
                </a:solidFill>
                <a:effectLst/>
                <a:latin typeface="Open Sans" panose="020B0606030504020204" pitchFamily="34" charset="0"/>
              </a:rPr>
              <a:t>th</a:t>
            </a:r>
            <a:r>
              <a:rPr lang="en-US" b="0" i="0" dirty="0">
                <a:solidFill>
                  <a:srgbClr val="676767"/>
                </a:solidFill>
                <a:effectLst/>
                <a:latin typeface="Open Sans" panose="020B0606030504020204" pitchFamily="34" charset="0"/>
              </a:rPr>
              <a:t> is St. Patrick’s Day. Prepare a small gift bag containing assorted scratch-off lottery tickets. Add a couple of your business cards and a clever tag, such as Wishing you a lotto luck! Staying top of mind will help you win repeat and referral business.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046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conclude today’s sales meeting, we want to leave you with one idea to help Spark Your Business and keep your pipeline full.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lgn="l"/>
            <a:r>
              <a:rPr lang="en-US" b="0" i="0" dirty="0">
                <a:solidFill>
                  <a:srgbClr val="676767"/>
                </a:solidFill>
                <a:effectLst/>
                <a:latin typeface="Open Sans" panose="020B0606030504020204" pitchFamily="34" charset="0"/>
              </a:rPr>
              <a:t>The first day of spring is March 20th. A fun way to stay top-of-mind with past clients would be to surprise them with vegetable or flower seeds. If they have small children, a springy toy, like a Slinky, might be fun, too! </a:t>
            </a:r>
          </a:p>
          <a:p>
            <a:pPr algn="l"/>
            <a:endParaRPr lang="en-US" b="0" i="0" dirty="0">
              <a:solidFill>
                <a:srgbClr val="676767"/>
              </a:solidFill>
              <a:effectLst/>
              <a:latin typeface="Open Sans" panose="020B0606030504020204" pitchFamily="34" charset="0"/>
            </a:endParaRPr>
          </a:p>
          <a:p>
            <a:pPr algn="l"/>
            <a:r>
              <a:rPr lang="en-US" b="0" i="0" dirty="0">
                <a:solidFill>
                  <a:srgbClr val="676767"/>
                </a:solidFill>
                <a:effectLst/>
                <a:latin typeface="Open Sans" panose="020B0606030504020204" pitchFamily="34" charset="0"/>
              </a:rPr>
              <a:t>Be sure to attach a clever tag like the one shown and a couple of your business cards.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8485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conclude today’s sales meeting, we want to leave you with one idea to help Spark Your Business and keep your pipeline full.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0" i="0" dirty="0">
                <a:solidFill>
                  <a:srgbClr val="676767"/>
                </a:solidFill>
                <a:effectLst/>
                <a:latin typeface="Open Sans" panose="020B0606030504020204" pitchFamily="34" charset="0"/>
              </a:rPr>
              <a:t>Communities are constantly changing and evolving. Now would be an excellent time to reach out to your database contacts and share with them what’s happening in your local market.  </a:t>
            </a:r>
          </a:p>
          <a:p>
            <a:endParaRPr lang="en-US" b="0" i="0" dirty="0">
              <a:solidFill>
                <a:srgbClr val="676767"/>
              </a:solidFill>
              <a:effectLst/>
              <a:latin typeface="Open Sans" panose="020B0606030504020204" pitchFamily="34" charset="0"/>
            </a:endParaRPr>
          </a:p>
          <a:p>
            <a:r>
              <a:rPr lang="en-US" b="0" i="0" dirty="0">
                <a:solidFill>
                  <a:srgbClr val="676767"/>
                </a:solidFill>
                <a:effectLst/>
                <a:latin typeface="Open Sans" panose="020B0606030504020204" pitchFamily="34" charset="0"/>
              </a:rPr>
              <a:t>Include new companies, stores, or restaurants that have recently moved into the area and information about new construction subdivisions and projects. </a:t>
            </a:r>
          </a:p>
          <a:p>
            <a:endParaRPr lang="en-US" b="0" i="0" dirty="0">
              <a:solidFill>
                <a:srgbClr val="676767"/>
              </a:solidFill>
              <a:effectLst/>
              <a:latin typeface="Open Sans" panose="020B0606030504020204" pitchFamily="34" charset="0"/>
            </a:endParaRPr>
          </a:p>
          <a:p>
            <a:r>
              <a:rPr lang="en-US" b="0" i="0" dirty="0">
                <a:solidFill>
                  <a:srgbClr val="676767"/>
                </a:solidFill>
                <a:effectLst/>
                <a:latin typeface="Open Sans" panose="020B0606030504020204" pitchFamily="34" charset="0"/>
              </a:rPr>
              <a:t>You might tie in with national trends like the number of new construction starts and inventory availability. </a:t>
            </a:r>
          </a:p>
          <a:p>
            <a:endParaRPr lang="en-US" b="0" i="0" dirty="0">
              <a:solidFill>
                <a:srgbClr val="676767"/>
              </a:solidFill>
              <a:effectLst/>
              <a:latin typeface="Open Sans" panose="020B0606030504020204" pitchFamily="34" charset="0"/>
            </a:endParaRPr>
          </a:p>
          <a:p>
            <a:r>
              <a:rPr lang="en-US" b="0" i="0" dirty="0">
                <a:solidFill>
                  <a:srgbClr val="676767"/>
                </a:solidFill>
                <a:effectLst/>
                <a:latin typeface="Open Sans" panose="020B0606030504020204" pitchFamily="34" charset="0"/>
              </a:rPr>
              <a:t>Sharing this with your clients will help keep them up-to-date on what’s taking place in the local market. And always close your communication with a call to action, such as, “Please call me if you would like additional information on our market. And if you know of someone looking to buy or sell real estate, I would appreciate the referral.”</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8841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Edit the agenda as appropriate for your meeting.</a:t>
            </a:r>
          </a:p>
        </p:txBody>
      </p:sp>
      <p:sp>
        <p:nvSpPr>
          <p:cNvPr id="4" name="Slide Number Placeholder 3"/>
          <p:cNvSpPr>
            <a:spLocks noGrp="1"/>
          </p:cNvSpPr>
          <p:nvPr>
            <p:ph type="sldNum" sz="quarter" idx="5"/>
          </p:nvPr>
        </p:nvSpPr>
        <p:spPr/>
        <p:txBody>
          <a:bodyPr/>
          <a:lstStyle/>
          <a:p>
            <a:fld id="{2C4996B5-99FC-40EC-8178-B2137DF3989A}" type="slidenum">
              <a:rPr lang="en-US" smtClean="0"/>
              <a:t>3</a:t>
            </a:fld>
            <a:endParaRPr lang="en-US"/>
          </a:p>
        </p:txBody>
      </p:sp>
    </p:spTree>
    <p:extLst>
      <p:ext uri="{BB962C8B-B14F-4D97-AF65-F5344CB8AC3E}">
        <p14:creationId xmlns:p14="http://schemas.microsoft.com/office/powerpoint/2010/main" val="1777867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0" dirty="0"/>
              <a:t>New company listings and buyer needs </a:t>
            </a:r>
          </a:p>
          <a:p>
            <a:pPr marL="228600" indent="-228600">
              <a:buFont typeface="+mj-lt"/>
              <a:buAutoNum type="arabicPeriod"/>
            </a:pPr>
            <a:r>
              <a:rPr lang="en-US" b="0" dirty="0"/>
              <a:t>Company Initiatives (company-specific updates or topics you deem appropriate)</a:t>
            </a:r>
          </a:p>
          <a:p>
            <a:pPr marL="228600" indent="-228600">
              <a:buFont typeface="+mj-lt"/>
              <a:buAutoNum type="arabicPeriod"/>
            </a:pPr>
            <a:r>
              <a:rPr lang="en-US" b="0" dirty="0"/>
              <a:t>“Parking Lot” items from previous meetings </a:t>
            </a:r>
          </a:p>
          <a:p>
            <a:pPr marL="228600" indent="-228600">
              <a:buFont typeface="+mj-lt"/>
              <a:buAutoNum type="arabicPeriod"/>
            </a:pPr>
            <a:r>
              <a:rPr lang="en-US" b="0" dirty="0"/>
              <a:t>Agent Sales Contest</a:t>
            </a:r>
          </a:p>
          <a:p>
            <a:endParaRPr lang="en-US" b="0" dirty="0"/>
          </a:p>
        </p:txBody>
      </p:sp>
      <p:sp>
        <p:nvSpPr>
          <p:cNvPr id="4" name="Slide Number Placeholder 3"/>
          <p:cNvSpPr>
            <a:spLocks noGrp="1"/>
          </p:cNvSpPr>
          <p:nvPr>
            <p:ph type="sldNum" sz="quarter" idx="5"/>
          </p:nvPr>
        </p:nvSpPr>
        <p:spPr/>
        <p:txBody>
          <a:bodyPr/>
          <a:lstStyle/>
          <a:p>
            <a:fld id="{2C4996B5-99FC-40EC-8178-B2137DF3989A}" type="slidenum">
              <a:rPr lang="en-US" smtClean="0"/>
              <a:t>4</a:t>
            </a:fld>
            <a:endParaRPr lang="en-US"/>
          </a:p>
        </p:txBody>
      </p:sp>
    </p:spTree>
    <p:extLst>
      <p:ext uri="{BB962C8B-B14F-4D97-AF65-F5344CB8AC3E}">
        <p14:creationId xmlns:p14="http://schemas.microsoft.com/office/powerpoint/2010/main" val="290263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0" dirty="0"/>
              <a:t>Company marketing initiatives</a:t>
            </a:r>
          </a:p>
          <a:p>
            <a:pPr marL="228600" indent="-228600">
              <a:buFont typeface="+mj-lt"/>
              <a:buAutoNum type="arabicPeriod"/>
            </a:pPr>
            <a:r>
              <a:rPr lang="en-US" b="0" dirty="0"/>
              <a:t>Company community service projects and events</a:t>
            </a:r>
          </a:p>
          <a:p>
            <a:pPr marL="228600" indent="-228600">
              <a:buFont typeface="+mj-lt"/>
              <a:buAutoNum type="arabicPeriod"/>
            </a:pPr>
            <a:r>
              <a:rPr lang="en-US" b="0" dirty="0"/>
              <a:t>Agent marketing opportunities that complement company/brand marketing</a:t>
            </a:r>
          </a:p>
          <a:p>
            <a:endParaRPr lang="en-US" b="0" dirty="0"/>
          </a:p>
        </p:txBody>
      </p:sp>
      <p:sp>
        <p:nvSpPr>
          <p:cNvPr id="4" name="Slide Number Placeholder 3"/>
          <p:cNvSpPr>
            <a:spLocks noGrp="1"/>
          </p:cNvSpPr>
          <p:nvPr>
            <p:ph type="sldNum" sz="quarter" idx="5"/>
          </p:nvPr>
        </p:nvSpPr>
        <p:spPr/>
        <p:txBody>
          <a:bodyPr/>
          <a:lstStyle/>
          <a:p>
            <a:fld id="{2C4996B5-99FC-40EC-8178-B2137DF3989A}" type="slidenum">
              <a:rPr lang="en-US" smtClean="0"/>
              <a:t>5</a:t>
            </a:fld>
            <a:endParaRPr lang="en-US"/>
          </a:p>
        </p:txBody>
      </p:sp>
    </p:spTree>
    <p:extLst>
      <p:ext uri="{BB962C8B-B14F-4D97-AF65-F5344CB8AC3E}">
        <p14:creationId xmlns:p14="http://schemas.microsoft.com/office/powerpoint/2010/main" val="1515029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6</a:t>
            </a:fld>
            <a:endParaRPr lang="en-US"/>
          </a:p>
        </p:txBody>
      </p:sp>
    </p:spTree>
    <p:extLst>
      <p:ext uri="{BB962C8B-B14F-4D97-AF65-F5344CB8AC3E}">
        <p14:creationId xmlns:p14="http://schemas.microsoft.com/office/powerpoint/2010/main" val="1693191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7</a:t>
            </a:fld>
            <a:endParaRPr lang="en-US"/>
          </a:p>
        </p:txBody>
      </p:sp>
    </p:spTree>
    <p:extLst>
      <p:ext uri="{BB962C8B-B14F-4D97-AF65-F5344CB8AC3E}">
        <p14:creationId xmlns:p14="http://schemas.microsoft.com/office/powerpoint/2010/main" val="1226168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Hide this slide if you do not wish to play this video.</a:t>
            </a:r>
          </a:p>
          <a:p>
            <a:endParaRPr lang="en-US" i="1" dirty="0"/>
          </a:p>
          <a:p>
            <a:r>
              <a:rPr lang="en-US" dirty="0">
                <a:solidFill>
                  <a:srgbClr val="FF0000"/>
                </a:solidFill>
              </a:rPr>
              <a:t>Embedded videos are for PowerPoint only.  </a:t>
            </a:r>
            <a:r>
              <a:rPr lang="en-US" sz="1600" b="1" dirty="0">
                <a:solidFill>
                  <a:srgbClr val="FF0000"/>
                </a:solidFill>
              </a:rPr>
              <a:t>Videos will NOT play in Google Slides or Keynote.</a:t>
            </a:r>
          </a:p>
          <a:p>
            <a:endParaRPr lang="en-US" i="1" dirty="0"/>
          </a:p>
        </p:txBody>
      </p:sp>
      <p:sp>
        <p:nvSpPr>
          <p:cNvPr id="4" name="Slide Number Placeholder 3"/>
          <p:cNvSpPr>
            <a:spLocks noGrp="1"/>
          </p:cNvSpPr>
          <p:nvPr>
            <p:ph type="sldNum" sz="quarter" idx="5"/>
          </p:nvPr>
        </p:nvSpPr>
        <p:spPr/>
        <p:txBody>
          <a:bodyPr/>
          <a:lstStyle/>
          <a:p>
            <a:fld id="{2C4996B5-99FC-40EC-8178-B2137DF3989A}" type="slidenum">
              <a:rPr lang="en-US" smtClean="0"/>
              <a:t>8</a:t>
            </a:fld>
            <a:endParaRPr lang="en-US"/>
          </a:p>
        </p:txBody>
      </p:sp>
    </p:spTree>
    <p:extLst>
      <p:ext uri="{BB962C8B-B14F-4D97-AF65-F5344CB8AC3E}">
        <p14:creationId xmlns:p14="http://schemas.microsoft.com/office/powerpoint/2010/main" val="1115386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Hide this slide if you do not wish to play this video.</a:t>
            </a:r>
          </a:p>
          <a:p>
            <a:endParaRPr lang="en-US" i="1" dirty="0"/>
          </a:p>
          <a:p>
            <a:r>
              <a:rPr lang="en-US" dirty="0">
                <a:solidFill>
                  <a:srgbClr val="FF0000"/>
                </a:solidFill>
              </a:rPr>
              <a:t>Embedded videos are for PowerPoint only.  </a:t>
            </a:r>
            <a:r>
              <a:rPr lang="en-US" sz="1600" b="1" dirty="0">
                <a:solidFill>
                  <a:srgbClr val="FF0000"/>
                </a:solidFill>
              </a:rPr>
              <a:t>Videos will NOT play in Google Slides or Keynote.</a:t>
            </a:r>
          </a:p>
          <a:p>
            <a:endParaRPr lang="en-US" i="1" dirty="0"/>
          </a:p>
        </p:txBody>
      </p:sp>
      <p:sp>
        <p:nvSpPr>
          <p:cNvPr id="4" name="Slide Number Placeholder 3"/>
          <p:cNvSpPr>
            <a:spLocks noGrp="1"/>
          </p:cNvSpPr>
          <p:nvPr>
            <p:ph type="sldNum" sz="quarter" idx="5"/>
          </p:nvPr>
        </p:nvSpPr>
        <p:spPr/>
        <p:txBody>
          <a:bodyPr/>
          <a:lstStyle/>
          <a:p>
            <a:fld id="{2C4996B5-99FC-40EC-8178-B2137DF3989A}" type="slidenum">
              <a:rPr lang="en-US" smtClean="0"/>
              <a:t>9</a:t>
            </a:fld>
            <a:endParaRPr lang="en-US"/>
          </a:p>
        </p:txBody>
      </p:sp>
    </p:spTree>
    <p:extLst>
      <p:ext uri="{BB962C8B-B14F-4D97-AF65-F5344CB8AC3E}">
        <p14:creationId xmlns:p14="http://schemas.microsoft.com/office/powerpoint/2010/main" val="3380821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Only" type="titleOnly" preserve="1">
  <p:cSld name="1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6C92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18708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B5DFF-A1BC-4400-89FF-7E7218BDC4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3A9A3F-CD09-4A99-84CD-C1FCB54AF463}"/>
              </a:ext>
            </a:extLst>
          </p:cNvPr>
          <p:cNvSpPr>
            <a:spLocks noGrp="1"/>
          </p:cNvSpPr>
          <p:nvPr>
            <p:ph type="dt" sz="half" idx="10"/>
          </p:nvPr>
        </p:nvSpPr>
        <p:spPr/>
        <p:txBody>
          <a:bodyPr/>
          <a:lstStyle/>
          <a:p>
            <a:fld id="{40C602D2-F66F-4877-B56C-434DAAFE4BA8}" type="datetimeFigureOut">
              <a:rPr lang="en-US" smtClean="0"/>
              <a:t>2/19/2024</a:t>
            </a:fld>
            <a:endParaRPr lang="en-US"/>
          </a:p>
        </p:txBody>
      </p:sp>
      <p:sp>
        <p:nvSpPr>
          <p:cNvPr id="4" name="Footer Placeholder 3">
            <a:extLst>
              <a:ext uri="{FF2B5EF4-FFF2-40B4-BE49-F238E27FC236}">
                <a16:creationId xmlns:a16="http://schemas.microsoft.com/office/drawing/2014/main" id="{71A2B003-895F-41C1-9D54-4B3F97FFA9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20CEA0-2716-4669-AD2D-F9557F9A4917}"/>
              </a:ext>
            </a:extLst>
          </p:cNvPr>
          <p:cNvSpPr>
            <a:spLocks noGrp="1"/>
          </p:cNvSpPr>
          <p:nvPr>
            <p:ph type="sldNum" sz="quarter" idx="12"/>
          </p:nvPr>
        </p:nvSpPr>
        <p:spPr/>
        <p:txBody>
          <a:bodyPr/>
          <a:lstStyle/>
          <a:p>
            <a:fld id="{07461DE2-1905-4837-A7A6-BB5080D9EE50}" type="slidenum">
              <a:rPr lang="en-US" smtClean="0"/>
              <a:t>‹#›</a:t>
            </a:fld>
            <a:endParaRPr lang="en-US"/>
          </a:p>
        </p:txBody>
      </p:sp>
    </p:spTree>
    <p:extLst>
      <p:ext uri="{BB962C8B-B14F-4D97-AF65-F5344CB8AC3E}">
        <p14:creationId xmlns:p14="http://schemas.microsoft.com/office/powerpoint/2010/main" val="1653132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13274-5E2B-45B0-9BEC-0597289754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E2A918-0562-4498-9255-A9DED46690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A130DF-4378-476A-89C1-F8D6FC19ECAE}"/>
              </a:ext>
            </a:extLst>
          </p:cNvPr>
          <p:cNvSpPr>
            <a:spLocks noGrp="1"/>
          </p:cNvSpPr>
          <p:nvPr>
            <p:ph type="dt" sz="half" idx="10"/>
          </p:nvPr>
        </p:nvSpPr>
        <p:spPr/>
        <p:txBody>
          <a:bodyPr/>
          <a:lstStyle/>
          <a:p>
            <a:fld id="{72C735D2-AE06-4D49-8B23-B9D355826EA9}" type="datetimeFigureOut">
              <a:rPr lang="en-US" smtClean="0"/>
              <a:t>2/19/2024</a:t>
            </a:fld>
            <a:endParaRPr lang="en-US"/>
          </a:p>
        </p:txBody>
      </p:sp>
      <p:sp>
        <p:nvSpPr>
          <p:cNvPr id="5" name="Footer Placeholder 4">
            <a:extLst>
              <a:ext uri="{FF2B5EF4-FFF2-40B4-BE49-F238E27FC236}">
                <a16:creationId xmlns:a16="http://schemas.microsoft.com/office/drawing/2014/main" id="{137B288F-7C89-47E8-AE6E-7AA47D84E5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5FD575-9795-456C-B666-BA02B36EE1C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888046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59A05-790D-4BE7-B830-8E67D64856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9FA644-7CCB-4D6D-B3AD-2F57C24C52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EE5A8-7EC0-4397-9EED-86186095DBBD}"/>
              </a:ext>
            </a:extLst>
          </p:cNvPr>
          <p:cNvSpPr>
            <a:spLocks noGrp="1"/>
          </p:cNvSpPr>
          <p:nvPr>
            <p:ph type="dt" sz="half" idx="10"/>
          </p:nvPr>
        </p:nvSpPr>
        <p:spPr/>
        <p:txBody>
          <a:bodyPr/>
          <a:lstStyle/>
          <a:p>
            <a:fld id="{72C735D2-AE06-4D49-8B23-B9D355826EA9}" type="datetimeFigureOut">
              <a:rPr lang="en-US" smtClean="0"/>
              <a:t>2/19/2024</a:t>
            </a:fld>
            <a:endParaRPr lang="en-US"/>
          </a:p>
        </p:txBody>
      </p:sp>
      <p:sp>
        <p:nvSpPr>
          <p:cNvPr id="5" name="Footer Placeholder 4">
            <a:extLst>
              <a:ext uri="{FF2B5EF4-FFF2-40B4-BE49-F238E27FC236}">
                <a16:creationId xmlns:a16="http://schemas.microsoft.com/office/drawing/2014/main" id="{704359C1-5CF9-4B25-9046-2E565BEDA7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F79961-616B-4C14-B97D-6AB720950A65}"/>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687280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92A84-CCCA-47F3-B3B0-12AD968EA6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AC1BC7-8580-4B21-8867-5814CE6288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F366A3-8AAA-4625-9F5F-255FDBAD38AF}"/>
              </a:ext>
            </a:extLst>
          </p:cNvPr>
          <p:cNvSpPr>
            <a:spLocks noGrp="1"/>
          </p:cNvSpPr>
          <p:nvPr>
            <p:ph type="dt" sz="half" idx="10"/>
          </p:nvPr>
        </p:nvSpPr>
        <p:spPr/>
        <p:txBody>
          <a:bodyPr/>
          <a:lstStyle/>
          <a:p>
            <a:fld id="{72C735D2-AE06-4D49-8B23-B9D355826EA9}" type="datetimeFigureOut">
              <a:rPr lang="en-US" smtClean="0"/>
              <a:t>2/19/2024</a:t>
            </a:fld>
            <a:endParaRPr lang="en-US"/>
          </a:p>
        </p:txBody>
      </p:sp>
      <p:sp>
        <p:nvSpPr>
          <p:cNvPr id="5" name="Footer Placeholder 4">
            <a:extLst>
              <a:ext uri="{FF2B5EF4-FFF2-40B4-BE49-F238E27FC236}">
                <a16:creationId xmlns:a16="http://schemas.microsoft.com/office/drawing/2014/main" id="{BABBE51C-F673-4720-ABD3-10A78DB463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315ADC-3576-4D1F-9018-C730AEA95D20}"/>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278880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80BA4-1944-409C-9E29-F60BEB1552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E46693-B639-4875-9C71-D74F21D434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1DC7EE-3F54-46F7-9FAF-5C5214395B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071733-B76B-432F-85F3-B8FDB9FED8F2}"/>
              </a:ext>
            </a:extLst>
          </p:cNvPr>
          <p:cNvSpPr>
            <a:spLocks noGrp="1"/>
          </p:cNvSpPr>
          <p:nvPr>
            <p:ph type="dt" sz="half" idx="10"/>
          </p:nvPr>
        </p:nvSpPr>
        <p:spPr/>
        <p:txBody>
          <a:bodyPr/>
          <a:lstStyle/>
          <a:p>
            <a:fld id="{72C735D2-AE06-4D49-8B23-B9D355826EA9}" type="datetimeFigureOut">
              <a:rPr lang="en-US" smtClean="0"/>
              <a:t>2/19/2024</a:t>
            </a:fld>
            <a:endParaRPr lang="en-US"/>
          </a:p>
        </p:txBody>
      </p:sp>
      <p:sp>
        <p:nvSpPr>
          <p:cNvPr id="6" name="Footer Placeholder 5">
            <a:extLst>
              <a:ext uri="{FF2B5EF4-FFF2-40B4-BE49-F238E27FC236}">
                <a16:creationId xmlns:a16="http://schemas.microsoft.com/office/drawing/2014/main" id="{3972A6AA-AD42-4090-B054-5DD0897774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8A87CC-25CA-4D1A-B3A7-F772DAC700F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151601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5FB16-208C-4208-9BD0-13030ECF84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66B016-26C0-43E8-A1E2-1A13C9B8D6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9C3F50-8795-4D04-A665-91E38DA260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775192-D66E-49F1-B78A-F996EBE4C6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8F92C1-3C28-4EBF-A85E-8DFBA37D86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CD9D41-388F-4665-910D-64CAD8C10EC2}"/>
              </a:ext>
            </a:extLst>
          </p:cNvPr>
          <p:cNvSpPr>
            <a:spLocks noGrp="1"/>
          </p:cNvSpPr>
          <p:nvPr>
            <p:ph type="dt" sz="half" idx="10"/>
          </p:nvPr>
        </p:nvSpPr>
        <p:spPr/>
        <p:txBody>
          <a:bodyPr/>
          <a:lstStyle/>
          <a:p>
            <a:fld id="{72C735D2-AE06-4D49-8B23-B9D355826EA9}" type="datetimeFigureOut">
              <a:rPr lang="en-US" smtClean="0"/>
              <a:t>2/19/2024</a:t>
            </a:fld>
            <a:endParaRPr lang="en-US"/>
          </a:p>
        </p:txBody>
      </p:sp>
      <p:sp>
        <p:nvSpPr>
          <p:cNvPr id="8" name="Footer Placeholder 7">
            <a:extLst>
              <a:ext uri="{FF2B5EF4-FFF2-40B4-BE49-F238E27FC236}">
                <a16:creationId xmlns:a16="http://schemas.microsoft.com/office/drawing/2014/main" id="{409803AC-13DE-4B96-B87B-6D7B1E95AB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D4C9CB-A9A8-4D6D-9109-3AF6512164E6}"/>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85753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04AD7-7A08-42E4-BC9E-C90827DD88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8351C3-3AB4-4DFF-81E9-58A95EF2D08F}"/>
              </a:ext>
            </a:extLst>
          </p:cNvPr>
          <p:cNvSpPr>
            <a:spLocks noGrp="1"/>
          </p:cNvSpPr>
          <p:nvPr>
            <p:ph type="dt" sz="half" idx="10"/>
          </p:nvPr>
        </p:nvSpPr>
        <p:spPr/>
        <p:txBody>
          <a:bodyPr/>
          <a:lstStyle/>
          <a:p>
            <a:fld id="{72C735D2-AE06-4D49-8B23-B9D355826EA9}" type="datetimeFigureOut">
              <a:rPr lang="en-US" smtClean="0"/>
              <a:t>2/19/2024</a:t>
            </a:fld>
            <a:endParaRPr lang="en-US"/>
          </a:p>
        </p:txBody>
      </p:sp>
      <p:sp>
        <p:nvSpPr>
          <p:cNvPr id="4" name="Footer Placeholder 3">
            <a:extLst>
              <a:ext uri="{FF2B5EF4-FFF2-40B4-BE49-F238E27FC236}">
                <a16:creationId xmlns:a16="http://schemas.microsoft.com/office/drawing/2014/main" id="{F32F0C86-B66B-4783-909D-648C818751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F11999-86AD-478F-9ECD-2F7D1D5F2902}"/>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91158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2869C6-2F0F-4BAD-80CA-ECA0FEE290AC}"/>
              </a:ext>
            </a:extLst>
          </p:cNvPr>
          <p:cNvSpPr>
            <a:spLocks noGrp="1"/>
          </p:cNvSpPr>
          <p:nvPr>
            <p:ph type="dt" sz="half" idx="10"/>
          </p:nvPr>
        </p:nvSpPr>
        <p:spPr/>
        <p:txBody>
          <a:bodyPr/>
          <a:lstStyle/>
          <a:p>
            <a:fld id="{72C735D2-AE06-4D49-8B23-B9D355826EA9}" type="datetimeFigureOut">
              <a:rPr lang="en-US" smtClean="0"/>
              <a:t>2/19/2024</a:t>
            </a:fld>
            <a:endParaRPr lang="en-US"/>
          </a:p>
        </p:txBody>
      </p:sp>
      <p:sp>
        <p:nvSpPr>
          <p:cNvPr id="3" name="Footer Placeholder 2">
            <a:extLst>
              <a:ext uri="{FF2B5EF4-FFF2-40B4-BE49-F238E27FC236}">
                <a16:creationId xmlns:a16="http://schemas.microsoft.com/office/drawing/2014/main" id="{638A0286-BC6F-451B-BCF3-33570AF70A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9D2363-75E6-443C-9A16-09DCB2EBEBA4}"/>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377001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A926-1A43-4415-A795-53D92C1B4A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D9FB0D-FB52-41FE-9B8C-4502CB604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07850D-F7DD-4CE4-87D0-803CE39D2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D8CC28-C34D-4AED-99E9-FDB2F0CDECBC}"/>
              </a:ext>
            </a:extLst>
          </p:cNvPr>
          <p:cNvSpPr>
            <a:spLocks noGrp="1"/>
          </p:cNvSpPr>
          <p:nvPr>
            <p:ph type="dt" sz="half" idx="10"/>
          </p:nvPr>
        </p:nvSpPr>
        <p:spPr/>
        <p:txBody>
          <a:bodyPr/>
          <a:lstStyle/>
          <a:p>
            <a:fld id="{72C735D2-AE06-4D49-8B23-B9D355826EA9}" type="datetimeFigureOut">
              <a:rPr lang="en-US" smtClean="0"/>
              <a:t>2/19/2024</a:t>
            </a:fld>
            <a:endParaRPr lang="en-US"/>
          </a:p>
        </p:txBody>
      </p:sp>
      <p:sp>
        <p:nvSpPr>
          <p:cNvPr id="6" name="Footer Placeholder 5">
            <a:extLst>
              <a:ext uri="{FF2B5EF4-FFF2-40B4-BE49-F238E27FC236}">
                <a16:creationId xmlns:a16="http://schemas.microsoft.com/office/drawing/2014/main" id="{3D4AE244-EB24-4116-9005-940E3344CB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C5310-6363-46D0-AAF8-C690C1A25ABE}"/>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827296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B89-FB38-47FC-A6AD-C692E6ABD2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432161-D77A-4DD7-BD9D-2AA7088CAA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C61197-D291-45C7-A02C-9893AFB2E1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D98245-5DD9-4E71-AD76-5E6877F256EB}"/>
              </a:ext>
            </a:extLst>
          </p:cNvPr>
          <p:cNvSpPr>
            <a:spLocks noGrp="1"/>
          </p:cNvSpPr>
          <p:nvPr>
            <p:ph type="dt" sz="half" idx="10"/>
          </p:nvPr>
        </p:nvSpPr>
        <p:spPr/>
        <p:txBody>
          <a:bodyPr/>
          <a:lstStyle/>
          <a:p>
            <a:fld id="{72C735D2-AE06-4D49-8B23-B9D355826EA9}" type="datetimeFigureOut">
              <a:rPr lang="en-US" smtClean="0"/>
              <a:t>2/19/2024</a:t>
            </a:fld>
            <a:endParaRPr lang="en-US"/>
          </a:p>
        </p:txBody>
      </p:sp>
      <p:sp>
        <p:nvSpPr>
          <p:cNvPr id="6" name="Footer Placeholder 5">
            <a:extLst>
              <a:ext uri="{FF2B5EF4-FFF2-40B4-BE49-F238E27FC236}">
                <a16:creationId xmlns:a16="http://schemas.microsoft.com/office/drawing/2014/main" id="{B89D33EF-52DE-4FBC-A01B-B6C749A654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B024C6-F60C-4FB5-8031-23A05225346A}"/>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676557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Only" type="titleOnly" preserve="1">
  <p:cSld name="2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chemeClr val="accent3">
              <a:lumMod val="60000"/>
              <a:lumOff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179529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E4DD6-122A-41F1-A830-1AC47FB803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52E6C7-6418-44E1-B29F-86D14605FD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39E4FF-5D7D-488B-82A8-CA67B9DD63B3}"/>
              </a:ext>
            </a:extLst>
          </p:cNvPr>
          <p:cNvSpPr>
            <a:spLocks noGrp="1"/>
          </p:cNvSpPr>
          <p:nvPr>
            <p:ph type="dt" sz="half" idx="10"/>
          </p:nvPr>
        </p:nvSpPr>
        <p:spPr/>
        <p:txBody>
          <a:bodyPr/>
          <a:lstStyle/>
          <a:p>
            <a:fld id="{72C735D2-AE06-4D49-8B23-B9D355826EA9}" type="datetimeFigureOut">
              <a:rPr lang="en-US" smtClean="0"/>
              <a:t>2/19/2024</a:t>
            </a:fld>
            <a:endParaRPr lang="en-US"/>
          </a:p>
        </p:txBody>
      </p:sp>
      <p:sp>
        <p:nvSpPr>
          <p:cNvPr id="5" name="Footer Placeholder 4">
            <a:extLst>
              <a:ext uri="{FF2B5EF4-FFF2-40B4-BE49-F238E27FC236}">
                <a16:creationId xmlns:a16="http://schemas.microsoft.com/office/drawing/2014/main" id="{036F54C3-769B-477A-A503-5CF7C4DF50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F38FDA-96A8-4FD2-BA14-652D67B1B66C}"/>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91478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B713BB-0685-466E-9687-B617992973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111A92-8828-40BC-B386-E8E2D346A7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106D3A-1EE1-489E-B646-5753758D8551}"/>
              </a:ext>
            </a:extLst>
          </p:cNvPr>
          <p:cNvSpPr>
            <a:spLocks noGrp="1"/>
          </p:cNvSpPr>
          <p:nvPr>
            <p:ph type="dt" sz="half" idx="10"/>
          </p:nvPr>
        </p:nvSpPr>
        <p:spPr/>
        <p:txBody>
          <a:bodyPr/>
          <a:lstStyle/>
          <a:p>
            <a:fld id="{72C735D2-AE06-4D49-8B23-B9D355826EA9}" type="datetimeFigureOut">
              <a:rPr lang="en-US" smtClean="0"/>
              <a:t>2/19/2024</a:t>
            </a:fld>
            <a:endParaRPr lang="en-US"/>
          </a:p>
        </p:txBody>
      </p:sp>
      <p:sp>
        <p:nvSpPr>
          <p:cNvPr id="5" name="Footer Placeholder 4">
            <a:extLst>
              <a:ext uri="{FF2B5EF4-FFF2-40B4-BE49-F238E27FC236}">
                <a16:creationId xmlns:a16="http://schemas.microsoft.com/office/drawing/2014/main" id="{9E02799E-054F-4B80-B63D-8F409C610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3BC2B2-D6F4-41F2-8D2C-D920971ED22D}"/>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33952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Only" preserve="1">
  <p:cSld name="2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126983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Only" preserve="1">
  <p:cSld name="3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4" name="Google Shape;74;p32"/>
          <p:cNvSpPr/>
          <p:nvPr/>
        </p:nvSpPr>
        <p:spPr>
          <a:xfrm>
            <a:off x="6096000" y="0"/>
            <a:ext cx="6096000" cy="6858000"/>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3384136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50"/>
        <p:cNvGrpSpPr/>
        <p:nvPr/>
      </p:nvGrpSpPr>
      <p:grpSpPr>
        <a:xfrm>
          <a:off x="0" y="0"/>
          <a:ext cx="0" cy="0"/>
          <a:chOff x="0" y="0"/>
          <a:chExt cx="0" cy="0"/>
        </a:xfrm>
      </p:grpSpPr>
      <p:sp>
        <p:nvSpPr>
          <p:cNvPr id="51" name="Google Shape;51;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2" name="Google Shape;52;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mn-l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2488459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56"/>
        <p:cNvGrpSpPr/>
        <p:nvPr/>
      </p:nvGrpSpPr>
      <p:grpSpPr>
        <a:xfrm>
          <a:off x="0" y="0"/>
          <a:ext cx="0" cy="0"/>
          <a:chOff x="0" y="0"/>
          <a:chExt cx="0" cy="0"/>
        </a:xfrm>
      </p:grpSpPr>
      <p:sp>
        <p:nvSpPr>
          <p:cNvPr id="57" name="Google Shape;57;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8" name="Google Shape;58;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mn-lt"/>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59" name="Google Shape;59;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0" name="Google Shape;60;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39873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62"/>
        <p:cNvGrpSpPr/>
        <p:nvPr/>
      </p:nvGrpSpPr>
      <p:grpSpPr>
        <a:xfrm>
          <a:off x="0" y="0"/>
          <a:ext cx="0" cy="0"/>
          <a:chOff x="0" y="0"/>
          <a:chExt cx="0" cy="0"/>
        </a:xfrm>
      </p:grpSpPr>
      <p:sp>
        <p:nvSpPr>
          <p:cNvPr id="63" name="Google Shape;63;p3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54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3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5" name="Google Shape;65;p3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6" name="Google Shape;66;p3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7" name="Google Shape;67;p3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2800">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8" name="Google Shape;6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28930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_Title Only" preserve="1">
  <p:cSld name="3_Title Only">
    <p:spTree>
      <p:nvGrpSpPr>
        <p:cNvPr id="1" name="Shape 75"/>
        <p:cNvGrpSpPr/>
        <p:nvPr/>
      </p:nvGrpSpPr>
      <p:grpSpPr>
        <a:xfrm>
          <a:off x="0" y="0"/>
          <a:ext cx="0" cy="0"/>
          <a:chOff x="0" y="0"/>
          <a:chExt cx="0" cy="0"/>
        </a:xfrm>
      </p:grpSpPr>
      <p:sp>
        <p:nvSpPr>
          <p:cNvPr id="76" name="Google Shape;76;p33"/>
          <p:cNvSpPr txBox="1">
            <a:spLocks noGrp="1"/>
          </p:cNvSpPr>
          <p:nvPr>
            <p:ph type="title"/>
          </p:nvPr>
        </p:nvSpPr>
        <p:spPr>
          <a:xfrm>
            <a:off x="627888" y="566926"/>
            <a:ext cx="4657344" cy="139839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95861"/>
              </a:buClr>
              <a:buSzPts val="4400"/>
              <a:buFont typeface="Twentieth Century"/>
              <a:buNone/>
              <a:defRPr>
                <a:solidFill>
                  <a:srgbClr val="39586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7" name="Google Shape;77;p33"/>
          <p:cNvSpPr/>
          <p:nvPr/>
        </p:nvSpPr>
        <p:spPr>
          <a:xfrm>
            <a:off x="6096000" y="566927"/>
            <a:ext cx="6096000" cy="5724145"/>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78" name="Google Shape;78;p33"/>
          <p:cNvSpPr txBox="1">
            <a:spLocks noGrp="1"/>
          </p:cNvSpPr>
          <p:nvPr>
            <p:ph type="body" idx="1"/>
          </p:nvPr>
        </p:nvSpPr>
        <p:spPr>
          <a:xfrm>
            <a:off x="627889" y="2203894"/>
            <a:ext cx="4658106" cy="408717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3128403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reserve="1">
  <p:cSld name="Content with Caption">
    <p:spTree>
      <p:nvGrpSpPr>
        <p:cNvPr id="1" name="Shape 79"/>
        <p:cNvGrpSpPr/>
        <p:nvPr/>
      </p:nvGrpSpPr>
      <p:grpSpPr>
        <a:xfrm>
          <a:off x="0" y="0"/>
          <a:ext cx="0" cy="0"/>
          <a:chOff x="0" y="0"/>
          <a:chExt cx="0" cy="0"/>
        </a:xfrm>
      </p:grpSpPr>
      <p:sp>
        <p:nvSpPr>
          <p:cNvPr id="80" name="Google Shape;80;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wentieth Century"/>
              <a:buNone/>
              <a:defRPr sz="32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1" name="Google Shape;81;p3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82" name="Google Shape;82;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mn-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83" name="Google Shape;83;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3077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2"/>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ockwell"/>
                <a:ea typeface="Rockwell"/>
                <a:cs typeface="Rockwell"/>
                <a:sym typeface="Rockwel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ckwell"/>
                <a:ea typeface="Rockwell"/>
                <a:cs typeface="Rockwell"/>
                <a:sym typeface="Rockwel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ckwell"/>
                <a:ea typeface="Rockwell"/>
                <a:cs typeface="Rockwell"/>
                <a:sym typeface="Rockwel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9pPr>
          </a:lstStyle>
          <a:p>
            <a:endParaRPr lang="en-US" dirty="0">
              <a:latin typeface="+mn-lt"/>
            </a:endParaRPr>
          </a:p>
          <a:p>
            <a:endParaRPr dirty="0"/>
          </a:p>
        </p:txBody>
      </p:sp>
      <p:sp>
        <p:nvSpPr>
          <p:cNvPr id="11" name="Google Shape;1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panose="02060603020205020403" pitchFamily="18" charset="0"/>
                <a:cs typeface="Rockwell" panose="02060603020205020403" pitchFamily="18" charset="0"/>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2" name="Google Shape;1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3" name="Google Shape;1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dirty="0"/>
          </a:p>
        </p:txBody>
      </p:sp>
      <p:sp>
        <p:nvSpPr>
          <p:cNvPr id="2" name="Title Placeholder 1">
            <a:extLst>
              <a:ext uri="{FF2B5EF4-FFF2-40B4-BE49-F238E27FC236}">
                <a16:creationId xmlns:a16="http://schemas.microsoft.com/office/drawing/2014/main" id="{9A17E592-CCFD-4018-95B6-C357ED3003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687192327"/>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60"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4400" b="0" i="0" u="none" strike="noStrike" cap="none">
          <a:solidFill>
            <a:schemeClr val="bg2"/>
          </a:solidFill>
          <a:latin typeface="Tw Cen MT" panose="020B0602020104020603" pitchFamily="34" charset="0"/>
          <a:ea typeface="Tw Cen MT" panose="020B0602020104020603"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5080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36B43B-370F-414F-B020-DC37FDEE3D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1580CA-C503-415F-B80C-2B51F28FEC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4209CD-FFC2-4201-9173-E603B20702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C735D2-AE06-4D49-8B23-B9D355826EA9}" type="datetimeFigureOut">
              <a:rPr lang="en-US" smtClean="0"/>
              <a:t>2/19/2024</a:t>
            </a:fld>
            <a:endParaRPr lang="en-US"/>
          </a:p>
        </p:txBody>
      </p:sp>
      <p:sp>
        <p:nvSpPr>
          <p:cNvPr id="5" name="Footer Placeholder 4">
            <a:extLst>
              <a:ext uri="{FF2B5EF4-FFF2-40B4-BE49-F238E27FC236}">
                <a16:creationId xmlns:a16="http://schemas.microsoft.com/office/drawing/2014/main" id="{3D3F9B57-AB46-4AC8-8F25-B97E3F3139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757840-1817-46CA-B490-AEF0A8D806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8EF15B-8E6E-4167-93A7-64AEA412F5EB}" type="slidenum">
              <a:rPr lang="en-US" smtClean="0"/>
              <a:t>‹#›</a:t>
            </a:fld>
            <a:endParaRPr lang="en-US"/>
          </a:p>
        </p:txBody>
      </p:sp>
    </p:spTree>
    <p:extLst>
      <p:ext uri="{BB962C8B-B14F-4D97-AF65-F5344CB8AC3E}">
        <p14:creationId xmlns:p14="http://schemas.microsoft.com/office/powerpoint/2010/main" val="121406191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xml"/><Relationship Id="rId1" Type="http://schemas.openxmlformats.org/officeDocument/2006/relationships/video" Target="https://player.vimeo.com/video/799192085?h=b5ac803df3&amp;amp;app_id=122963" TargetMode="Externa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7.xml"/><Relationship Id="rId1" Type="http://schemas.openxmlformats.org/officeDocument/2006/relationships/video" Target="https://player.vimeo.com/video/818402078?h=f6dbca0d7d&amp;app_id=122963" TargetMode="Externa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7.xml"/><Relationship Id="rId1" Type="http://schemas.openxmlformats.org/officeDocument/2006/relationships/video" Target="https://player.vimeo.com/video/909431465?h=2f532454cf&amp;amp;app_id=122963" TargetMode="Externa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7.xml"/><Relationship Id="rId1" Type="http://schemas.openxmlformats.org/officeDocument/2006/relationships/video" Target="https://player.vimeo.com/video/671641874?h=1fb9cbc5e7&amp;amp;app_id=122963" TargetMode="Externa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group of purple flowers&#10;&#10;Description automatically generated">
            <a:extLst>
              <a:ext uri="{FF2B5EF4-FFF2-40B4-BE49-F238E27FC236}">
                <a16:creationId xmlns:a16="http://schemas.microsoft.com/office/drawing/2014/main" id="{618A4EBC-D19B-985E-752F-71BD079A0218}"/>
              </a:ext>
            </a:extLst>
          </p:cNvPr>
          <p:cNvPicPr>
            <a:picLocks noChangeAspect="1"/>
          </p:cNvPicPr>
          <p:nvPr/>
        </p:nvPicPr>
        <p:blipFill rotWithShape="1">
          <a:blip r:embed="rId3">
            <a:extLst>
              <a:ext uri="{28A0092B-C50C-407E-A947-70E740481C1C}">
                <a14:useLocalDpi xmlns:a14="http://schemas.microsoft.com/office/drawing/2010/main" val="0"/>
              </a:ext>
            </a:extLst>
          </a:blip>
          <a:srcRect l="2" t="7813" b="7813"/>
          <a:stretch/>
        </p:blipFill>
        <p:spPr>
          <a:xfrm>
            <a:off x="0" y="0"/>
            <a:ext cx="12192000" cy="6858000"/>
          </a:xfrm>
          <a:prstGeom prst="rect">
            <a:avLst/>
          </a:prstGeom>
        </p:spPr>
      </p:pic>
      <p:sp>
        <p:nvSpPr>
          <p:cNvPr id="2" name="Title 1">
            <a:extLst>
              <a:ext uri="{FF2B5EF4-FFF2-40B4-BE49-F238E27FC236}">
                <a16:creationId xmlns:a16="http://schemas.microsoft.com/office/drawing/2014/main" id="{18670938-863A-45BD-A381-63920E779D7C}"/>
              </a:ext>
            </a:extLst>
          </p:cNvPr>
          <p:cNvSpPr>
            <a:spLocks noGrp="1"/>
          </p:cNvSpPr>
          <p:nvPr>
            <p:ph type="title" idx="4294967295"/>
          </p:nvPr>
        </p:nvSpPr>
        <p:spPr>
          <a:xfrm>
            <a:off x="0" y="318218"/>
            <a:ext cx="12192000" cy="1717060"/>
          </a:xfrm>
        </p:spPr>
        <p:txBody>
          <a:bodyPr vert="horz" lIns="91440" tIns="45720" rIns="91440" bIns="45720" rtlCol="0" anchor="b">
            <a:normAutofit/>
          </a:bodyPr>
          <a:lstStyle/>
          <a:p>
            <a:pPr algn="ctr">
              <a:lnSpc>
                <a:spcPct val="90000"/>
              </a:lnSpc>
              <a:spcBef>
                <a:spcPct val="0"/>
              </a:spcBef>
            </a:pPr>
            <a:r>
              <a:rPr lang="en-US" sz="11400" kern="1200" dirty="0">
                <a:solidFill>
                  <a:srgbClr val="E76735"/>
                </a:solidFill>
                <a:effectLst>
                  <a:outerShdw blurRad="50800" dist="38100" dir="2700000" algn="tl" rotWithShape="0">
                    <a:prstClr val="black">
                      <a:alpha val="40000"/>
                    </a:prstClr>
                  </a:outerShdw>
                </a:effectLst>
                <a:latin typeface="+mj-lt"/>
                <a:ea typeface="+mj-ea"/>
                <a:cs typeface="+mj-cs"/>
              </a:rPr>
              <a:t>Welcome</a:t>
            </a:r>
            <a:endParaRPr lang="en-US" sz="6000" kern="1200" dirty="0">
              <a:solidFill>
                <a:srgbClr val="E76735"/>
              </a:solidFill>
              <a:effectLst>
                <a:outerShdw blurRad="50800" dist="38100" dir="2700000" algn="tl" rotWithShape="0">
                  <a:prstClr val="black">
                    <a:alpha val="40000"/>
                  </a:prstClr>
                </a:outerShdw>
              </a:effectLst>
              <a:latin typeface="+mj-lt"/>
              <a:ea typeface="+mj-ea"/>
              <a:cs typeface="+mj-cs"/>
            </a:endParaRPr>
          </a:p>
        </p:txBody>
      </p:sp>
    </p:spTree>
    <p:extLst>
      <p:ext uri="{BB962C8B-B14F-4D97-AF65-F5344CB8AC3E}">
        <p14:creationId xmlns:p14="http://schemas.microsoft.com/office/powerpoint/2010/main" val="11121356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E603975-B289-8A6D-BF77-AD6F74AF9D48}"/>
              </a:ext>
            </a:extLst>
          </p:cNvPr>
          <p:cNvSpPr txBox="1"/>
          <p:nvPr/>
        </p:nvSpPr>
        <p:spPr>
          <a:xfrm>
            <a:off x="-2233749" y="1776548"/>
            <a:ext cx="2103120" cy="2831544"/>
          </a:xfrm>
          <a:prstGeom prst="rect">
            <a:avLst/>
          </a:prstGeom>
          <a:noFill/>
        </p:spPr>
        <p:txBody>
          <a:bodyPr wrap="square" rtlCol="0">
            <a:spAutoFit/>
          </a:bodyPr>
          <a:lstStyle/>
          <a:p>
            <a:pPr>
              <a:spcAft>
                <a:spcPts val="600"/>
              </a:spcAft>
            </a:pPr>
            <a:r>
              <a:rPr lang="en-US" dirty="0">
                <a:solidFill>
                  <a:srgbClr val="FF0000"/>
                </a:solidFill>
              </a:rPr>
              <a:t>Embedded videos are for PowerPoint only.  </a:t>
            </a:r>
            <a:endParaRPr lang="en-US">
              <a:solidFill>
                <a:srgbClr val="FF0000"/>
              </a:solidFill>
            </a:endParaRPr>
          </a:p>
          <a:p>
            <a:pPr>
              <a:spcAft>
                <a:spcPts val="600"/>
              </a:spcAft>
            </a:pPr>
            <a:endParaRPr lang="en-US">
              <a:solidFill>
                <a:srgbClr val="FF0000"/>
              </a:solidFill>
            </a:endParaRPr>
          </a:p>
          <a:p>
            <a:pPr>
              <a:spcAft>
                <a:spcPts val="600"/>
              </a:spcAft>
            </a:pPr>
            <a:r>
              <a:rPr lang="en-US" sz="2400" b="1" dirty="0">
                <a:solidFill>
                  <a:srgbClr val="FF0000"/>
                </a:solidFill>
              </a:rPr>
              <a:t>Videos will NOT play in Google Slides or Keynote.</a:t>
            </a:r>
            <a:endParaRPr lang="en-US" sz="2400" b="1">
              <a:solidFill>
                <a:srgbClr val="FF0000"/>
              </a:solidFill>
            </a:endParaRPr>
          </a:p>
        </p:txBody>
      </p:sp>
      <p:pic>
        <p:nvPicPr>
          <p:cNvPr id="3" name="Online Media 2" title="7 Tips for Boosting Your Prospecting">
            <a:hlinkClick r:id="" action="ppaction://media"/>
            <a:extLst>
              <a:ext uri="{FF2B5EF4-FFF2-40B4-BE49-F238E27FC236}">
                <a16:creationId xmlns:a16="http://schemas.microsoft.com/office/drawing/2014/main" id="{37CEA399-97E6-C892-34EB-53487EF5B290}"/>
              </a:ext>
            </a:extLst>
          </p:cNvPr>
          <p:cNvPicPr>
            <a:picLocks noRot="1" noChangeAspect="1"/>
          </p:cNvPicPr>
          <p:nvPr>
            <a:videoFile r:link="rId1"/>
          </p:nvPr>
        </p:nvPicPr>
        <p:blipFill>
          <a:blip r:embed="rId4"/>
          <a:stretch>
            <a:fillRect/>
          </a:stretch>
        </p:blipFill>
        <p:spPr>
          <a:xfrm>
            <a:off x="9525" y="0"/>
            <a:ext cx="12172950" cy="6858000"/>
          </a:xfrm>
          <a:prstGeom prst="rect">
            <a:avLst/>
          </a:prstGeom>
        </p:spPr>
      </p:pic>
    </p:spTree>
    <p:extLst>
      <p:ext uri="{BB962C8B-B14F-4D97-AF65-F5344CB8AC3E}">
        <p14:creationId xmlns:p14="http://schemas.microsoft.com/office/powerpoint/2010/main" val="2156257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E603975-B289-8A6D-BF77-AD6F74AF9D48}"/>
              </a:ext>
            </a:extLst>
          </p:cNvPr>
          <p:cNvSpPr txBox="1"/>
          <p:nvPr/>
        </p:nvSpPr>
        <p:spPr>
          <a:xfrm>
            <a:off x="-2233749" y="1776548"/>
            <a:ext cx="2103120" cy="2677656"/>
          </a:xfrm>
          <a:prstGeom prst="rect">
            <a:avLst/>
          </a:prstGeom>
          <a:noFill/>
        </p:spPr>
        <p:txBody>
          <a:bodyPr wrap="square" rtlCol="0">
            <a:spAutoFit/>
          </a:bodyPr>
          <a:lstStyle/>
          <a:p>
            <a:r>
              <a:rPr lang="en-US" dirty="0">
                <a:solidFill>
                  <a:srgbClr val="FF0000"/>
                </a:solidFill>
              </a:rPr>
              <a:t>Embedded videos are for PowerPoint only.  </a:t>
            </a:r>
          </a:p>
          <a:p>
            <a:endParaRPr lang="en-US" dirty="0">
              <a:solidFill>
                <a:srgbClr val="FF0000"/>
              </a:solidFill>
            </a:endParaRPr>
          </a:p>
          <a:p>
            <a:r>
              <a:rPr lang="en-US" sz="2400" b="1" dirty="0">
                <a:solidFill>
                  <a:srgbClr val="FF0000"/>
                </a:solidFill>
              </a:rPr>
              <a:t>Videos will NOT play in Google Slides or Keynote.</a:t>
            </a:r>
          </a:p>
        </p:txBody>
      </p:sp>
      <p:pic>
        <p:nvPicPr>
          <p:cNvPr id="2" name="Online Media 1" title="Monthly Goal Setting (short version)">
            <a:hlinkClick r:id="" action="ppaction://media"/>
            <a:extLst>
              <a:ext uri="{FF2B5EF4-FFF2-40B4-BE49-F238E27FC236}">
                <a16:creationId xmlns:a16="http://schemas.microsoft.com/office/drawing/2014/main" id="{1F0AD188-9A1C-EB11-5F95-1BAE35AC1B76}"/>
              </a:ext>
            </a:extLst>
          </p:cNvPr>
          <p:cNvPicPr>
            <a:picLocks noRot="1" noChangeAspect="1"/>
          </p:cNvPicPr>
          <p:nvPr>
            <a:videoFile r:link="rId1"/>
          </p:nvPr>
        </p:nvPicPr>
        <p:blipFill>
          <a:blip r:embed="rId4"/>
          <a:stretch>
            <a:fillRect/>
          </a:stretch>
        </p:blipFill>
        <p:spPr>
          <a:xfrm>
            <a:off x="0" y="-11017"/>
            <a:ext cx="12192506" cy="6869017"/>
          </a:xfrm>
          <a:prstGeom prst="rect">
            <a:avLst/>
          </a:prstGeom>
        </p:spPr>
      </p:pic>
    </p:spTree>
    <p:extLst>
      <p:ext uri="{BB962C8B-B14F-4D97-AF65-F5344CB8AC3E}">
        <p14:creationId xmlns:p14="http://schemas.microsoft.com/office/powerpoint/2010/main" val="110811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udience raising hands during work presentation">
            <a:extLst>
              <a:ext uri="{FF2B5EF4-FFF2-40B4-BE49-F238E27FC236}">
                <a16:creationId xmlns:a16="http://schemas.microsoft.com/office/drawing/2014/main" id="{E7789AD3-8A21-1C06-2C0B-9992089F622B}"/>
              </a:ext>
            </a:extLst>
          </p:cNvPr>
          <p:cNvPicPr>
            <a:picLocks noChangeAspect="1"/>
          </p:cNvPicPr>
          <p:nvPr/>
        </p:nvPicPr>
        <p:blipFill rotWithShape="1">
          <a:blip r:embed="rId3">
            <a:extLst>
              <a:ext uri="{28A0092B-C50C-407E-A947-70E740481C1C}">
                <a14:useLocalDpi xmlns:a14="http://schemas.microsoft.com/office/drawing/2010/main" val="0"/>
              </a:ext>
            </a:extLst>
          </a:blip>
          <a:srcRect t="23391" r="9091"/>
          <a:stretch/>
        </p:blipFill>
        <p:spPr>
          <a:xfrm>
            <a:off x="20" y="10"/>
            <a:ext cx="12191981" cy="6857990"/>
          </a:xfrm>
          <a:prstGeom prst="rect">
            <a:avLst/>
          </a:prstGeom>
        </p:spPr>
      </p:pic>
      <p:sp>
        <p:nvSpPr>
          <p:cNvPr id="12" name="Rectangle 1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96C2AEB-FE70-D110-32B3-280B0AEBF051}"/>
              </a:ext>
            </a:extLst>
          </p:cNvPr>
          <p:cNvSpPr>
            <a:spLocks noGrp="1"/>
          </p:cNvSpPr>
          <p:nvPr>
            <p:ph type="ctrTitle"/>
          </p:nvPr>
        </p:nvSpPr>
        <p:spPr>
          <a:xfrm>
            <a:off x="404553" y="3091928"/>
            <a:ext cx="9078562" cy="2387600"/>
          </a:xfrm>
        </p:spPr>
        <p:txBody>
          <a:bodyPr vert="horz" lIns="91440" tIns="45720" rIns="91440" bIns="45720" rtlCol="0">
            <a:normAutofit/>
          </a:bodyPr>
          <a:lstStyle/>
          <a:p>
            <a:pPr algn="l"/>
            <a:r>
              <a:rPr lang="en-US" sz="6600"/>
              <a:t>Guest Speaker</a:t>
            </a:r>
          </a:p>
        </p:txBody>
      </p:sp>
      <p:sp>
        <p:nvSpPr>
          <p:cNvPr id="14" name="Rectangle: Rounded Corners 1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39F230A1-4FB6-9086-AB10-3022A7FBC94D}"/>
              </a:ext>
            </a:extLst>
          </p:cNvPr>
          <p:cNvSpPr>
            <a:spLocks noGrp="1"/>
          </p:cNvSpPr>
          <p:nvPr>
            <p:ph type="subTitle" idx="1"/>
          </p:nvPr>
        </p:nvSpPr>
        <p:spPr>
          <a:xfrm>
            <a:off x="404553" y="5624945"/>
            <a:ext cx="9078562" cy="592975"/>
          </a:xfrm>
        </p:spPr>
        <p:txBody>
          <a:bodyPr anchor="ctr">
            <a:normAutofit/>
          </a:bodyPr>
          <a:lstStyle/>
          <a:p>
            <a:pPr algn="l"/>
            <a:r>
              <a:rPr lang="en-US" dirty="0"/>
              <a:t>&lt;INSERT SPEAKER NAME &amp; COMPANY&gt;</a:t>
            </a:r>
            <a:endParaRPr lang="en-US"/>
          </a:p>
        </p:txBody>
      </p:sp>
    </p:spTree>
    <p:extLst>
      <p:ext uri="{BB962C8B-B14F-4D97-AF65-F5344CB8AC3E}">
        <p14:creationId xmlns:p14="http://schemas.microsoft.com/office/powerpoint/2010/main" val="542444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96084-D082-67AC-6ED6-EEA8827D9EC1}"/>
              </a:ext>
            </a:extLst>
          </p:cNvPr>
          <p:cNvSpPr>
            <a:spLocks noGrp="1"/>
          </p:cNvSpPr>
          <p:nvPr>
            <p:ph type="title"/>
          </p:nvPr>
        </p:nvSpPr>
        <p:spPr>
          <a:xfrm>
            <a:off x="769938" y="475977"/>
            <a:ext cx="10582275" cy="703943"/>
          </a:xfrm>
        </p:spPr>
        <p:txBody>
          <a:bodyPr>
            <a:normAutofit/>
          </a:bodyPr>
          <a:lstStyle/>
          <a:p>
            <a:r>
              <a:rPr lang="en-US" sz="4000" dirty="0">
                <a:solidFill>
                  <a:srgbClr val="3383CB"/>
                </a:solidFill>
              </a:rPr>
              <a:t>30-Year Fixed Mortgage Rates</a:t>
            </a:r>
          </a:p>
        </p:txBody>
      </p:sp>
      <p:pic>
        <p:nvPicPr>
          <p:cNvPr id="8" name="Content Placeholder 7">
            <a:extLst>
              <a:ext uri="{FF2B5EF4-FFF2-40B4-BE49-F238E27FC236}">
                <a16:creationId xmlns:a16="http://schemas.microsoft.com/office/drawing/2014/main" id="{2582455B-F821-F475-4D07-4B1DB5168ED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769938" y="1485987"/>
            <a:ext cx="7793490" cy="4914814"/>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2E26625E-467C-4FA6-A31A-3967805BC00E}"/>
              </a:ext>
            </a:extLst>
          </p:cNvPr>
          <p:cNvSpPr txBox="1"/>
          <p:nvPr/>
        </p:nvSpPr>
        <p:spPr>
          <a:xfrm>
            <a:off x="8972550" y="6005030"/>
            <a:ext cx="26797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srgbClr val="71A8DB"/>
                </a:solidFill>
                <a:effectLst/>
                <a:uLnTx/>
                <a:uFillTx/>
                <a:latin typeface="Times New Roman"/>
                <a:ea typeface="+mn-ea"/>
                <a:cs typeface="+mn-cs"/>
              </a:rPr>
              <a:t>Source: Macrotrends.net</a:t>
            </a:r>
            <a:endParaRPr kumimoji="0" lang="en-US" sz="1400" b="0" i="0" u="none" strike="noStrike" kern="1200" cap="none" spc="0" normalizeH="0" baseline="0" noProof="0" dirty="0">
              <a:ln>
                <a:noFill/>
              </a:ln>
              <a:solidFill>
                <a:srgbClr val="71A8DB"/>
              </a:solidFill>
              <a:effectLst/>
              <a:uLnTx/>
              <a:uFillTx/>
              <a:latin typeface="Times New Roman"/>
              <a:ea typeface="+mn-ea"/>
              <a:cs typeface="+mn-cs"/>
            </a:endParaRPr>
          </a:p>
        </p:txBody>
      </p:sp>
      <p:sp>
        <p:nvSpPr>
          <p:cNvPr id="16" name="TextBox 15">
            <a:extLst>
              <a:ext uri="{FF2B5EF4-FFF2-40B4-BE49-F238E27FC236}">
                <a16:creationId xmlns:a16="http://schemas.microsoft.com/office/drawing/2014/main" id="{600E4E29-ABAE-3DC3-664D-1DCFB937FE8C}"/>
              </a:ext>
            </a:extLst>
          </p:cNvPr>
          <p:cNvSpPr txBox="1"/>
          <p:nvPr/>
        </p:nvSpPr>
        <p:spPr>
          <a:xfrm flipH="1">
            <a:off x="9029700" y="1692182"/>
            <a:ext cx="281940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3383CB"/>
                </a:solidFill>
                <a:effectLst/>
                <a:uLnTx/>
                <a:uFillTx/>
                <a:latin typeface="Times New Roman"/>
                <a:ea typeface="+mn-ea"/>
                <a:cs typeface="+mn-cs"/>
              </a:rPr>
              <a:t>6.61%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1A8DB"/>
                </a:solidFill>
                <a:effectLst/>
                <a:uLnTx/>
                <a:uFillTx/>
                <a:latin typeface="Times New Roman"/>
                <a:ea typeface="+mn-ea"/>
                <a:cs typeface="+mn-cs"/>
              </a:rPr>
              <a:t>December 2023</a:t>
            </a:r>
          </a:p>
        </p:txBody>
      </p:sp>
      <p:sp>
        <p:nvSpPr>
          <p:cNvPr id="3" name="TextBox 2">
            <a:extLst>
              <a:ext uri="{FF2B5EF4-FFF2-40B4-BE49-F238E27FC236}">
                <a16:creationId xmlns:a16="http://schemas.microsoft.com/office/drawing/2014/main" id="{D352E75C-D3AB-B1A9-87ED-DE89E93C9E01}"/>
              </a:ext>
            </a:extLst>
          </p:cNvPr>
          <p:cNvSpPr txBox="1"/>
          <p:nvPr/>
        </p:nvSpPr>
        <p:spPr>
          <a:xfrm flipH="1">
            <a:off x="9029700" y="4286365"/>
            <a:ext cx="281940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B050"/>
                </a:solidFill>
                <a:effectLst/>
                <a:uLnTx/>
                <a:uFillTx/>
                <a:latin typeface="Times New Roman"/>
                <a:ea typeface="+mn-ea"/>
                <a:cs typeface="+mn-cs"/>
              </a:rPr>
              <a:t>6.69%</a:t>
            </a:r>
            <a:r>
              <a:rPr kumimoji="0" lang="en-US" sz="2400" b="0" i="0" u="none" strike="noStrike" kern="1200" cap="none" spc="0" normalizeH="0" baseline="0" noProof="0" dirty="0">
                <a:ln>
                  <a:noFill/>
                </a:ln>
                <a:solidFill>
                  <a:srgbClr val="00B050"/>
                </a:solidFill>
                <a:effectLst/>
                <a:uLnTx/>
                <a:uFillTx/>
                <a:latin typeface="Times New Roman"/>
                <a:ea typeface="+mn-ea"/>
                <a:cs typeface="+mn-cs"/>
              </a:rPr>
              <a:t> January 2024</a:t>
            </a:r>
          </a:p>
        </p:txBody>
      </p:sp>
      <p:sp>
        <p:nvSpPr>
          <p:cNvPr id="4" name="Arrow: Down 3">
            <a:extLst>
              <a:ext uri="{FF2B5EF4-FFF2-40B4-BE49-F238E27FC236}">
                <a16:creationId xmlns:a16="http://schemas.microsoft.com/office/drawing/2014/main" id="{11C77E17-B5CB-1A35-9632-2DDB3771B0EE}"/>
              </a:ext>
            </a:extLst>
          </p:cNvPr>
          <p:cNvSpPr/>
          <p:nvPr/>
        </p:nvSpPr>
        <p:spPr>
          <a:xfrm>
            <a:off x="9926782" y="3410847"/>
            <a:ext cx="845794" cy="844168"/>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12055166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5EA42-FAF8-FD02-E053-92834E131663}"/>
              </a:ext>
            </a:extLst>
          </p:cNvPr>
          <p:cNvSpPr>
            <a:spLocks noGrp="1"/>
          </p:cNvSpPr>
          <p:nvPr>
            <p:ph type="title"/>
          </p:nvPr>
        </p:nvSpPr>
        <p:spPr>
          <a:xfrm>
            <a:off x="921979" y="972847"/>
            <a:ext cx="4132621" cy="1622321"/>
          </a:xfrm>
        </p:spPr>
        <p:txBody>
          <a:bodyPr vert="horz" lIns="91440" tIns="45720" rIns="91440" bIns="45720" rtlCol="0" anchor="ctr">
            <a:normAutofit/>
          </a:bodyPr>
          <a:lstStyle/>
          <a:p>
            <a:pPr algn="ctr"/>
            <a:r>
              <a:rPr lang="en-US" sz="4400" kern="1200" dirty="0">
                <a:solidFill>
                  <a:srgbClr val="5682AA"/>
                </a:solidFill>
                <a:latin typeface="+mj-lt"/>
                <a:ea typeface="+mj-ea"/>
                <a:cs typeface="+mj-cs"/>
              </a:rPr>
              <a:t>Existing-Home SALES</a:t>
            </a:r>
          </a:p>
        </p:txBody>
      </p:sp>
      <p:sp>
        <p:nvSpPr>
          <p:cNvPr id="8" name="TextBox 7">
            <a:extLst>
              <a:ext uri="{FF2B5EF4-FFF2-40B4-BE49-F238E27FC236}">
                <a16:creationId xmlns:a16="http://schemas.microsoft.com/office/drawing/2014/main" id="{ED291AD8-EC1F-5C0B-BA53-918E3B3BEB01}"/>
              </a:ext>
            </a:extLst>
          </p:cNvPr>
          <p:cNvSpPr txBox="1"/>
          <p:nvPr/>
        </p:nvSpPr>
        <p:spPr>
          <a:xfrm>
            <a:off x="1235542" y="3157285"/>
            <a:ext cx="3505494" cy="1354589"/>
          </a:xfrm>
          <a:prstGeom prst="rect">
            <a:avLst/>
          </a:prstGeom>
        </p:spPr>
        <p:txBody>
          <a:bodyPr vert="horz" lIns="91440" tIns="45720" rIns="91440" bIns="45720" rtlCol="0">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5682AA"/>
                </a:solidFill>
                <a:effectLst/>
                <a:uLnTx/>
                <a:uFillTx/>
                <a:latin typeface="Times New Roman"/>
                <a:ea typeface="+mn-ea"/>
                <a:cs typeface="+mn-cs"/>
              </a:rPr>
              <a:t>-1.0%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96B1CA"/>
                </a:solidFill>
                <a:effectLst/>
                <a:uLnTx/>
                <a:uFillTx/>
                <a:latin typeface="Times New Roman"/>
                <a:ea typeface="+mn-ea"/>
                <a:cs typeface="+mn-cs"/>
              </a:rPr>
              <a:t>December 2023</a:t>
            </a:r>
          </a:p>
        </p:txBody>
      </p:sp>
      <p:sp>
        <p:nvSpPr>
          <p:cNvPr id="11" name="Text Placeholder 3">
            <a:extLst>
              <a:ext uri="{FF2B5EF4-FFF2-40B4-BE49-F238E27FC236}">
                <a16:creationId xmlns:a16="http://schemas.microsoft.com/office/drawing/2014/main" id="{3167781A-0CFB-E5E8-BDCA-58808B035A74}"/>
              </a:ext>
            </a:extLst>
          </p:cNvPr>
          <p:cNvSpPr txBox="1">
            <a:spLocks/>
          </p:cNvSpPr>
          <p:nvPr/>
        </p:nvSpPr>
        <p:spPr>
          <a:xfrm>
            <a:off x="648929" y="5073992"/>
            <a:ext cx="3364272" cy="91598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3" name="Rectangle 2">
            <a:extLst>
              <a:ext uri="{FF2B5EF4-FFF2-40B4-BE49-F238E27FC236}">
                <a16:creationId xmlns:a16="http://schemas.microsoft.com/office/drawing/2014/main" id="{97B88BF9-F72A-A1DD-C38B-88EE53C1989B}"/>
              </a:ext>
            </a:extLst>
          </p:cNvPr>
          <p:cNvSpPr/>
          <p:nvPr/>
        </p:nvSpPr>
        <p:spPr>
          <a:xfrm>
            <a:off x="6096000" y="0"/>
            <a:ext cx="6096000" cy="6858000"/>
          </a:xfrm>
          <a:prstGeom prst="rect">
            <a:avLst/>
          </a:prstGeom>
          <a:solidFill>
            <a:srgbClr val="96B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10" name="Picture 9">
            <a:extLst>
              <a:ext uri="{FF2B5EF4-FFF2-40B4-BE49-F238E27FC236}">
                <a16:creationId xmlns:a16="http://schemas.microsoft.com/office/drawing/2014/main" id="{AE17DC65-FAF2-28A5-DCAF-2CE525CDED6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61937" y="-13146"/>
            <a:ext cx="4577712" cy="6871145"/>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035F8FA1-9087-29E1-9FB6-0E00AAEB5A87}"/>
              </a:ext>
            </a:extLst>
          </p:cNvPr>
          <p:cNvSpPr txBox="1"/>
          <p:nvPr/>
        </p:nvSpPr>
        <p:spPr>
          <a:xfrm>
            <a:off x="611935" y="5866084"/>
            <a:ext cx="48500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95861"/>
                </a:solidFill>
                <a:effectLst/>
                <a:uLnTx/>
                <a:uFillTx/>
                <a:latin typeface="Times New Roman"/>
                <a:ea typeface="+mn-ea"/>
                <a:cs typeface="+mn-cs"/>
              </a:rPr>
              <a:t>Copyright ©2023 “Existing Home Sales.” </a:t>
            </a:r>
            <a:r>
              <a:rPr kumimoji="0" lang="en-US" sz="1000" b="0" i="1" u="none" strike="noStrike" kern="1200" cap="none" spc="0" normalizeH="0" baseline="0" noProof="0" dirty="0">
                <a:ln>
                  <a:noFill/>
                </a:ln>
                <a:solidFill>
                  <a:srgbClr val="395861"/>
                </a:solidFill>
                <a:effectLst/>
                <a:uLnTx/>
                <a:uFillTx/>
                <a:latin typeface="Times New Roman"/>
                <a:ea typeface="+mn-ea"/>
                <a:cs typeface="+mn-cs"/>
              </a:rPr>
              <a:t>NATIONAL ASSOCIATION OF REALTORS®.</a:t>
            </a:r>
            <a:r>
              <a:rPr kumimoji="0" lang="en-US" sz="1000" b="0" i="0" u="none" strike="noStrike" kern="1200" cap="none" spc="0" normalizeH="0" baseline="0" noProof="0" dirty="0">
                <a:ln>
                  <a:noFill/>
                </a:ln>
                <a:solidFill>
                  <a:srgbClr val="395861"/>
                </a:solidFill>
                <a:effectLst/>
                <a:uLnTx/>
                <a:uFillTx/>
                <a:latin typeface="Times New Roman"/>
                <a:ea typeface="+mn-ea"/>
                <a:cs typeface="+mn-cs"/>
              </a:rPr>
              <a:t> All rights reserved. Reprinted with permission. February 2024.</a:t>
            </a:r>
            <a:r>
              <a:rPr kumimoji="0" lang="en-US" sz="1000" b="0" i="0" u="none" strike="noStrike" kern="1200" cap="none" spc="0" normalizeH="0" baseline="0" noProof="0" dirty="0">
                <a:ln>
                  <a:noFill/>
                </a:ln>
                <a:solidFill>
                  <a:srgbClr val="FFFFFF">
                    <a:lumMod val="60000"/>
                    <a:lumOff val="40000"/>
                  </a:srgbClr>
                </a:solidFill>
                <a:effectLst/>
                <a:uLnTx/>
                <a:uFillTx/>
                <a:latin typeface="Times New Roman"/>
                <a:ea typeface="+mn-ea"/>
                <a:cs typeface="+mn-cs"/>
              </a:rPr>
              <a:t>.nar.realtor/</a:t>
            </a:r>
          </a:p>
        </p:txBody>
      </p:sp>
    </p:spTree>
    <p:extLst>
      <p:ext uri="{BB962C8B-B14F-4D97-AF65-F5344CB8AC3E}">
        <p14:creationId xmlns:p14="http://schemas.microsoft.com/office/powerpoint/2010/main" val="848061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5EA42-FAF8-FD02-E053-92834E131663}"/>
              </a:ext>
            </a:extLst>
          </p:cNvPr>
          <p:cNvSpPr>
            <a:spLocks noGrp="1"/>
          </p:cNvSpPr>
          <p:nvPr>
            <p:ph type="title"/>
          </p:nvPr>
        </p:nvSpPr>
        <p:spPr>
          <a:xfrm>
            <a:off x="696494" y="4915004"/>
            <a:ext cx="3505495" cy="1622321"/>
          </a:xfrm>
        </p:spPr>
        <p:txBody>
          <a:bodyPr vert="horz" lIns="91440" tIns="45720" rIns="91440" bIns="45720" rtlCol="0" anchor="ctr">
            <a:normAutofit/>
          </a:bodyPr>
          <a:lstStyle/>
          <a:p>
            <a:r>
              <a:rPr lang="en-US" sz="4100" kern="1200" dirty="0">
                <a:solidFill>
                  <a:srgbClr val="5682AA"/>
                </a:solidFill>
                <a:latin typeface="+mj-lt"/>
                <a:ea typeface="+mj-ea"/>
                <a:cs typeface="+mj-cs"/>
              </a:rPr>
              <a:t>Monthly Supply of New Houses</a:t>
            </a:r>
          </a:p>
        </p:txBody>
      </p:sp>
      <p:sp>
        <p:nvSpPr>
          <p:cNvPr id="8" name="TextBox 7">
            <a:extLst>
              <a:ext uri="{FF2B5EF4-FFF2-40B4-BE49-F238E27FC236}">
                <a16:creationId xmlns:a16="http://schemas.microsoft.com/office/drawing/2014/main" id="{ED291AD8-EC1F-5C0B-BA53-918E3B3BEB01}"/>
              </a:ext>
            </a:extLst>
          </p:cNvPr>
          <p:cNvSpPr txBox="1"/>
          <p:nvPr/>
        </p:nvSpPr>
        <p:spPr>
          <a:xfrm>
            <a:off x="3763838" y="5048870"/>
            <a:ext cx="3505494" cy="1354589"/>
          </a:xfrm>
          <a:prstGeom prst="rect">
            <a:avLst/>
          </a:prstGeom>
        </p:spPr>
        <p:txBody>
          <a:bodyPr vert="horz" lIns="91440" tIns="45720" rIns="91440" bIns="45720" rtlCol="0">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5682AA"/>
                </a:solidFill>
                <a:effectLst/>
                <a:uLnTx/>
                <a:uFillTx/>
                <a:latin typeface="Times New Roman"/>
                <a:ea typeface="+mn-ea"/>
                <a:cs typeface="+mn-cs"/>
              </a:rPr>
              <a:t>8.2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96B1CA"/>
                </a:solidFill>
                <a:effectLst/>
                <a:uLnTx/>
                <a:uFillTx/>
                <a:latin typeface="Times New Roman"/>
                <a:ea typeface="+mn-ea"/>
                <a:cs typeface="+mn-cs"/>
              </a:rPr>
              <a:t>December 2023</a:t>
            </a:r>
          </a:p>
        </p:txBody>
      </p:sp>
      <p:sp>
        <p:nvSpPr>
          <p:cNvPr id="11" name="Text Placeholder 3">
            <a:extLst>
              <a:ext uri="{FF2B5EF4-FFF2-40B4-BE49-F238E27FC236}">
                <a16:creationId xmlns:a16="http://schemas.microsoft.com/office/drawing/2014/main" id="{3167781A-0CFB-E5E8-BDCA-58808B035A74}"/>
              </a:ext>
            </a:extLst>
          </p:cNvPr>
          <p:cNvSpPr txBox="1">
            <a:spLocks/>
          </p:cNvSpPr>
          <p:nvPr/>
        </p:nvSpPr>
        <p:spPr>
          <a:xfrm>
            <a:off x="8417361" y="5487472"/>
            <a:ext cx="3505491" cy="91598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0" i="0" u="none" strike="noStrike" kern="1200" cap="none" spc="0" normalizeH="0" baseline="0" noProof="0" dirty="0">
                <a:ln>
                  <a:noFill/>
                </a:ln>
                <a:solidFill>
                  <a:srgbClr val="333333"/>
                </a:solidFill>
                <a:effectLst/>
                <a:uLnTx/>
                <a:uFillTx/>
                <a:latin typeface="Times New Roman"/>
                <a:ea typeface="+mn-ea"/>
                <a:cs typeface="+mn-cs"/>
              </a:rPr>
              <a:t>U.S. Census Bureau and U.S. Department of Housing and Urban Development, Monthly Supply of New Houses in the United States [MSACSR], retrieved from FRED, Federal Reserve Bank of St. Louis; https://fred.stlouisfed.org/series/MSACSR.</a:t>
            </a:r>
            <a:endParaRPr kumimoji="0" lang="en-US" sz="1050" b="0" i="0" u="none" strike="noStrike" kern="1200" cap="none" spc="0" normalizeH="0" baseline="0" noProof="0" dirty="0">
              <a:ln>
                <a:noFill/>
              </a:ln>
              <a:solidFill>
                <a:srgbClr val="000000"/>
              </a:solidFill>
              <a:effectLst/>
              <a:uLnTx/>
              <a:uFillTx/>
              <a:latin typeface="Times New Roman"/>
              <a:ea typeface="+mn-ea"/>
              <a:cs typeface="+mn-cs"/>
            </a:endParaRPr>
          </a:p>
        </p:txBody>
      </p:sp>
      <p:cxnSp>
        <p:nvCxnSpPr>
          <p:cNvPr id="4" name="Straight Connector 3">
            <a:extLst>
              <a:ext uri="{FF2B5EF4-FFF2-40B4-BE49-F238E27FC236}">
                <a16:creationId xmlns:a16="http://schemas.microsoft.com/office/drawing/2014/main" id="{42F1ADDD-ABDF-52B1-80A8-F9102DF26738}"/>
              </a:ext>
            </a:extLst>
          </p:cNvPr>
          <p:cNvCxnSpPr>
            <a:cxnSpLocks/>
          </p:cNvCxnSpPr>
          <p:nvPr/>
        </p:nvCxnSpPr>
        <p:spPr>
          <a:xfrm>
            <a:off x="4373961" y="5048870"/>
            <a:ext cx="0" cy="1354589"/>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6A3BF54F-14A0-0DBB-751D-D735ECB03CC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 y="3683"/>
            <a:ext cx="12191989" cy="4162667"/>
          </a:xfrm>
          <a:prstGeom prst="rect">
            <a:avLst/>
          </a:prstGeom>
        </p:spPr>
      </p:pic>
    </p:spTree>
    <p:extLst>
      <p:ext uri="{BB962C8B-B14F-4D97-AF65-F5344CB8AC3E}">
        <p14:creationId xmlns:p14="http://schemas.microsoft.com/office/powerpoint/2010/main" val="32216003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Local Market Report</a:t>
            </a:r>
            <a:endParaRPr lang="en-US" sz="5400" b="1" dirty="0"/>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descr="Graphs on a display with reflection of office">
            <a:extLst>
              <a:ext uri="{FF2B5EF4-FFF2-40B4-BE49-F238E27FC236}">
                <a16:creationId xmlns:a16="http://schemas.microsoft.com/office/drawing/2014/main" id="{2E830A02-398F-438E-897B-2899CBDCE48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27474" r="27474"/>
          <a:stretch/>
        </p:blipFill>
        <p:spPr>
          <a:xfrm>
            <a:off x="2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2C6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463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Company</a:t>
            </a:r>
            <a:r>
              <a:rPr lang="en-US" sz="6000" dirty="0"/>
              <a:t> </a:t>
            </a:r>
            <a:r>
              <a:rPr lang="en-US" sz="6000" b="1" dirty="0"/>
              <a:t>Production</a:t>
            </a:r>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descr="Close up of a toy house with a green roof">
            <a:extLst>
              <a:ext uri="{FF2B5EF4-FFF2-40B4-BE49-F238E27FC236}">
                <a16:creationId xmlns:a16="http://schemas.microsoft.com/office/drawing/2014/main" id="{2E830A02-398F-438E-897B-2899CBDCE48A}"/>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5368" t="-1" r="39512" b="-1"/>
          <a:stretch/>
        </p:blipFill>
        <p:spPr>
          <a:xfrm>
            <a:off x="2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2C6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342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Company Data</a:t>
            </a:r>
            <a:endParaRPr lang="en-US" sz="5400" b="1" dirty="0"/>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descr="Figures of houses in different position and sizes">
            <a:extLst>
              <a:ext uri="{FF2B5EF4-FFF2-40B4-BE49-F238E27FC236}">
                <a16:creationId xmlns:a16="http://schemas.microsoft.com/office/drawing/2014/main" id="{2E830A02-398F-438E-897B-2899CBDCE48A}"/>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8316" r="53654"/>
          <a:stretch/>
        </p:blipFill>
        <p:spPr>
          <a:xfrm>
            <a:off x="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2C6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108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765321D-115F-4F7C-BCD2-F7D09C33C9E7}"/>
              </a:ext>
            </a:extLst>
          </p:cNvPr>
          <p:cNvSpPr>
            <a:spLocks noGrp="1"/>
          </p:cNvSpPr>
          <p:nvPr>
            <p:ph type="title"/>
          </p:nvPr>
        </p:nvSpPr>
        <p:spPr/>
        <p:txBody>
          <a:bodyPr/>
          <a:lstStyle/>
          <a:p>
            <a:endParaRPr lang="en-US"/>
          </a:p>
        </p:txBody>
      </p:sp>
      <p:pic>
        <p:nvPicPr>
          <p:cNvPr id="5" name="Picture 4" descr="Paper house in yellow paint wall">
            <a:extLst>
              <a:ext uri="{FF2B5EF4-FFF2-40B4-BE49-F238E27FC236}">
                <a16:creationId xmlns:a16="http://schemas.microsoft.com/office/drawing/2014/main" id="{2D583263-B549-49F1-AD90-A2BFB4CB226C}"/>
              </a:ext>
            </a:extLst>
          </p:cNvPr>
          <p:cNvPicPr>
            <a:picLocks noChangeAspect="1"/>
          </p:cNvPicPr>
          <p:nvPr/>
        </p:nvPicPr>
        <p:blipFill rotWithShape="1">
          <a:blip r:embed="rId3">
            <a:extLst>
              <a:ext uri="{28A0092B-C50C-407E-A947-70E740481C1C}">
                <a14:useLocalDpi xmlns:a14="http://schemas.microsoft.com/office/drawing/2010/main" val="0"/>
              </a:ext>
            </a:extLst>
          </a:blip>
          <a:srcRect l="10030" t="19001" b="5088"/>
          <a:stretch/>
        </p:blipFill>
        <p:spPr>
          <a:xfrm>
            <a:off x="0" y="0"/>
            <a:ext cx="12192000" cy="6858000"/>
          </a:xfrm>
          <a:prstGeom prst="rect">
            <a:avLst/>
          </a:prstGeom>
        </p:spPr>
      </p:pic>
      <p:sp>
        <p:nvSpPr>
          <p:cNvPr id="10" name="TextBox 9">
            <a:extLst>
              <a:ext uri="{FF2B5EF4-FFF2-40B4-BE49-F238E27FC236}">
                <a16:creationId xmlns:a16="http://schemas.microsoft.com/office/drawing/2014/main" id="{231CEB5A-3D0F-4502-A67F-93A802D5F39D}"/>
              </a:ext>
            </a:extLst>
          </p:cNvPr>
          <p:cNvSpPr txBox="1"/>
          <p:nvPr/>
        </p:nvSpPr>
        <p:spPr>
          <a:xfrm>
            <a:off x="6235995" y="2470483"/>
            <a:ext cx="4534787" cy="2862322"/>
          </a:xfrm>
          <a:prstGeom prst="rect">
            <a:avLst/>
          </a:prstGeom>
          <a:noFill/>
        </p:spPr>
        <p:txBody>
          <a:bodyPr wrap="square">
            <a:spAutoFit/>
          </a:bodyPr>
          <a:lstStyle/>
          <a:p>
            <a:pPr algn="ctr"/>
            <a:r>
              <a:rPr lang="en-US" sz="6000" kern="1200" dirty="0">
                <a:solidFill>
                  <a:schemeClr val="bg1"/>
                </a:solidFill>
                <a:effectLst>
                  <a:outerShdw blurRad="38100" dist="38100" dir="2700000" algn="tl">
                    <a:srgbClr val="000000">
                      <a:alpha val="43137"/>
                    </a:srgbClr>
                  </a:outerShdw>
                </a:effectLst>
                <a:latin typeface="+mj-lt"/>
                <a:ea typeface="+mj-ea"/>
                <a:cs typeface="+mj-cs"/>
              </a:rPr>
              <a:t>Old Business </a:t>
            </a:r>
            <a:br>
              <a:rPr lang="en-US" sz="6000" kern="1200" dirty="0">
                <a:solidFill>
                  <a:schemeClr val="bg1"/>
                </a:solidFill>
                <a:effectLst>
                  <a:outerShdw blurRad="38100" dist="38100" dir="2700000" algn="tl">
                    <a:srgbClr val="000000">
                      <a:alpha val="43137"/>
                    </a:srgbClr>
                  </a:outerShdw>
                </a:effectLst>
                <a:latin typeface="+mj-lt"/>
                <a:ea typeface="+mj-ea"/>
                <a:cs typeface="+mj-cs"/>
              </a:rPr>
            </a:br>
            <a:r>
              <a:rPr lang="en-US" sz="6000" kern="1200" dirty="0">
                <a:solidFill>
                  <a:schemeClr val="bg1"/>
                </a:solidFill>
                <a:effectLst>
                  <a:outerShdw blurRad="38100" dist="38100" dir="2700000" algn="tl">
                    <a:srgbClr val="000000">
                      <a:alpha val="43137"/>
                    </a:srgbClr>
                  </a:outerShdw>
                </a:effectLst>
                <a:latin typeface="+mj-lt"/>
                <a:ea typeface="+mj-ea"/>
                <a:cs typeface="+mj-cs"/>
              </a:rPr>
              <a:t>&amp;</a:t>
            </a:r>
            <a:br>
              <a:rPr lang="en-US" sz="6000" kern="1200" dirty="0">
                <a:solidFill>
                  <a:schemeClr val="bg1"/>
                </a:solidFill>
                <a:effectLst>
                  <a:outerShdw blurRad="38100" dist="38100" dir="2700000" algn="tl">
                    <a:srgbClr val="000000">
                      <a:alpha val="43137"/>
                    </a:srgbClr>
                  </a:outerShdw>
                </a:effectLst>
                <a:latin typeface="+mj-lt"/>
                <a:ea typeface="+mj-ea"/>
                <a:cs typeface="+mj-cs"/>
              </a:rPr>
            </a:br>
            <a:r>
              <a:rPr lang="en-US" sz="6000" kern="1200" dirty="0">
                <a:solidFill>
                  <a:schemeClr val="bg1"/>
                </a:solidFill>
                <a:effectLst>
                  <a:outerShdw blurRad="38100" dist="38100" dir="2700000" algn="tl">
                    <a:srgbClr val="000000">
                      <a:alpha val="43137"/>
                    </a:srgbClr>
                  </a:outerShdw>
                </a:effectLst>
                <a:latin typeface="+mj-lt"/>
                <a:ea typeface="+mj-ea"/>
                <a:cs typeface="+mj-cs"/>
              </a:rPr>
              <a:t>New Business</a:t>
            </a:r>
            <a:endParaRPr lang="en-US" sz="6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225727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8CD112F-EB4F-8908-6363-5F7837A5EE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75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2A5CE15-1219-67E9-7303-BA2126604782}"/>
              </a:ext>
            </a:extLst>
          </p:cNvPr>
          <p:cNvSpPr>
            <a:spLocks noGrp="1"/>
          </p:cNvSpPr>
          <p:nvPr>
            <p:ph type="title"/>
          </p:nvPr>
        </p:nvSpPr>
        <p:spPr>
          <a:xfrm>
            <a:off x="838200" y="441325"/>
            <a:ext cx="10515600" cy="2240915"/>
          </a:xfrm>
        </p:spPr>
        <p:txBody>
          <a:bodyPr>
            <a:normAutofit/>
          </a:bodyPr>
          <a:lstStyle/>
          <a:p>
            <a:pPr algn="ctr"/>
            <a:r>
              <a:rPr lang="en-US" sz="10500" dirty="0">
                <a:solidFill>
                  <a:schemeClr val="tx2"/>
                </a:solidFill>
                <a:latin typeface="Satisfy" panose="02000000000000000000" pitchFamily="2" charset="0"/>
              </a:rPr>
              <a:t>Good News!</a:t>
            </a:r>
          </a:p>
        </p:txBody>
      </p:sp>
    </p:spTree>
    <p:extLst>
      <p:ext uri="{BB962C8B-B14F-4D97-AF65-F5344CB8AC3E}">
        <p14:creationId xmlns:p14="http://schemas.microsoft.com/office/powerpoint/2010/main" val="66343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5">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7">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5" name="Picture 4" descr="Writing an appointment on a paper agenda">
            <a:extLst>
              <a:ext uri="{FF2B5EF4-FFF2-40B4-BE49-F238E27FC236}">
                <a16:creationId xmlns:a16="http://schemas.microsoft.com/office/drawing/2014/main" id="{B3961A2E-1F15-4A5B-9369-071C8170EF99}"/>
              </a:ext>
            </a:extLst>
          </p:cNvPr>
          <p:cNvPicPr>
            <a:picLocks noChangeAspect="1"/>
          </p:cNvPicPr>
          <p:nvPr/>
        </p:nvPicPr>
        <p:blipFill rotWithShape="1">
          <a:blip r:embed="rId3">
            <a:alphaModFix amt="60000"/>
          </a:blip>
          <a:srcRect t="15730"/>
          <a:stretch/>
        </p:blipFill>
        <p:spPr>
          <a:xfrm>
            <a:off x="-1" y="10"/>
            <a:ext cx="12192001" cy="6857990"/>
          </a:xfrm>
          <a:prstGeom prst="rect">
            <a:avLst/>
          </a:prstGeom>
        </p:spPr>
      </p:pic>
      <p:sp>
        <p:nvSpPr>
          <p:cNvPr id="2" name="Title 1">
            <a:extLst>
              <a:ext uri="{FF2B5EF4-FFF2-40B4-BE49-F238E27FC236}">
                <a16:creationId xmlns:a16="http://schemas.microsoft.com/office/drawing/2014/main" id="{2EC6FBB0-F295-468C-88DE-92A0BE39E728}"/>
              </a:ext>
            </a:extLst>
          </p:cNvPr>
          <p:cNvSpPr>
            <a:spLocks noGrp="1"/>
          </p:cNvSpPr>
          <p:nvPr>
            <p:ph type="ctrTitle"/>
          </p:nvPr>
        </p:nvSpPr>
        <p:spPr>
          <a:xfrm>
            <a:off x="1198181" y="1122364"/>
            <a:ext cx="9795637" cy="1611312"/>
          </a:xfrm>
        </p:spPr>
        <p:txBody>
          <a:bodyPr>
            <a:normAutofit/>
          </a:bodyPr>
          <a:lstStyle/>
          <a:p>
            <a:r>
              <a:rPr lang="en-US" dirty="0">
                <a:solidFill>
                  <a:srgbClr val="FFFFFF"/>
                </a:solidFill>
              </a:rPr>
              <a:t>Next Meeting</a:t>
            </a:r>
          </a:p>
        </p:txBody>
      </p:sp>
      <p:sp>
        <p:nvSpPr>
          <p:cNvPr id="3" name="Subtitle 2">
            <a:extLst>
              <a:ext uri="{FF2B5EF4-FFF2-40B4-BE49-F238E27FC236}">
                <a16:creationId xmlns:a16="http://schemas.microsoft.com/office/drawing/2014/main" id="{CAB9669D-D6C3-4A54-8A0D-1F31B40D3493}"/>
              </a:ext>
            </a:extLst>
          </p:cNvPr>
          <p:cNvSpPr>
            <a:spLocks noGrp="1"/>
          </p:cNvSpPr>
          <p:nvPr>
            <p:ph type="subTitle" idx="1"/>
          </p:nvPr>
        </p:nvSpPr>
        <p:spPr>
          <a:xfrm>
            <a:off x="1198181" y="3000375"/>
            <a:ext cx="9795637" cy="2571521"/>
          </a:xfrm>
        </p:spPr>
        <p:txBody>
          <a:bodyPr>
            <a:normAutofit/>
          </a:bodyPr>
          <a:lstStyle/>
          <a:p>
            <a:r>
              <a:rPr lang="en-US" sz="3200" dirty="0">
                <a:solidFill>
                  <a:srgbClr val="FFFFFF"/>
                </a:solidFill>
              </a:rPr>
              <a:t>INSERT Date &amp; Time</a:t>
            </a:r>
          </a:p>
          <a:p>
            <a:r>
              <a:rPr lang="en-US" sz="3200" dirty="0">
                <a:solidFill>
                  <a:srgbClr val="FFFFFF"/>
                </a:solidFill>
              </a:rPr>
              <a:t>INSERT Location</a:t>
            </a:r>
          </a:p>
          <a:p>
            <a:r>
              <a:rPr lang="en-US" sz="3200" i="1" dirty="0">
                <a:solidFill>
                  <a:srgbClr val="FFFFFF"/>
                </a:solidFill>
              </a:rPr>
              <a:t>INSERT Next Meeting Highlight</a:t>
            </a:r>
          </a:p>
        </p:txBody>
      </p:sp>
    </p:spTree>
    <p:extLst>
      <p:ext uri="{BB962C8B-B14F-4D97-AF65-F5344CB8AC3E}">
        <p14:creationId xmlns:p14="http://schemas.microsoft.com/office/powerpoint/2010/main" val="3927090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par>
                          <p:cTn id="8" fill="hold">
                            <p:stCondLst>
                              <p:cond delay="8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400"/>
                                        <p:tgtEl>
                                          <p:spTgt spid="3">
                                            <p:txEl>
                                              <p:pRg st="0" end="0"/>
                                            </p:txEl>
                                          </p:spTgt>
                                        </p:tgtEl>
                                      </p:cBhvr>
                                    </p:animEffect>
                                  </p:childTnLst>
                                </p:cTn>
                              </p:par>
                            </p:childTnLst>
                          </p:cTn>
                        </p:par>
                        <p:par>
                          <p:cTn id="12" fill="hold">
                            <p:stCondLst>
                              <p:cond delay="176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par>
                          <p:cTn id="16" fill="hold">
                            <p:stCondLst>
                              <p:cond delay="2680"/>
                            </p:stCondLst>
                            <p:childTnLst>
                              <p:par>
                                <p:cTn id="17" presetID="10" presetClass="entr" presetSubtype="0" fill="hold" grpId="0" nodeType="afterEffect">
                                  <p:stCondLst>
                                    <p:cond delay="0"/>
                                  </p:stCondLst>
                                  <p:iterate type="lt">
                                    <p:tmPct val="10000"/>
                                  </p:iterate>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4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6BEBA9F-AF6A-936A-68F4-C10BCE74B4FE}"/>
              </a:ext>
            </a:extLst>
          </p:cNvPr>
          <p:cNvSpPr txBox="1">
            <a:spLocks/>
          </p:cNvSpPr>
          <p:nvPr/>
        </p:nvSpPr>
        <p:spPr>
          <a:xfrm>
            <a:off x="6377134" y="1269276"/>
            <a:ext cx="5090483" cy="17408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FFE5A3"/>
                </a:solidFill>
                <a:effectLst/>
                <a:uLnTx/>
                <a:uFillTx/>
                <a:latin typeface="Tw Cen MT"/>
                <a:ea typeface="+mj-ea"/>
                <a:cs typeface="+mj-cs"/>
              </a:rPr>
              <a:t>Spark Your Business</a:t>
            </a:r>
          </a:p>
        </p:txBody>
      </p:sp>
      <p:pic>
        <p:nvPicPr>
          <p:cNvPr id="13" name="Picture 12">
            <a:extLst>
              <a:ext uri="{FF2B5EF4-FFF2-40B4-BE49-F238E27FC236}">
                <a16:creationId xmlns:a16="http://schemas.microsoft.com/office/drawing/2014/main" id="{46DD02A3-55FB-24B6-FBBF-B082E4340E82}"/>
              </a:ext>
            </a:extLst>
          </p:cNvPr>
          <p:cNvPicPr>
            <a:picLocks noChangeAspect="1"/>
          </p:cNvPicPr>
          <p:nvPr/>
        </p:nvPicPr>
        <p:blipFill>
          <a:blip r:embed="rId3">
            <a:extLst>
              <a:ext uri="{28A0092B-C50C-407E-A947-70E740481C1C}">
                <a14:useLocalDpi xmlns:a14="http://schemas.microsoft.com/office/drawing/2010/main" val="0"/>
              </a:ext>
            </a:extLst>
          </a:blip>
          <a:srcRect l="2944" r="2944"/>
          <a:stretch/>
        </p:blipFill>
        <p:spPr>
          <a:xfrm>
            <a:off x="1043079" y="1437238"/>
            <a:ext cx="4339038" cy="385017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extBox 3">
            <a:extLst>
              <a:ext uri="{FF2B5EF4-FFF2-40B4-BE49-F238E27FC236}">
                <a16:creationId xmlns:a16="http://schemas.microsoft.com/office/drawing/2014/main" id="{0420ECE7-207F-6BC9-B3D2-708152A283E5}"/>
              </a:ext>
            </a:extLst>
          </p:cNvPr>
          <p:cNvSpPr txBox="1"/>
          <p:nvPr/>
        </p:nvSpPr>
        <p:spPr>
          <a:xfrm>
            <a:off x="6540884" y="4603051"/>
            <a:ext cx="476298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E5A3"/>
                </a:solidFill>
                <a:effectLst/>
                <a:uLnTx/>
                <a:uFillTx/>
                <a:latin typeface="Times New Roman"/>
                <a:ea typeface="+mn-ea"/>
                <a:cs typeface="+mn-cs"/>
              </a:rPr>
              <a:t>Prepare a small gift bag with flowers, seeds, gardening tools, or accessories.</a:t>
            </a:r>
          </a:p>
        </p:txBody>
      </p:sp>
      <p:sp>
        <p:nvSpPr>
          <p:cNvPr id="7" name="TextBox 6">
            <a:extLst>
              <a:ext uri="{FF2B5EF4-FFF2-40B4-BE49-F238E27FC236}">
                <a16:creationId xmlns:a16="http://schemas.microsoft.com/office/drawing/2014/main" id="{5946A6BC-DBD9-93FF-8DEB-9CFF2CB75809}"/>
              </a:ext>
            </a:extLst>
          </p:cNvPr>
          <p:cNvSpPr txBox="1"/>
          <p:nvPr/>
        </p:nvSpPr>
        <p:spPr>
          <a:xfrm>
            <a:off x="6454407" y="3362324"/>
            <a:ext cx="493593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Times New Roman"/>
                <a:ea typeface="+mn-ea"/>
                <a:cs typeface="+mn-cs"/>
              </a:rPr>
              <a:t>National Plant a Flower Day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imes New Roman"/>
                <a:ea typeface="+mn-ea"/>
                <a:cs typeface="+mn-cs"/>
              </a:rPr>
              <a:t>March 12</a:t>
            </a:r>
            <a:r>
              <a:rPr kumimoji="0" lang="en-US" sz="2800" b="0" i="0" u="none" strike="noStrike" kern="1200" cap="none" spc="0" normalizeH="0" baseline="30000" noProof="0" dirty="0">
                <a:ln>
                  <a:noFill/>
                </a:ln>
                <a:solidFill>
                  <a:srgbClr val="FFFFFF"/>
                </a:solidFill>
                <a:effectLst/>
                <a:uLnTx/>
                <a:uFillTx/>
                <a:latin typeface="Times New Roman"/>
                <a:ea typeface="+mn-ea"/>
                <a:cs typeface="+mn-cs"/>
              </a:rPr>
              <a:t>th</a:t>
            </a:r>
            <a:r>
              <a:rPr kumimoji="0" lang="en-US" sz="2800" b="0" i="0" u="none" strike="noStrike" kern="1200" cap="none" spc="0" normalizeH="0" baseline="0" noProof="0" dirty="0">
                <a:ln>
                  <a:noFill/>
                </a:ln>
                <a:solidFill>
                  <a:srgbClr val="FFFFFF"/>
                </a:solidFill>
                <a:effectLst/>
                <a:uLnTx/>
                <a:uFillTx/>
                <a:latin typeface="Times New Roman"/>
                <a:ea typeface="+mn-ea"/>
                <a:cs typeface="+mn-cs"/>
              </a:rPr>
              <a:t> </a:t>
            </a:r>
          </a:p>
        </p:txBody>
      </p:sp>
      <p:sp>
        <p:nvSpPr>
          <p:cNvPr id="3" name="TextBox 2">
            <a:extLst>
              <a:ext uri="{FF2B5EF4-FFF2-40B4-BE49-F238E27FC236}">
                <a16:creationId xmlns:a16="http://schemas.microsoft.com/office/drawing/2014/main" id="{78687E2E-4FB1-0F37-20B3-7DBC3C12E7C2}"/>
              </a:ext>
            </a:extLst>
          </p:cNvPr>
          <p:cNvSpPr txBox="1"/>
          <p:nvPr/>
        </p:nvSpPr>
        <p:spPr>
          <a:xfrm>
            <a:off x="1043079" y="5747004"/>
            <a:ext cx="3123156" cy="498594"/>
          </a:xfrm>
          <a:prstGeom prst="rect">
            <a:avLst/>
          </a:prstGeom>
          <a:no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Times New Roman"/>
                <a:ea typeface="+mn-ea"/>
                <a:cs typeface="+mn-cs"/>
              </a:rPr>
              <a:t>Image Credit: Tidy Lady</a:t>
            </a:r>
            <a:endParaRPr kumimoji="0" lang="en-US" sz="1300" b="0" i="0" u="none" strike="noStrike" kern="1200" cap="none" spc="0" normalizeH="0" baseline="0" noProof="0" dirty="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19378653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E180D4A7-C9FB-4DFB-919C-405C955672EB}">
      <p14:showEvtLst xmlns:p14="http://schemas.microsoft.com/office/powerpoint/2010/main">
        <p14:playEvt time="48" objId="2"/>
        <p14:stopEvt time="2551" objId="2"/>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36600"/>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accent2">
              <a:lumMod val="20000"/>
              <a:lumOff val="80000"/>
            </a:schemeClr>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grpSp>
        <p:nvGrpSpPr>
          <p:cNvPr id="8" name="Group 7">
            <a:extLst>
              <a:ext uri="{FF2B5EF4-FFF2-40B4-BE49-F238E27FC236}">
                <a16:creationId xmlns:a16="http://schemas.microsoft.com/office/drawing/2014/main" id="{9FE00200-ADC6-F6D2-C6B1-DCF149A3B9E2}"/>
              </a:ext>
            </a:extLst>
          </p:cNvPr>
          <p:cNvGrpSpPr/>
          <p:nvPr/>
        </p:nvGrpSpPr>
        <p:grpSpPr>
          <a:xfrm>
            <a:off x="477012" y="1489417"/>
            <a:ext cx="6750600" cy="3770421"/>
            <a:chOff x="5769842" y="800879"/>
            <a:chExt cx="5459526" cy="3887784"/>
          </a:xfrm>
        </p:grpSpPr>
        <p:sp>
          <p:nvSpPr>
            <p:cNvPr id="3" name="Title 1">
              <a:extLst>
                <a:ext uri="{FF2B5EF4-FFF2-40B4-BE49-F238E27FC236}">
                  <a16:creationId xmlns:a16="http://schemas.microsoft.com/office/drawing/2014/main" id="{7C845A14-BB81-A648-75A8-9E8461511590}"/>
                </a:ext>
              </a:extLst>
            </p:cNvPr>
            <p:cNvSpPr txBox="1">
              <a:spLocks/>
            </p:cNvSpPr>
            <p:nvPr/>
          </p:nvSpPr>
          <p:spPr>
            <a:xfrm>
              <a:off x="5954363" y="800879"/>
              <a:ext cx="5090483" cy="17408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877824" rtl="0" eaLnBrk="1" fontAlgn="auto" latinLnBrk="0" hangingPunct="1">
                <a:lnSpc>
                  <a:spcPct val="90000"/>
                </a:lnSpc>
                <a:spcBef>
                  <a:spcPct val="0"/>
                </a:spcBef>
                <a:spcAft>
                  <a:spcPts val="600"/>
                </a:spcAft>
                <a:buClrTx/>
                <a:buSzTx/>
                <a:buFontTx/>
                <a:buNone/>
                <a:tabLst/>
                <a:defRPr/>
              </a:pPr>
              <a:r>
                <a:rPr kumimoji="0" lang="en-US" sz="5184" b="1" i="0" u="none" strike="noStrike" kern="1200" cap="none" spc="0" normalizeH="0" baseline="0" noProof="0" dirty="0">
                  <a:ln>
                    <a:noFill/>
                  </a:ln>
                  <a:solidFill>
                    <a:srgbClr val="336600"/>
                  </a:solidFill>
                  <a:effectLst/>
                  <a:uLnTx/>
                  <a:uFillTx/>
                  <a:latin typeface="Tw Cen MT"/>
                  <a:ea typeface="+mj-ea"/>
                  <a:cs typeface="+mj-cs"/>
                </a:rPr>
                <a:t>Spark Your </a:t>
              </a:r>
            </a:p>
            <a:p>
              <a:pPr marL="0" marR="0" lvl="0" indent="0" algn="ctr" defTabSz="877824" rtl="0" eaLnBrk="1" fontAlgn="auto" latinLnBrk="0" hangingPunct="1">
                <a:lnSpc>
                  <a:spcPct val="90000"/>
                </a:lnSpc>
                <a:spcBef>
                  <a:spcPct val="0"/>
                </a:spcBef>
                <a:spcAft>
                  <a:spcPts val="600"/>
                </a:spcAft>
                <a:buClrTx/>
                <a:buSzTx/>
                <a:buFontTx/>
                <a:buNone/>
                <a:tabLst/>
                <a:defRPr/>
              </a:pPr>
              <a:r>
                <a:rPr kumimoji="0" lang="en-US" sz="5184" b="1" i="0" u="none" strike="noStrike" kern="1200" cap="none" spc="0" normalizeH="0" baseline="0" noProof="0" dirty="0">
                  <a:ln>
                    <a:noFill/>
                  </a:ln>
                  <a:solidFill>
                    <a:srgbClr val="336600"/>
                  </a:solidFill>
                  <a:effectLst/>
                  <a:uLnTx/>
                  <a:uFillTx/>
                  <a:latin typeface="Tw Cen MT"/>
                  <a:ea typeface="+mj-ea"/>
                  <a:cs typeface="+mj-cs"/>
                </a:rPr>
                <a:t>Business</a:t>
              </a:r>
              <a:endParaRPr kumimoji="0" lang="en-US" sz="5400" b="1" i="0" u="none" strike="noStrike" kern="1200" cap="none" spc="0" normalizeH="0" baseline="0" noProof="0" dirty="0">
                <a:ln>
                  <a:noFill/>
                </a:ln>
                <a:solidFill>
                  <a:srgbClr val="336600"/>
                </a:solidFill>
                <a:effectLst/>
                <a:uLnTx/>
                <a:uFillTx/>
                <a:latin typeface="Tw Cen MT"/>
                <a:ea typeface="+mj-ea"/>
                <a:cs typeface="+mj-cs"/>
              </a:endParaRPr>
            </a:p>
          </p:txBody>
        </p:sp>
        <p:sp>
          <p:nvSpPr>
            <p:cNvPr id="4" name="Text Placeholder 3">
              <a:extLst>
                <a:ext uri="{FF2B5EF4-FFF2-40B4-BE49-F238E27FC236}">
                  <a16:creationId xmlns:a16="http://schemas.microsoft.com/office/drawing/2014/main" id="{5C762E1C-1CA4-E316-9474-3D4A0C9C1536}"/>
                </a:ext>
              </a:extLst>
            </p:cNvPr>
            <p:cNvSpPr txBox="1">
              <a:spLocks/>
            </p:cNvSpPr>
            <p:nvPr/>
          </p:nvSpPr>
          <p:spPr>
            <a:xfrm>
              <a:off x="5769842" y="2826378"/>
              <a:ext cx="5459526" cy="13160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877824" rtl="0" eaLnBrk="1" fontAlgn="auto" latinLnBrk="0" hangingPunct="1">
                <a:lnSpc>
                  <a:spcPct val="90000"/>
                </a:lnSpc>
                <a:spcBef>
                  <a:spcPts val="0"/>
                </a:spcBef>
                <a:spcAft>
                  <a:spcPts val="1152"/>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0000"/>
                  </a:solidFill>
                  <a:effectLst/>
                  <a:uLnTx/>
                  <a:uFillTx/>
                  <a:latin typeface="Times New Roman"/>
                  <a:ea typeface="+mn-ea"/>
                  <a:cs typeface="+mn-cs"/>
                </a:rPr>
                <a:t>St. Patrick’s Day</a:t>
              </a:r>
            </a:p>
            <a:p>
              <a:pPr marL="0" marR="0" lvl="0" indent="0" algn="ctr" defTabSz="877824"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Times New Roman"/>
                  <a:ea typeface="+mn-ea"/>
                  <a:cs typeface="+mn-cs"/>
                </a:rPr>
                <a:t>March 17</a:t>
              </a:r>
              <a:r>
                <a:rPr kumimoji="0" lang="en-US" sz="2800" b="0" i="0" u="none" strike="noStrike" kern="1200" cap="none" spc="0" normalizeH="0" baseline="30000" noProof="0" dirty="0">
                  <a:ln>
                    <a:noFill/>
                  </a:ln>
                  <a:solidFill>
                    <a:srgbClr val="000000"/>
                  </a:solidFill>
                  <a:effectLst/>
                  <a:uLnTx/>
                  <a:uFillTx/>
                  <a:latin typeface="Times New Roman"/>
                  <a:ea typeface="+mn-ea"/>
                  <a:cs typeface="+mn-cs"/>
                </a:rPr>
                <a:t>th</a:t>
              </a:r>
              <a:r>
                <a:rPr kumimoji="0" lang="en-US" sz="2800" b="0" i="0" u="none" strike="noStrike" kern="1200" cap="none" spc="0" normalizeH="0" baseline="0" noProof="0" dirty="0">
                  <a:ln>
                    <a:noFill/>
                  </a:ln>
                  <a:solidFill>
                    <a:srgbClr val="000000"/>
                  </a:solidFill>
                  <a:effectLst/>
                  <a:uLnTx/>
                  <a:uFillTx/>
                  <a:latin typeface="Times New Roman"/>
                  <a:ea typeface="+mn-ea"/>
                  <a:cs typeface="+mn-cs"/>
                </a:rPr>
                <a:t> </a:t>
              </a:r>
              <a:endParaRPr kumimoji="0" lang="en-US" sz="2800" b="0" i="0" u="none" strike="noStrike" kern="1200" cap="none" spc="0" normalizeH="0" baseline="30000" noProof="0" dirty="0">
                <a:ln>
                  <a:noFill/>
                </a:ln>
                <a:solidFill>
                  <a:srgbClr val="000000"/>
                </a:solidFill>
                <a:effectLst/>
                <a:uLnTx/>
                <a:uFillTx/>
                <a:latin typeface="Times New Roman"/>
                <a:ea typeface="+mn-ea"/>
                <a:cs typeface="+mn-cs"/>
              </a:endParaRPr>
            </a:p>
          </p:txBody>
        </p:sp>
        <p:sp>
          <p:nvSpPr>
            <p:cNvPr id="7" name="TextBox 6">
              <a:extLst>
                <a:ext uri="{FF2B5EF4-FFF2-40B4-BE49-F238E27FC236}">
                  <a16:creationId xmlns:a16="http://schemas.microsoft.com/office/drawing/2014/main" id="{7F50CE95-B62E-399E-AF80-E915E2D59608}"/>
                </a:ext>
              </a:extLst>
            </p:cNvPr>
            <p:cNvSpPr txBox="1"/>
            <p:nvPr/>
          </p:nvSpPr>
          <p:spPr>
            <a:xfrm>
              <a:off x="6525738" y="4203504"/>
              <a:ext cx="3947735" cy="485159"/>
            </a:xfrm>
            <a:prstGeom prst="rect">
              <a:avLst/>
            </a:prstGeom>
            <a:noFill/>
          </p:spPr>
          <p:txBody>
            <a:bodyPr wrap="square">
              <a:spAutoFit/>
            </a:bodyPr>
            <a:lstStyle/>
            <a:p>
              <a:pPr marL="0" marR="0" lvl="0" indent="0" algn="ctr" defTabSz="877824" rtl="0" eaLnBrk="1" fontAlgn="auto" latinLnBrk="0" hangingPunct="1">
                <a:lnSpc>
                  <a:spcPct val="80000"/>
                </a:lnSpc>
                <a:spcBef>
                  <a:spcPts val="0"/>
                </a:spcBef>
                <a:spcAft>
                  <a:spcPts val="600"/>
                </a:spcAft>
                <a:buClrTx/>
                <a:buSzTx/>
                <a:buFontTx/>
                <a:buNone/>
                <a:tabLst/>
                <a:defRPr/>
              </a:pPr>
              <a:r>
                <a:rPr kumimoji="0" lang="en-US" sz="3072" b="0" i="1" u="none" strike="noStrike" kern="1200" cap="none" spc="0" normalizeH="0" baseline="30000" noProof="0" dirty="0">
                  <a:ln>
                    <a:noFill/>
                  </a:ln>
                  <a:solidFill>
                    <a:srgbClr val="336600"/>
                  </a:solidFill>
                  <a:effectLst/>
                  <a:uLnTx/>
                  <a:uFillTx/>
                  <a:latin typeface="Times New Roman"/>
                  <a:ea typeface="+mn-ea"/>
                  <a:cs typeface="+mn-cs"/>
                </a:rPr>
                <a:t>Surprise your SOI with lottery tickets!</a:t>
              </a:r>
              <a:endParaRPr kumimoji="0" lang="en-US" sz="3200" b="0" i="1" u="none" strike="noStrike" kern="1200" cap="none" spc="0" normalizeH="0" baseline="0" noProof="0" dirty="0">
                <a:ln>
                  <a:noFill/>
                </a:ln>
                <a:solidFill>
                  <a:srgbClr val="336600"/>
                </a:solidFill>
                <a:effectLst/>
                <a:uLnTx/>
                <a:uFillTx/>
                <a:latin typeface="Times New Roman"/>
                <a:ea typeface="+mn-ea"/>
                <a:cs typeface="+mn-cs"/>
              </a:endParaRPr>
            </a:p>
          </p:txBody>
        </p:sp>
      </p:grpSp>
      <p:pic>
        <p:nvPicPr>
          <p:cNvPr id="14" name="Picture 13">
            <a:extLst>
              <a:ext uri="{FF2B5EF4-FFF2-40B4-BE49-F238E27FC236}">
                <a16:creationId xmlns:a16="http://schemas.microsoft.com/office/drawing/2014/main" id="{1DA58F77-EFDC-8369-0875-B611FD555C3D}"/>
              </a:ext>
            </a:extLst>
          </p:cNvPr>
          <p:cNvPicPr>
            <a:picLocks noChangeAspect="1"/>
          </p:cNvPicPr>
          <p:nvPr/>
        </p:nvPicPr>
        <p:blipFill rotWithShape="1">
          <a:blip r:embed="rId3">
            <a:extLst>
              <a:ext uri="{28A0092B-C50C-407E-A947-70E740481C1C}">
                <a14:useLocalDpi xmlns:a14="http://schemas.microsoft.com/office/drawing/2010/main" val="0"/>
              </a:ext>
            </a:extLst>
          </a:blip>
          <a:srcRect l="21599" t="17563" r="24923" b="12394"/>
          <a:stretch/>
        </p:blipFill>
        <p:spPr>
          <a:xfrm>
            <a:off x="7261036" y="1317170"/>
            <a:ext cx="3224820" cy="4223659"/>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E2554349-F1CC-3F0C-247D-D07394AE1FA0}"/>
              </a:ext>
            </a:extLst>
          </p:cNvPr>
          <p:cNvSpPr txBox="1"/>
          <p:nvPr/>
        </p:nvSpPr>
        <p:spPr>
          <a:xfrm>
            <a:off x="7227612" y="5688687"/>
            <a:ext cx="3123156" cy="498594"/>
          </a:xfrm>
          <a:prstGeom prst="rect">
            <a:avLst/>
          </a:prstGeom>
          <a:no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395861"/>
                </a:solidFill>
                <a:effectLst/>
                <a:uLnTx/>
                <a:uFillTx/>
                <a:latin typeface="Times New Roman"/>
                <a:ea typeface="+mn-ea"/>
                <a:cs typeface="+mn-cs"/>
              </a:rPr>
              <a:t>Image Credit: Front Porch Portraits</a:t>
            </a:r>
            <a:endParaRPr kumimoji="0" lang="en-US" sz="1300" b="0" i="0" u="none" strike="noStrike" kern="1200" cap="none" spc="0" normalizeH="0" baseline="0" noProof="0" dirty="0">
              <a:ln>
                <a:noFill/>
              </a:ln>
              <a:solidFill>
                <a:srgbClr val="395861"/>
              </a:solidFill>
              <a:effectLst/>
              <a:uLnTx/>
              <a:uFillTx/>
              <a:latin typeface="Times New Roman"/>
              <a:ea typeface="+mn-ea"/>
              <a:cs typeface="+mn-cs"/>
            </a:endParaRPr>
          </a:p>
        </p:txBody>
      </p:sp>
    </p:spTree>
    <p:extLst>
      <p:ext uri="{BB962C8B-B14F-4D97-AF65-F5344CB8AC3E}">
        <p14:creationId xmlns:p14="http://schemas.microsoft.com/office/powerpoint/2010/main" val="325049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E180D4A7-C9FB-4DFB-919C-405C955672EB}">
      <p14:showEvtLst xmlns:p14="http://schemas.microsoft.com/office/powerpoint/2010/main">
        <p14:playEvt time="34" objId="2"/>
        <p14:stopEvt time="2534" objId="2"/>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3D76161-68CA-442E-95D6-8E2D5008C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8" name="Title 1">
            <a:extLst>
              <a:ext uri="{FF2B5EF4-FFF2-40B4-BE49-F238E27FC236}">
                <a16:creationId xmlns:a16="http://schemas.microsoft.com/office/drawing/2014/main" id="{7A8216D0-E793-81D4-E5CF-D7C71B8B2A04}"/>
              </a:ext>
            </a:extLst>
          </p:cNvPr>
          <p:cNvSpPr txBox="1">
            <a:spLocks/>
          </p:cNvSpPr>
          <p:nvPr/>
        </p:nvSpPr>
        <p:spPr>
          <a:xfrm>
            <a:off x="6193154" y="1349105"/>
            <a:ext cx="5770245" cy="1480865"/>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CB3C49"/>
                </a:solidFill>
                <a:effectLst/>
                <a:uLnTx/>
                <a:uFillTx/>
                <a:latin typeface="Tw Cen MT"/>
                <a:ea typeface="+mj-ea"/>
                <a:cs typeface="+mj-cs"/>
              </a:rPr>
              <a:t>Spark Your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CB3C49"/>
                </a:solidFill>
                <a:effectLst/>
                <a:uLnTx/>
                <a:uFillTx/>
                <a:latin typeface="Tw Cen MT"/>
                <a:ea typeface="+mj-ea"/>
                <a:cs typeface="+mj-cs"/>
              </a:rPr>
              <a:t>Business</a:t>
            </a:r>
            <a:r>
              <a:rPr kumimoji="0" lang="en-US" sz="4800" b="0" i="0" u="none" strike="noStrike" kern="1200" cap="none" spc="0" normalizeH="0" baseline="0" noProof="0" dirty="0">
                <a:ln>
                  <a:noFill/>
                </a:ln>
                <a:solidFill>
                  <a:srgbClr val="CB3C49"/>
                </a:solidFill>
                <a:effectLst/>
                <a:uLnTx/>
                <a:uFillTx/>
                <a:latin typeface="Tw Cen MT"/>
                <a:ea typeface="+mj-ea"/>
                <a:cs typeface="+mj-cs"/>
              </a:rPr>
              <a:t> </a:t>
            </a:r>
          </a:p>
        </p:txBody>
      </p:sp>
      <p:sp>
        <p:nvSpPr>
          <p:cNvPr id="6" name="TextBox 5">
            <a:extLst>
              <a:ext uri="{FF2B5EF4-FFF2-40B4-BE49-F238E27FC236}">
                <a16:creationId xmlns:a16="http://schemas.microsoft.com/office/drawing/2014/main" id="{6EBF0B94-FAE2-5293-B22E-8CFC51A6554D}"/>
              </a:ext>
            </a:extLst>
          </p:cNvPr>
          <p:cNvSpPr txBox="1"/>
          <p:nvPr/>
        </p:nvSpPr>
        <p:spPr>
          <a:xfrm>
            <a:off x="6694327" y="3152336"/>
            <a:ext cx="4767897"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B3C49"/>
                </a:solidFill>
                <a:effectLst/>
                <a:uLnTx/>
                <a:uFillTx/>
                <a:latin typeface="Times New Roman" panose="02020603050405020304" pitchFamily="18" charset="0"/>
                <a:ea typeface="Times New Roman" panose="02020603050405020304" pitchFamily="18" charset="0"/>
                <a:cs typeface="+mn-cs"/>
              </a:rPr>
              <a:t>First Day of Spring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B3C49"/>
                </a:solidFill>
                <a:effectLst/>
                <a:uLnTx/>
                <a:uFillTx/>
                <a:latin typeface="Times New Roman" panose="02020603050405020304" pitchFamily="18" charset="0"/>
                <a:ea typeface="Times New Roman" panose="02020603050405020304" pitchFamily="18" charset="0"/>
                <a:cs typeface="+mn-cs"/>
              </a:rPr>
              <a:t>March 20</a:t>
            </a:r>
            <a:r>
              <a:rPr kumimoji="0" lang="en-US" sz="2800" b="0" i="0" u="none" strike="noStrike" kern="1200" cap="none" spc="0" normalizeH="0" baseline="30000" noProof="0" dirty="0">
                <a:ln>
                  <a:noFill/>
                </a:ln>
                <a:solidFill>
                  <a:srgbClr val="CB3C49"/>
                </a:solidFill>
                <a:effectLst/>
                <a:uLnTx/>
                <a:uFillTx/>
                <a:latin typeface="Times New Roman" panose="02020603050405020304" pitchFamily="18" charset="0"/>
                <a:ea typeface="Times New Roman" panose="02020603050405020304" pitchFamily="18" charset="0"/>
                <a:cs typeface="+mn-cs"/>
              </a:rPr>
              <a:t>th</a:t>
            </a:r>
            <a:r>
              <a:rPr kumimoji="0" lang="en-US" sz="2800" b="0" i="0" u="none" strike="noStrike" kern="1200" cap="none" spc="0" normalizeH="0" baseline="0" noProof="0" dirty="0">
                <a:ln>
                  <a:noFill/>
                </a:ln>
                <a:solidFill>
                  <a:srgbClr val="CB3C49"/>
                </a:solidFill>
                <a:effectLst/>
                <a:uLnTx/>
                <a:uFillTx/>
                <a:latin typeface="Times New Roman" panose="02020603050405020304" pitchFamily="18" charset="0"/>
                <a:ea typeface="Times New Roman" panose="02020603050405020304" pitchFamily="18" charset="0"/>
                <a:cs typeface="+mn-cs"/>
              </a:rPr>
              <a:t> </a:t>
            </a:r>
          </a:p>
        </p:txBody>
      </p:sp>
      <p:sp>
        <p:nvSpPr>
          <p:cNvPr id="7" name="TextBox 6">
            <a:extLst>
              <a:ext uri="{FF2B5EF4-FFF2-40B4-BE49-F238E27FC236}">
                <a16:creationId xmlns:a16="http://schemas.microsoft.com/office/drawing/2014/main" id="{819AED4F-5259-1B93-A088-171C5DECE158}"/>
              </a:ext>
            </a:extLst>
          </p:cNvPr>
          <p:cNvSpPr txBox="1"/>
          <p:nvPr/>
        </p:nvSpPr>
        <p:spPr>
          <a:xfrm>
            <a:off x="7269092" y="4448689"/>
            <a:ext cx="361837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Surprise past clients with a flower or vegetable seeds.</a:t>
            </a:r>
            <a:endParaRPr kumimoji="0" lang="en-US" sz="4000" b="0" i="1" u="none" strike="noStrike" kern="1200" cap="none" spc="0" normalizeH="0" baseline="0" noProof="0" dirty="0">
              <a:ln>
                <a:noFill/>
              </a:ln>
              <a:solidFill>
                <a:srgbClr val="000000"/>
              </a:solidFill>
              <a:effectLst/>
              <a:uLnTx/>
              <a:uFillTx/>
              <a:latin typeface="Times New Roman"/>
              <a:ea typeface="+mn-ea"/>
              <a:cs typeface="+mn-cs"/>
            </a:endParaRPr>
          </a:p>
        </p:txBody>
      </p:sp>
      <p:sp>
        <p:nvSpPr>
          <p:cNvPr id="3" name="TextBox 2">
            <a:extLst>
              <a:ext uri="{FF2B5EF4-FFF2-40B4-BE49-F238E27FC236}">
                <a16:creationId xmlns:a16="http://schemas.microsoft.com/office/drawing/2014/main" id="{DC747749-6F73-CD6D-3383-220F84B17F5F}"/>
              </a:ext>
            </a:extLst>
          </p:cNvPr>
          <p:cNvSpPr txBox="1"/>
          <p:nvPr/>
        </p:nvSpPr>
        <p:spPr>
          <a:xfrm>
            <a:off x="817789" y="5973000"/>
            <a:ext cx="3123156" cy="498594"/>
          </a:xfrm>
          <a:prstGeom prst="rect">
            <a:avLst/>
          </a:prstGeom>
          <a:no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Times New Roman"/>
                <a:ea typeface="+mn-ea"/>
                <a:cs typeface="+mn-cs"/>
              </a:rPr>
              <a:t>Image Credit: Front Porch Portraits</a:t>
            </a:r>
            <a:endParaRPr kumimoji="0" lang="en-US" sz="1300" b="0" i="0" u="none" strike="noStrike" kern="1200" cap="none" spc="0" normalizeH="0" baseline="0" noProof="0" dirty="0">
              <a:ln>
                <a:noFill/>
              </a:ln>
              <a:solidFill>
                <a:srgbClr val="000000"/>
              </a:solidFill>
              <a:effectLst/>
              <a:uLnTx/>
              <a:uFillTx/>
              <a:latin typeface="Times New Roman"/>
              <a:ea typeface="+mn-ea"/>
              <a:cs typeface="+mn-cs"/>
            </a:endParaRPr>
          </a:p>
        </p:txBody>
      </p:sp>
      <p:pic>
        <p:nvPicPr>
          <p:cNvPr id="5" name="Picture 4">
            <a:extLst>
              <a:ext uri="{FF2B5EF4-FFF2-40B4-BE49-F238E27FC236}">
                <a16:creationId xmlns:a16="http://schemas.microsoft.com/office/drawing/2014/main" id="{E8429241-5D09-7C9D-CA29-1A0685B19460}"/>
              </a:ext>
            </a:extLst>
          </p:cNvPr>
          <p:cNvPicPr>
            <a:picLocks noChangeAspect="1"/>
          </p:cNvPicPr>
          <p:nvPr/>
        </p:nvPicPr>
        <p:blipFill rotWithShape="1">
          <a:blip r:embed="rId3">
            <a:extLst>
              <a:ext uri="{28A0092B-C50C-407E-A947-70E740481C1C}">
                <a14:useLocalDpi xmlns:a14="http://schemas.microsoft.com/office/drawing/2010/main" val="0"/>
              </a:ext>
            </a:extLst>
          </a:blip>
          <a:srcRect l="266" r="1" b="11340"/>
          <a:stretch/>
        </p:blipFill>
        <p:spPr>
          <a:xfrm>
            <a:off x="933061" y="1064726"/>
            <a:ext cx="5319082" cy="472854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66723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E180D4A7-C9FB-4DFB-919C-405C955672EB}">
      <p14:showEvtLst xmlns:p14="http://schemas.microsoft.com/office/powerpoint/2010/main">
        <p14:playEvt time="40" objId="2"/>
        <p14:stopEvt time="2539" objId="2"/>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D9E16FD8-F89F-CAA3-4681-D6C7954B86AF}"/>
              </a:ext>
            </a:extLst>
          </p:cNvPr>
          <p:cNvSpPr txBox="1">
            <a:spLocks/>
          </p:cNvSpPr>
          <p:nvPr/>
        </p:nvSpPr>
        <p:spPr>
          <a:xfrm>
            <a:off x="6586684" y="1326426"/>
            <a:ext cx="5090483" cy="17408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B71701"/>
                </a:solidFill>
                <a:effectLst/>
                <a:uLnTx/>
                <a:uFillTx/>
                <a:latin typeface="Tw Cen MT"/>
                <a:ea typeface="+mj-ea"/>
                <a:cs typeface="+mj-cs"/>
              </a:rPr>
              <a:t>Spark Your Business</a:t>
            </a:r>
          </a:p>
        </p:txBody>
      </p:sp>
      <p:sp>
        <p:nvSpPr>
          <p:cNvPr id="24" name="TextBox 23">
            <a:extLst>
              <a:ext uri="{FF2B5EF4-FFF2-40B4-BE49-F238E27FC236}">
                <a16:creationId xmlns:a16="http://schemas.microsoft.com/office/drawing/2014/main" id="{DFF659A4-4FB7-6649-B0EA-B2B1F70A89C1}"/>
              </a:ext>
            </a:extLst>
          </p:cNvPr>
          <p:cNvSpPr txBox="1"/>
          <p:nvPr/>
        </p:nvSpPr>
        <p:spPr>
          <a:xfrm>
            <a:off x="6663957" y="3429000"/>
            <a:ext cx="493593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71701"/>
                </a:solidFill>
                <a:effectLst/>
                <a:uLnTx/>
                <a:uFillTx/>
                <a:latin typeface="Times New Roman"/>
                <a:ea typeface="+mn-ea"/>
                <a:cs typeface="+mn-cs"/>
              </a:rPr>
              <a:t>Local Market Update</a:t>
            </a:r>
            <a:endParaRPr kumimoji="0" lang="en-US" sz="3600" b="0" i="0" u="none" strike="noStrike" kern="1200" cap="none" spc="0" normalizeH="0" baseline="0" noProof="0" dirty="0">
              <a:ln>
                <a:noFill/>
              </a:ln>
              <a:solidFill>
                <a:srgbClr val="B71701"/>
              </a:solidFill>
              <a:effectLst/>
              <a:uLnTx/>
              <a:uFillTx/>
              <a:latin typeface="Times New Roman"/>
              <a:ea typeface="+mn-ea"/>
              <a:cs typeface="+mn-cs"/>
            </a:endParaRPr>
          </a:p>
        </p:txBody>
      </p:sp>
      <p:sp>
        <p:nvSpPr>
          <p:cNvPr id="25" name="TextBox 24">
            <a:extLst>
              <a:ext uri="{FF2B5EF4-FFF2-40B4-BE49-F238E27FC236}">
                <a16:creationId xmlns:a16="http://schemas.microsoft.com/office/drawing/2014/main" id="{B7222558-F15C-6F97-E2BC-286B6C3BD2F9}"/>
              </a:ext>
            </a:extLst>
          </p:cNvPr>
          <p:cNvSpPr txBox="1"/>
          <p:nvPr/>
        </p:nvSpPr>
        <p:spPr>
          <a:xfrm>
            <a:off x="6741231" y="4442278"/>
            <a:ext cx="49359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a:ea typeface="+mn-ea"/>
                <a:cs typeface="+mn-cs"/>
              </a:rPr>
              <a:t>Show off your expertise by keeping your past clients and SOI apprised of local real estate happenings.</a:t>
            </a:r>
          </a:p>
        </p:txBody>
      </p:sp>
      <p:pic>
        <p:nvPicPr>
          <p:cNvPr id="4" name="Picture 3" descr="A group of houses with coins growing up&#10;&#10;Description automatically generated">
            <a:extLst>
              <a:ext uri="{FF2B5EF4-FFF2-40B4-BE49-F238E27FC236}">
                <a16:creationId xmlns:a16="http://schemas.microsoft.com/office/drawing/2014/main" id="{F2E58311-5D87-8B2D-1C62-21531C33FE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79286"/>
            <a:ext cx="6277645" cy="4499428"/>
          </a:xfrm>
          <a:prstGeom prst="rect">
            <a:avLst/>
          </a:prstGeom>
        </p:spPr>
      </p:pic>
    </p:spTree>
    <p:extLst>
      <p:ext uri="{BB962C8B-B14F-4D97-AF65-F5344CB8AC3E}">
        <p14:creationId xmlns:p14="http://schemas.microsoft.com/office/powerpoint/2010/main" val="325767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E180D4A7-C9FB-4DFB-919C-405C955672EB}">
      <p14:showEvtLst xmlns:p14="http://schemas.microsoft.com/office/powerpoint/2010/main">
        <p14:playEvt time="41" objId="2"/>
        <p14:stopEvt time="2543"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Hourglass">
            <a:extLst>
              <a:ext uri="{FF2B5EF4-FFF2-40B4-BE49-F238E27FC236}">
                <a16:creationId xmlns:a16="http://schemas.microsoft.com/office/drawing/2014/main" id="{C54D82A7-A070-4447-B6FC-DD0A0A1EE190}"/>
              </a:ext>
            </a:extLst>
          </p:cNvPr>
          <p:cNvPicPr>
            <a:picLocks noChangeAspect="1"/>
          </p:cNvPicPr>
          <p:nvPr/>
        </p:nvPicPr>
        <p:blipFill rotWithShape="1">
          <a:blip r:embed="rId3">
            <a:extLst>
              <a:ext uri="{28A0092B-C50C-407E-A947-70E740481C1C}">
                <a14:useLocalDpi xmlns:a14="http://schemas.microsoft.com/office/drawing/2010/main" val="0"/>
              </a:ext>
            </a:extLst>
          </a:blip>
          <a:srcRect l="14711" r="3414" b="9089"/>
          <a:stretch/>
        </p:blipFill>
        <p:spPr>
          <a:xfrm>
            <a:off x="3523488" y="10"/>
            <a:ext cx="8668512" cy="6857990"/>
          </a:xfrm>
          <a:prstGeom prst="rect">
            <a:avLst/>
          </a:prstGeom>
        </p:spPr>
      </p:pic>
      <p:sp>
        <p:nvSpPr>
          <p:cNvPr id="18" name="Rectangle 17">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45A65EE0-C245-48A8-9171-BE937C5BF826}"/>
              </a:ext>
            </a:extLst>
          </p:cNvPr>
          <p:cNvSpPr>
            <a:spLocks noGrp="1"/>
          </p:cNvSpPr>
          <p:nvPr>
            <p:ph type="title"/>
          </p:nvPr>
        </p:nvSpPr>
        <p:spPr>
          <a:xfrm>
            <a:off x="371093" y="464459"/>
            <a:ext cx="5187877" cy="847199"/>
          </a:xfrm>
        </p:spPr>
        <p:txBody>
          <a:bodyPr anchor="b">
            <a:normAutofit/>
          </a:bodyPr>
          <a:lstStyle/>
          <a:p>
            <a:r>
              <a:rPr lang="en-US" sz="4800" dirty="0">
                <a:solidFill>
                  <a:srgbClr val="6C804A"/>
                </a:solidFill>
              </a:rPr>
              <a:t>Meeting Agenda</a:t>
            </a:r>
          </a:p>
        </p:txBody>
      </p:sp>
      <p:sp>
        <p:nvSpPr>
          <p:cNvPr id="11" name="Content Placeholder 10">
            <a:extLst>
              <a:ext uri="{FF2B5EF4-FFF2-40B4-BE49-F238E27FC236}">
                <a16:creationId xmlns:a16="http://schemas.microsoft.com/office/drawing/2014/main" id="{7BECDE22-2D75-4A58-AA2E-AFF24BEB9A6C}"/>
              </a:ext>
            </a:extLst>
          </p:cNvPr>
          <p:cNvSpPr>
            <a:spLocks noGrp="1"/>
          </p:cNvSpPr>
          <p:nvPr>
            <p:ph idx="1"/>
          </p:nvPr>
        </p:nvSpPr>
        <p:spPr>
          <a:xfrm>
            <a:off x="687402" y="1814285"/>
            <a:ext cx="7370747" cy="4499429"/>
          </a:xfrm>
        </p:spPr>
        <p:txBody>
          <a:bodyPr anchor="t">
            <a:noAutofit/>
          </a:bodyPr>
          <a:lstStyle/>
          <a:p>
            <a:pPr marL="514350" indent="-514350">
              <a:lnSpc>
                <a:spcPct val="100000"/>
              </a:lnSpc>
              <a:spcBef>
                <a:spcPts val="0"/>
              </a:spcBef>
              <a:spcAft>
                <a:spcPts val="1000"/>
              </a:spcAft>
              <a:buFont typeface="+mj-lt"/>
              <a:buAutoNum type="arabicPeriod"/>
            </a:pPr>
            <a:r>
              <a:rPr lang="en-US" sz="2400" dirty="0"/>
              <a:t>Company Updates</a:t>
            </a:r>
          </a:p>
          <a:p>
            <a:pPr marL="514350" indent="-514350">
              <a:lnSpc>
                <a:spcPct val="100000"/>
              </a:lnSpc>
              <a:spcBef>
                <a:spcPts val="0"/>
              </a:spcBef>
              <a:spcAft>
                <a:spcPts val="1000"/>
              </a:spcAft>
              <a:buFont typeface="+mj-lt"/>
              <a:buAutoNum type="arabicPeriod"/>
            </a:pPr>
            <a:r>
              <a:rPr lang="en-US" sz="2400" dirty="0"/>
              <a:t>Marketing Updates</a:t>
            </a:r>
          </a:p>
          <a:p>
            <a:pPr marL="514350" indent="-514350">
              <a:lnSpc>
                <a:spcPct val="100000"/>
              </a:lnSpc>
              <a:spcBef>
                <a:spcPts val="0"/>
              </a:spcBef>
              <a:spcAft>
                <a:spcPts val="1000"/>
              </a:spcAft>
              <a:buFont typeface="+mj-lt"/>
              <a:buAutoNum type="arabicPeriod"/>
            </a:pPr>
            <a:r>
              <a:rPr lang="en-US" sz="2400" dirty="0"/>
              <a:t>Real Estate Wants &amp; Needs</a:t>
            </a:r>
          </a:p>
          <a:p>
            <a:pPr marL="514350" indent="-514350">
              <a:lnSpc>
                <a:spcPct val="100000"/>
              </a:lnSpc>
              <a:spcBef>
                <a:spcPts val="0"/>
              </a:spcBef>
              <a:spcAft>
                <a:spcPts val="1000"/>
              </a:spcAft>
              <a:buFont typeface="+mj-lt"/>
              <a:buAutoNum type="arabicPeriod"/>
            </a:pPr>
            <a:r>
              <a:rPr lang="en-US" sz="2400" dirty="0"/>
              <a:t>Education Opportunities</a:t>
            </a:r>
          </a:p>
          <a:p>
            <a:pPr marL="514350" indent="-514350">
              <a:lnSpc>
                <a:spcPct val="100000"/>
              </a:lnSpc>
              <a:spcBef>
                <a:spcPts val="0"/>
              </a:spcBef>
              <a:spcAft>
                <a:spcPts val="1000"/>
              </a:spcAft>
              <a:buFont typeface="+mj-lt"/>
              <a:buAutoNum type="arabicPeriod"/>
            </a:pPr>
            <a:r>
              <a:rPr lang="en-US" sz="2400" dirty="0"/>
              <a:t>Practical Learning</a:t>
            </a:r>
            <a:endParaRPr lang="en-US" sz="2400" i="1" dirty="0"/>
          </a:p>
          <a:p>
            <a:pPr marL="514350" indent="-514350">
              <a:lnSpc>
                <a:spcPct val="100000"/>
              </a:lnSpc>
              <a:spcBef>
                <a:spcPts val="0"/>
              </a:spcBef>
              <a:spcAft>
                <a:spcPts val="1000"/>
              </a:spcAft>
              <a:buFont typeface="+mj-lt"/>
              <a:buAutoNum type="arabicPeriod"/>
            </a:pPr>
            <a:r>
              <a:rPr lang="en-US" sz="2400" dirty="0"/>
              <a:t>Real Estate Trends</a:t>
            </a:r>
          </a:p>
          <a:p>
            <a:pPr marL="514350" indent="-514350">
              <a:lnSpc>
                <a:spcPct val="100000"/>
              </a:lnSpc>
              <a:spcBef>
                <a:spcPts val="0"/>
              </a:spcBef>
              <a:spcAft>
                <a:spcPts val="1000"/>
              </a:spcAft>
              <a:buFont typeface="+mj-lt"/>
              <a:buAutoNum type="arabicPeriod"/>
            </a:pPr>
            <a:r>
              <a:rPr lang="en-US" sz="2400" dirty="0"/>
              <a:t>Old Business</a:t>
            </a:r>
          </a:p>
          <a:p>
            <a:pPr marL="514350" indent="-514350">
              <a:lnSpc>
                <a:spcPct val="100000"/>
              </a:lnSpc>
              <a:spcBef>
                <a:spcPts val="0"/>
              </a:spcBef>
              <a:spcAft>
                <a:spcPts val="1000"/>
              </a:spcAft>
              <a:buFont typeface="+mj-lt"/>
              <a:buAutoNum type="arabicPeriod"/>
            </a:pPr>
            <a:r>
              <a:rPr lang="en-US" sz="2400" dirty="0"/>
              <a:t>New Business</a:t>
            </a:r>
          </a:p>
          <a:p>
            <a:pPr marL="514350" indent="-514350">
              <a:lnSpc>
                <a:spcPct val="100000"/>
              </a:lnSpc>
              <a:spcBef>
                <a:spcPts val="0"/>
              </a:spcBef>
              <a:spcAft>
                <a:spcPts val="1000"/>
              </a:spcAft>
              <a:buFont typeface="+mj-lt"/>
              <a:buAutoNum type="arabicPeriod"/>
            </a:pPr>
            <a:r>
              <a:rPr lang="en-US" sz="2400" dirty="0"/>
              <a:t>Adjourn</a:t>
            </a:r>
          </a:p>
        </p:txBody>
      </p:sp>
      <p:cxnSp>
        <p:nvCxnSpPr>
          <p:cNvPr id="13" name="Straight Connector 12">
            <a:extLst>
              <a:ext uri="{FF2B5EF4-FFF2-40B4-BE49-F238E27FC236}">
                <a16:creationId xmlns:a16="http://schemas.microsoft.com/office/drawing/2014/main" id="{268443DB-C662-4FAD-A2E4-BEE5FA41F803}"/>
              </a:ext>
            </a:extLst>
          </p:cNvPr>
          <p:cNvCxnSpPr>
            <a:cxnSpLocks/>
          </p:cNvCxnSpPr>
          <p:nvPr/>
        </p:nvCxnSpPr>
        <p:spPr>
          <a:xfrm>
            <a:off x="371093" y="1538516"/>
            <a:ext cx="4247453" cy="0"/>
          </a:xfrm>
          <a:prstGeom prst="line">
            <a:avLst/>
          </a:prstGeom>
          <a:ln w="28575">
            <a:solidFill>
              <a:srgbClr val="6C804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34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A3443-E579-4B1B-BFE4-D2F42CA5C9B1}"/>
              </a:ext>
            </a:extLst>
          </p:cNvPr>
          <p:cNvSpPr>
            <a:spLocks noGrp="1"/>
          </p:cNvSpPr>
          <p:nvPr>
            <p:ph type="title"/>
          </p:nvPr>
        </p:nvSpPr>
        <p:spPr>
          <a:xfrm>
            <a:off x="4965430" y="629268"/>
            <a:ext cx="6586491" cy="1286160"/>
          </a:xfrm>
        </p:spPr>
        <p:txBody>
          <a:bodyPr spcFirstLastPara="1" vert="horz" lIns="91440" tIns="45720" rIns="91440" bIns="45720" rtlCol="0" anchor="b" anchorCtr="0">
            <a:normAutofit/>
          </a:bodyPr>
          <a:lstStyle/>
          <a:p>
            <a:pPr>
              <a:spcBef>
                <a:spcPct val="0"/>
              </a:spcBef>
            </a:pPr>
            <a:r>
              <a:rPr lang="en-US" sz="5400" b="0" i="0" u="none" strike="noStrike" kern="1200" cap="none" dirty="0">
                <a:latin typeface="+mj-lt"/>
                <a:ea typeface="+mj-ea"/>
                <a:cs typeface="+mj-cs"/>
                <a:sym typeface="Twentieth Century"/>
              </a:rPr>
              <a:t>Company Updates</a:t>
            </a:r>
          </a:p>
        </p:txBody>
      </p:sp>
      <p:sp>
        <p:nvSpPr>
          <p:cNvPr id="8" name="Content Placeholder 7">
            <a:extLst>
              <a:ext uri="{FF2B5EF4-FFF2-40B4-BE49-F238E27FC236}">
                <a16:creationId xmlns:a16="http://schemas.microsoft.com/office/drawing/2014/main" id="{33AB9420-B97D-4489-88AB-0E7DAC09D0F4}"/>
              </a:ext>
            </a:extLst>
          </p:cNvPr>
          <p:cNvSpPr>
            <a:spLocks noGrp="1"/>
          </p:cNvSpPr>
          <p:nvPr>
            <p:ph idx="1"/>
          </p:nvPr>
        </p:nvSpPr>
        <p:spPr>
          <a:xfrm>
            <a:off x="4965431" y="2438400"/>
            <a:ext cx="6586489" cy="3785419"/>
          </a:xfrm>
        </p:spPr>
        <p:txBody>
          <a:bodyPr>
            <a:normAutofit/>
          </a:bodyPr>
          <a:lstStyle/>
          <a:p>
            <a:endParaRPr lang="en-US" sz="3200" dirty="0"/>
          </a:p>
        </p:txBody>
      </p:sp>
      <p:pic>
        <p:nvPicPr>
          <p:cNvPr id="7" name="Picture 6" descr="Conference room table">
            <a:extLst>
              <a:ext uri="{FF2B5EF4-FFF2-40B4-BE49-F238E27FC236}">
                <a16:creationId xmlns:a16="http://schemas.microsoft.com/office/drawing/2014/main" id="{A3B0CB73-EAAC-44BB-BEF2-3D5B2B8DEE0B}"/>
              </a:ext>
            </a:extLst>
          </p:cNvPr>
          <p:cNvPicPr>
            <a:picLocks noChangeAspect="1"/>
          </p:cNvPicPr>
          <p:nvPr/>
        </p:nvPicPr>
        <p:blipFill rotWithShape="1">
          <a:blip r:embed="rId3">
            <a:extLst>
              <a:ext uri="{28A0092B-C50C-407E-A947-70E740481C1C}">
                <a14:useLocalDpi xmlns:a14="http://schemas.microsoft.com/office/drawing/2010/main" val="0"/>
              </a:ext>
            </a:extLst>
          </a:blip>
          <a:srcRect l="39673"/>
          <a:stretch/>
        </p:blipFill>
        <p:spPr>
          <a:xfrm>
            <a:off x="20" y="10"/>
            <a:ext cx="4635571" cy="6857990"/>
          </a:xfrm>
          <a:prstGeom prst="rect">
            <a:avLst/>
          </a:prstGeom>
          <a:effectLst/>
        </p:spPr>
      </p:pic>
      <p:cxnSp>
        <p:nvCxnSpPr>
          <p:cNvPr id="13" name="Straight Connector 1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8886A23-F7BB-44CC-BE7F-FD7F54D88506}"/>
              </a:ext>
            </a:extLst>
          </p:cNvPr>
          <p:cNvSpPr txBox="1"/>
          <p:nvPr/>
        </p:nvSpPr>
        <p:spPr>
          <a:xfrm>
            <a:off x="4965431" y="2438400"/>
            <a:ext cx="6586489" cy="3785419"/>
          </a:xfrm>
          <a:prstGeom prst="rect">
            <a:avLst/>
          </a:prstGeom>
        </p:spPr>
        <p:txBody>
          <a:bodyPr spcFirstLastPara="1" vert="horz" lIns="91440" tIns="45720" rIns="91440" bIns="45720" rtlCol="0" anchorCtr="0">
            <a:normAutofit/>
          </a:bodyPr>
          <a:lstStyle/>
          <a:p>
            <a:pPr marL="457200" indent="-228600">
              <a:lnSpc>
                <a:spcPct val="90000"/>
              </a:lnSpc>
              <a:spcBef>
                <a:spcPts val="1000"/>
              </a:spcBef>
              <a:buClr>
                <a:schemeClr val="dk1"/>
              </a:buClr>
              <a:buSzPts val="2400"/>
              <a:buFont typeface="Arial" panose="020B0604020202020204" pitchFamily="34" charset="0"/>
              <a:buChar char="•"/>
            </a:pPr>
            <a:endParaRPr lang="en-US" sz="2000" b="0" i="0" u="none" strike="noStrike" cap="none" dirty="0">
              <a:sym typeface="Rockwell"/>
            </a:endParaRPr>
          </a:p>
        </p:txBody>
      </p:sp>
    </p:spTree>
    <p:extLst>
      <p:ext uri="{BB962C8B-B14F-4D97-AF65-F5344CB8AC3E}">
        <p14:creationId xmlns:p14="http://schemas.microsoft.com/office/powerpoint/2010/main" val="57651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Content Placeholder 36" descr="Colorful pins connected with a thread">
            <a:extLst>
              <a:ext uri="{FF2B5EF4-FFF2-40B4-BE49-F238E27FC236}">
                <a16:creationId xmlns:a16="http://schemas.microsoft.com/office/drawing/2014/main" id="{F74BD6D5-3D30-43DA-963D-257ECF57BB9B}"/>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r="23298" b="9091"/>
          <a:stretch/>
        </p:blipFill>
        <p:spPr>
          <a:xfrm>
            <a:off x="3523486" y="0"/>
            <a:ext cx="8668512" cy="6857990"/>
          </a:xfrm>
          <a:prstGeom prst="rect">
            <a:avLst/>
          </a:prstGeom>
        </p:spPr>
      </p:pic>
      <p:sp>
        <p:nvSpPr>
          <p:cNvPr id="44" name="Rectangle 43">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7DA2A89-BAB0-4381-8D10-513A85F2D16E}"/>
              </a:ext>
            </a:extLst>
          </p:cNvPr>
          <p:cNvSpPr>
            <a:spLocks noGrp="1"/>
          </p:cNvSpPr>
          <p:nvPr>
            <p:ph type="title"/>
          </p:nvPr>
        </p:nvSpPr>
        <p:spPr>
          <a:xfrm>
            <a:off x="371093" y="843534"/>
            <a:ext cx="5724907" cy="923544"/>
          </a:xfrm>
        </p:spPr>
        <p:txBody>
          <a:bodyPr vert="horz" lIns="91440" tIns="45720" rIns="91440" bIns="45720" rtlCol="0" anchor="b">
            <a:normAutofit/>
          </a:bodyPr>
          <a:lstStyle/>
          <a:p>
            <a:r>
              <a:rPr lang="en-US" sz="5400" dirty="0">
                <a:solidFill>
                  <a:schemeClr val="tx2">
                    <a:lumMod val="60000"/>
                    <a:lumOff val="40000"/>
                  </a:schemeClr>
                </a:solidFill>
              </a:rPr>
              <a:t>Marketing Updates</a:t>
            </a:r>
          </a:p>
        </p:txBody>
      </p:sp>
      <p:sp>
        <p:nvSpPr>
          <p:cNvPr id="46" name="Rectangle 45" hidden="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Content Placeholder 23">
            <a:extLst>
              <a:ext uri="{FF2B5EF4-FFF2-40B4-BE49-F238E27FC236}">
                <a16:creationId xmlns:a16="http://schemas.microsoft.com/office/drawing/2014/main" id="{15798FAF-C1DD-47FE-AC29-B83319034075}"/>
              </a:ext>
            </a:extLst>
          </p:cNvPr>
          <p:cNvSpPr>
            <a:spLocks noGrp="1"/>
          </p:cNvSpPr>
          <p:nvPr>
            <p:ph sz="half" idx="2"/>
          </p:nvPr>
        </p:nvSpPr>
        <p:spPr>
          <a:xfrm>
            <a:off x="371094" y="2351314"/>
            <a:ext cx="5724906" cy="3573998"/>
          </a:xfrm>
        </p:spPr>
        <p:txBody>
          <a:bodyPr vert="horz" lIns="91440" tIns="45720" rIns="91440" bIns="45720" rtlCol="0" anchor="t">
            <a:normAutofit/>
          </a:bodyPr>
          <a:lstStyle/>
          <a:p>
            <a:endParaRPr lang="en-US" sz="3200" dirty="0"/>
          </a:p>
        </p:txBody>
      </p:sp>
      <p:cxnSp>
        <p:nvCxnSpPr>
          <p:cNvPr id="39" name="Straight Arrow Connector 38">
            <a:extLst>
              <a:ext uri="{FF2B5EF4-FFF2-40B4-BE49-F238E27FC236}">
                <a16:creationId xmlns:a16="http://schemas.microsoft.com/office/drawing/2014/main" id="{E36C33EB-333D-4896-82A3-E2B7DA7E786E}"/>
              </a:ext>
            </a:extLst>
          </p:cNvPr>
          <p:cNvCxnSpPr/>
          <p:nvPr/>
        </p:nvCxnSpPr>
        <p:spPr>
          <a:xfrm>
            <a:off x="371093" y="1930400"/>
            <a:ext cx="5724907" cy="0"/>
          </a:xfrm>
          <a:prstGeom prst="straightConnector1">
            <a:avLst/>
          </a:prstGeom>
          <a:ln w="28575">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921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houses with a question mark&#10;&#10;Description automatically generated">
            <a:extLst>
              <a:ext uri="{FF2B5EF4-FFF2-40B4-BE49-F238E27FC236}">
                <a16:creationId xmlns:a16="http://schemas.microsoft.com/office/drawing/2014/main" id="{6E0EF09B-289F-C3C6-B177-02FD142AA59A}"/>
              </a:ext>
            </a:extLst>
          </p:cNvPr>
          <p:cNvPicPr>
            <a:picLocks noChangeAspect="1"/>
          </p:cNvPicPr>
          <p:nvPr/>
        </p:nvPicPr>
        <p:blipFill rotWithShape="1">
          <a:blip r:embed="rId3">
            <a:extLst>
              <a:ext uri="{28A0092B-C50C-407E-A947-70E740481C1C}">
                <a14:useLocalDpi xmlns:a14="http://schemas.microsoft.com/office/drawing/2010/main" val="0"/>
              </a:ext>
            </a:extLst>
          </a:blip>
          <a:srcRect t="6252" r="2" b="9367"/>
          <a:stretch/>
        </p:blipFill>
        <p:spPr>
          <a:xfrm>
            <a:off x="1" y="0"/>
            <a:ext cx="12192000" cy="6858000"/>
          </a:xfrm>
          <a:prstGeom prst="rect">
            <a:avLst/>
          </a:prstGeom>
        </p:spPr>
      </p:pic>
      <p:sp>
        <p:nvSpPr>
          <p:cNvPr id="2" name="Title 1">
            <a:extLst>
              <a:ext uri="{FF2B5EF4-FFF2-40B4-BE49-F238E27FC236}">
                <a16:creationId xmlns:a16="http://schemas.microsoft.com/office/drawing/2014/main" id="{167A7C65-D3DD-E0D7-56AC-2335A3A3387B}"/>
              </a:ext>
            </a:extLst>
          </p:cNvPr>
          <p:cNvSpPr>
            <a:spLocks noGrp="1"/>
          </p:cNvSpPr>
          <p:nvPr>
            <p:ph type="title"/>
          </p:nvPr>
        </p:nvSpPr>
        <p:spPr>
          <a:xfrm>
            <a:off x="838200" y="582840"/>
            <a:ext cx="10515600" cy="1325563"/>
          </a:xfrm>
        </p:spPr>
        <p:txBody>
          <a:bodyPr>
            <a:normAutofit/>
          </a:bodyPr>
          <a:lstStyle/>
          <a:p>
            <a:r>
              <a:rPr lang="en-US" sz="6000" dirty="0">
                <a:solidFill>
                  <a:srgbClr val="F8FAF3"/>
                </a:solidFill>
              </a:rPr>
              <a:t>Wants &amp; Needs</a:t>
            </a:r>
          </a:p>
        </p:txBody>
      </p:sp>
    </p:spTree>
    <p:extLst>
      <p:ext uri="{BB962C8B-B14F-4D97-AF65-F5344CB8AC3E}">
        <p14:creationId xmlns:p14="http://schemas.microsoft.com/office/powerpoint/2010/main" val="2641437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8">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8006AC-5006-45A0-9BDF-F17D9F042078}"/>
              </a:ext>
            </a:extLst>
          </p:cNvPr>
          <p:cNvSpPr>
            <a:spLocks noGrp="1"/>
          </p:cNvSpPr>
          <p:nvPr>
            <p:ph type="title"/>
          </p:nvPr>
        </p:nvSpPr>
        <p:spPr>
          <a:xfrm>
            <a:off x="612648" y="1078992"/>
            <a:ext cx="6268770" cy="1536192"/>
          </a:xfrm>
        </p:spPr>
        <p:txBody>
          <a:bodyPr vert="horz" lIns="91440" tIns="45720" rIns="91440" bIns="45720" rtlCol="0" anchor="b">
            <a:normAutofit/>
          </a:bodyPr>
          <a:lstStyle/>
          <a:p>
            <a:r>
              <a:rPr lang="en-US" sz="5200" dirty="0">
                <a:solidFill>
                  <a:schemeClr val="tx2"/>
                </a:solidFill>
              </a:rPr>
              <a:t>Education Opportunities</a:t>
            </a:r>
          </a:p>
        </p:txBody>
      </p:sp>
      <p:sp>
        <p:nvSpPr>
          <p:cNvPr id="36" name="!!accent">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2">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8" name="Content Placeholder 3">
            <a:extLst>
              <a:ext uri="{FF2B5EF4-FFF2-40B4-BE49-F238E27FC236}">
                <a16:creationId xmlns:a16="http://schemas.microsoft.com/office/drawing/2014/main" id="{6D83E6F4-EBF3-4155-9362-2EEE8AAF2414}"/>
              </a:ext>
            </a:extLst>
          </p:cNvPr>
          <p:cNvSpPr>
            <a:spLocks noGrp="1"/>
          </p:cNvSpPr>
          <p:nvPr>
            <p:ph sz="half" idx="2"/>
          </p:nvPr>
        </p:nvSpPr>
        <p:spPr>
          <a:xfrm>
            <a:off x="612648" y="3274186"/>
            <a:ext cx="6990419" cy="2825496"/>
          </a:xfrm>
        </p:spPr>
        <p:txBody>
          <a:bodyPr vert="horz" lIns="91440" tIns="45720" rIns="91440" bIns="45720" rtlCol="0">
            <a:noAutofit/>
          </a:bodyPr>
          <a:lstStyle/>
          <a:p>
            <a:pPr marL="0" indent="0">
              <a:lnSpc>
                <a:spcPct val="100000"/>
              </a:lnSpc>
              <a:spcBef>
                <a:spcPts val="0"/>
              </a:spcBef>
              <a:buNone/>
            </a:pPr>
            <a:endParaRPr lang="en-US" dirty="0"/>
          </a:p>
        </p:txBody>
      </p:sp>
      <p:pic>
        <p:nvPicPr>
          <p:cNvPr id="6" name="Content Placeholder 5" descr="Books stacked on a wooden table">
            <a:extLst>
              <a:ext uri="{FF2B5EF4-FFF2-40B4-BE49-F238E27FC236}">
                <a16:creationId xmlns:a16="http://schemas.microsoft.com/office/drawing/2014/main" id="{E5A30CA6-93BE-4533-B59C-0781A5889840}"/>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52493" t="-1" r="6250" b="-1"/>
          <a:stretch/>
        </p:blipFill>
        <p:spPr>
          <a:xfrm>
            <a:off x="7953153" y="10"/>
            <a:ext cx="4238846" cy="6857990"/>
          </a:xfrm>
          <a:prstGeom prst="rect">
            <a:avLst/>
          </a:prstGeom>
        </p:spPr>
      </p:pic>
    </p:spTree>
    <p:extLst>
      <p:ext uri="{BB962C8B-B14F-4D97-AF65-F5344CB8AC3E}">
        <p14:creationId xmlns:p14="http://schemas.microsoft.com/office/powerpoint/2010/main" val="179030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E603975-B289-8A6D-BF77-AD6F74AF9D48}"/>
              </a:ext>
            </a:extLst>
          </p:cNvPr>
          <p:cNvSpPr txBox="1"/>
          <p:nvPr/>
        </p:nvSpPr>
        <p:spPr>
          <a:xfrm>
            <a:off x="-2233749" y="1776548"/>
            <a:ext cx="2103120" cy="2831544"/>
          </a:xfrm>
          <a:prstGeom prst="rect">
            <a:avLst/>
          </a:prstGeom>
          <a:noFill/>
        </p:spPr>
        <p:txBody>
          <a:bodyPr wrap="square" rtlCol="0">
            <a:spAutoFit/>
          </a:bodyPr>
          <a:lstStyle/>
          <a:p>
            <a:pPr>
              <a:spcAft>
                <a:spcPts val="600"/>
              </a:spcAft>
            </a:pPr>
            <a:r>
              <a:rPr lang="en-US">
                <a:solidFill>
                  <a:srgbClr val="FF0000"/>
                </a:solidFill>
              </a:rPr>
              <a:t>Embedded videos are for PowerPoint only.  </a:t>
            </a:r>
          </a:p>
          <a:p>
            <a:pPr>
              <a:spcAft>
                <a:spcPts val="600"/>
              </a:spcAft>
            </a:pPr>
            <a:endParaRPr lang="en-US">
              <a:solidFill>
                <a:srgbClr val="FF0000"/>
              </a:solidFill>
            </a:endParaRPr>
          </a:p>
          <a:p>
            <a:pPr>
              <a:spcAft>
                <a:spcPts val="600"/>
              </a:spcAft>
            </a:pPr>
            <a:r>
              <a:rPr lang="en-US" sz="2400" b="1">
                <a:solidFill>
                  <a:srgbClr val="FF0000"/>
                </a:solidFill>
              </a:rPr>
              <a:t>Videos will NOT play in Google Slides or Keynote.</a:t>
            </a:r>
          </a:p>
        </p:txBody>
      </p:sp>
      <p:pic>
        <p:nvPicPr>
          <p:cNvPr id="3" name="Online Media 2" title="Build Your Database">
            <a:hlinkClick r:id="" action="ppaction://media"/>
            <a:extLst>
              <a:ext uri="{FF2B5EF4-FFF2-40B4-BE49-F238E27FC236}">
                <a16:creationId xmlns:a16="http://schemas.microsoft.com/office/drawing/2014/main" id="{9A1544BE-3C36-042F-C66E-F3FE0CC3EF81}"/>
              </a:ext>
            </a:extLst>
          </p:cNvPr>
          <p:cNvPicPr>
            <a:picLocks noRot="1" noChangeAspect="1"/>
          </p:cNvPicPr>
          <p:nvPr>
            <a:videoFile r:link="rId1"/>
          </p:nvPr>
        </p:nvPicPr>
        <p:blipFill>
          <a:blip r:embed="rId4"/>
          <a:stretch>
            <a:fillRect/>
          </a:stretch>
        </p:blipFill>
        <p:spPr>
          <a:xfrm>
            <a:off x="9525" y="0"/>
            <a:ext cx="12172950" cy="6858000"/>
          </a:xfrm>
          <a:prstGeom prst="rect">
            <a:avLst/>
          </a:prstGeom>
        </p:spPr>
      </p:pic>
    </p:spTree>
    <p:extLst>
      <p:ext uri="{BB962C8B-B14F-4D97-AF65-F5344CB8AC3E}">
        <p14:creationId xmlns:p14="http://schemas.microsoft.com/office/powerpoint/2010/main" val="367860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E603975-B289-8A6D-BF77-AD6F74AF9D48}"/>
              </a:ext>
            </a:extLst>
          </p:cNvPr>
          <p:cNvSpPr txBox="1"/>
          <p:nvPr/>
        </p:nvSpPr>
        <p:spPr>
          <a:xfrm>
            <a:off x="-2233749" y="1776548"/>
            <a:ext cx="2103120" cy="2831544"/>
          </a:xfrm>
          <a:prstGeom prst="rect">
            <a:avLst/>
          </a:prstGeom>
          <a:noFill/>
        </p:spPr>
        <p:txBody>
          <a:bodyPr wrap="square" rtlCol="0">
            <a:spAutoFit/>
          </a:bodyPr>
          <a:lstStyle/>
          <a:p>
            <a:pPr>
              <a:spcAft>
                <a:spcPts val="600"/>
              </a:spcAft>
            </a:pPr>
            <a:r>
              <a:rPr lang="en-US" dirty="0">
                <a:solidFill>
                  <a:srgbClr val="FF0000"/>
                </a:solidFill>
              </a:rPr>
              <a:t>Embedded videos are for PowerPoint only.  </a:t>
            </a:r>
          </a:p>
          <a:p>
            <a:pPr>
              <a:spcAft>
                <a:spcPts val="600"/>
              </a:spcAft>
            </a:pPr>
            <a:endParaRPr lang="en-US" dirty="0">
              <a:solidFill>
                <a:srgbClr val="FF0000"/>
              </a:solidFill>
            </a:endParaRPr>
          </a:p>
          <a:p>
            <a:pPr>
              <a:spcAft>
                <a:spcPts val="600"/>
              </a:spcAft>
            </a:pPr>
            <a:r>
              <a:rPr lang="en-US" sz="2400" b="1" dirty="0">
                <a:solidFill>
                  <a:srgbClr val="FF0000"/>
                </a:solidFill>
              </a:rPr>
              <a:t>Videos will NOT play in Google Slides or Keynote.</a:t>
            </a:r>
          </a:p>
        </p:txBody>
      </p:sp>
      <p:pic>
        <p:nvPicPr>
          <p:cNvPr id="2" name="Online Media 1" title="Scheduling Prospecting Time">
            <a:hlinkClick r:id="" action="ppaction://media"/>
            <a:extLst>
              <a:ext uri="{FF2B5EF4-FFF2-40B4-BE49-F238E27FC236}">
                <a16:creationId xmlns:a16="http://schemas.microsoft.com/office/drawing/2014/main" id="{18649508-497E-F6B9-EB74-C5FDDAA952EF}"/>
              </a:ext>
            </a:extLst>
          </p:cNvPr>
          <p:cNvPicPr>
            <a:picLocks noRot="1" noChangeAspect="1"/>
          </p:cNvPicPr>
          <p:nvPr>
            <a:videoFile r:link="rId1"/>
          </p:nvPr>
        </p:nvPicPr>
        <p:blipFill>
          <a:blip r:embed="rId4"/>
          <a:stretch>
            <a:fillRect/>
          </a:stretch>
        </p:blipFill>
        <p:spPr>
          <a:xfrm>
            <a:off x="9525" y="0"/>
            <a:ext cx="12172950" cy="6858000"/>
          </a:xfrm>
          <a:prstGeom prst="rect">
            <a:avLst/>
          </a:prstGeom>
        </p:spPr>
      </p:pic>
    </p:spTree>
    <p:extLst>
      <p:ext uri="{BB962C8B-B14F-4D97-AF65-F5344CB8AC3E}">
        <p14:creationId xmlns:p14="http://schemas.microsoft.com/office/powerpoint/2010/main" val="227708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1_Office Theme">
  <a:themeElements>
    <a:clrScheme name="Custom 1">
      <a:dk1>
        <a:srgbClr val="000000"/>
      </a:dk1>
      <a:lt1>
        <a:srgbClr val="FFFFFF"/>
      </a:lt1>
      <a:dk2>
        <a:srgbClr val="395861"/>
      </a:dk2>
      <a:lt2>
        <a:srgbClr val="FFFFFF"/>
      </a:lt2>
      <a:accent1>
        <a:srgbClr val="B1BFB2"/>
      </a:accent1>
      <a:accent2>
        <a:srgbClr val="E0D1A0"/>
      </a:accent2>
      <a:accent3>
        <a:srgbClr val="CAAF5D"/>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1">
      <a:dk1>
        <a:srgbClr val="000000"/>
      </a:dk1>
      <a:lt1>
        <a:srgbClr val="FFFFFF"/>
      </a:lt1>
      <a:dk2>
        <a:srgbClr val="395861"/>
      </a:dk2>
      <a:lt2>
        <a:srgbClr val="FFFFFF"/>
      </a:lt2>
      <a:accent1>
        <a:srgbClr val="B1BFB2"/>
      </a:accent1>
      <a:accent2>
        <a:srgbClr val="E0D1A0"/>
      </a:accent2>
      <a:accent3>
        <a:srgbClr val="CAAF5D"/>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15382</TotalTime>
  <Words>1564</Words>
  <Application>Microsoft Office PowerPoint</Application>
  <PresentationFormat>Widescreen</PresentationFormat>
  <Paragraphs>182</Paragraphs>
  <Slides>24</Slides>
  <Notes>24</Notes>
  <HiddenSlides>0</HiddenSlides>
  <MMClips>4</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24</vt:i4>
      </vt:variant>
    </vt:vector>
  </HeadingPairs>
  <TitlesOfParts>
    <vt:vector size="35" baseType="lpstr">
      <vt:lpstr>Arial</vt:lpstr>
      <vt:lpstr>Calibri</vt:lpstr>
      <vt:lpstr>Open Sans</vt:lpstr>
      <vt:lpstr>Rockwell</vt:lpstr>
      <vt:lpstr>Satisfy</vt:lpstr>
      <vt:lpstr>Söhne</vt:lpstr>
      <vt:lpstr>Times New Roman</vt:lpstr>
      <vt:lpstr>Tw Cen MT</vt:lpstr>
      <vt:lpstr>Twentieth Century</vt:lpstr>
      <vt:lpstr>1_Office Theme</vt:lpstr>
      <vt:lpstr>Office Theme</vt:lpstr>
      <vt:lpstr>Welcome</vt:lpstr>
      <vt:lpstr>Good News!</vt:lpstr>
      <vt:lpstr>Meeting Agenda</vt:lpstr>
      <vt:lpstr>Company Updates</vt:lpstr>
      <vt:lpstr>Marketing Updates</vt:lpstr>
      <vt:lpstr>Wants &amp; Needs</vt:lpstr>
      <vt:lpstr>Education Opportunities</vt:lpstr>
      <vt:lpstr>PowerPoint Presentation</vt:lpstr>
      <vt:lpstr>PowerPoint Presentation</vt:lpstr>
      <vt:lpstr>PowerPoint Presentation</vt:lpstr>
      <vt:lpstr>PowerPoint Presentation</vt:lpstr>
      <vt:lpstr>Guest Speaker</vt:lpstr>
      <vt:lpstr>30-Year Fixed Mortgage Rates</vt:lpstr>
      <vt:lpstr>Existing-Home SALES</vt:lpstr>
      <vt:lpstr>Monthly Supply of New Houses</vt:lpstr>
      <vt:lpstr>Real Estate Trends Local Market Report</vt:lpstr>
      <vt:lpstr>Real Estate Trends Company Production</vt:lpstr>
      <vt:lpstr>Real Estate Trends Company Data</vt:lpstr>
      <vt:lpstr>PowerPoint Presentation</vt:lpstr>
      <vt:lpstr>Next Meeting</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Spark &amp; Logic</dc:creator>
  <cp:lastModifiedBy>Danielle Fogel</cp:lastModifiedBy>
  <cp:revision>176</cp:revision>
  <dcterms:created xsi:type="dcterms:W3CDTF">2021-11-05T15:17:42Z</dcterms:created>
  <dcterms:modified xsi:type="dcterms:W3CDTF">2024-02-19T13:40:48Z</dcterms:modified>
</cp:coreProperties>
</file>