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447" r:id="rId3"/>
    <p:sldId id="443" r:id="rId4"/>
    <p:sldId id="257" r:id="rId5"/>
    <p:sldId id="258" r:id="rId6"/>
    <p:sldId id="260" r:id="rId7"/>
    <p:sldId id="436" r:id="rId8"/>
    <p:sldId id="261" r:id="rId9"/>
    <p:sldId id="408" r:id="rId10"/>
    <p:sldId id="406" r:id="rId11"/>
    <p:sldId id="402" r:id="rId12"/>
    <p:sldId id="435" r:id="rId13"/>
    <p:sldId id="409" r:id="rId14"/>
    <p:sldId id="299" r:id="rId15"/>
    <p:sldId id="448" r:id="rId16"/>
    <p:sldId id="449" r:id="rId17"/>
    <p:sldId id="450" r:id="rId18"/>
    <p:sldId id="279" r:id="rId19"/>
    <p:sldId id="263" r:id="rId20"/>
    <p:sldId id="280" r:id="rId21"/>
    <p:sldId id="268" r:id="rId22"/>
    <p:sldId id="270" r:id="rId23"/>
    <p:sldId id="398" r:id="rId24"/>
    <p:sldId id="404" r:id="rId25"/>
    <p:sldId id="451" r:id="rId26"/>
    <p:sldId id="417"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7A01"/>
    <a:srgbClr val="336600"/>
    <a:srgbClr val="781C1D"/>
    <a:srgbClr val="C81E22"/>
    <a:srgbClr val="D82026"/>
    <a:srgbClr val="E17B7B"/>
    <a:srgbClr val="3F201D"/>
    <a:srgbClr val="9B4F21"/>
    <a:srgbClr val="744241"/>
    <a:srgbClr val="AC7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67918" autoAdjust="0"/>
  </p:normalViewPr>
  <p:slideViewPr>
    <p:cSldViewPr snapToGrid="0">
      <p:cViewPr varScale="1">
        <p:scale>
          <a:sx n="75" d="100"/>
          <a:sy n="75" d="100"/>
        </p:scale>
        <p:origin x="1662"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558"/>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197123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 The good news is that the 30-year fixed rate has finally dipped below 7% to 6.61% in December.</a:t>
            </a:r>
          </a:p>
          <a:p>
            <a:pPr marL="171424" indent="-171424">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The drop in rates could open up opportunities for more buyers to snag their dream homes instead of just settling for what they could afford. If you’ve got cautious buyers on your hands, it might be a good idea to suggest they reach out to their mortgage rep now. And with inflation hanging low, there’s a chance the Federal Reserve might stick with the current rates or even tweak them down a bit.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In November, existing home sales made a modest gain of just under 1% monthly, and year-over-year sales fell 7.3%.</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Median Sales Price increased 4% from a year ago.</a:t>
            </a:r>
          </a:p>
          <a:p>
            <a:pPr marL="0" indent="0">
              <a:lnSpc>
                <a:spcPct val="107000"/>
              </a:lnSpc>
              <a:spcAft>
                <a:spcPts val="800"/>
              </a:spcAft>
              <a:buFont typeface="Arial" panose="020B0604020202020204" pitchFamily="34" charse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House prices just keep on climbing. The only thing that can really put a damper on the rise in prices is if there’s a significant increase in the supply.</a:t>
            </a: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171424" indent="-171424">
              <a:lnSpc>
                <a:spcPct val="107000"/>
              </a:lnSpc>
              <a:spcAft>
                <a:spcPts val="800"/>
              </a:spcAft>
              <a:buFont typeface="Arial" panose="020B0604020202020204" pitchFamily="34" charset="0"/>
              <a:buChar char="•"/>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increased from 7.8 to 9.2 months of inventory!</a:t>
            </a:r>
          </a:p>
          <a:p>
            <a:pPr marL="171424" indent="-171424">
              <a:lnSpc>
                <a:spcPct val="107000"/>
              </a:lnSpc>
              <a:spcAft>
                <a:spcPts val="800"/>
              </a:spcAft>
              <a:buFont typeface="Arial" panose="020B0604020202020204" pitchFamily="34" charset="0"/>
              <a:buChar char="•"/>
              <a:tabLst>
                <a:tab pos="457133" algn="l"/>
              </a:tabLs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133"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133"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With new construction homes lingering on the market longer and single-family housing construction starts predicted to increase in 2024, this could be a good year for your buyers looking to negotiate asking prices and/or building upgrades.</a:t>
            </a: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76767"/>
                </a:solidFill>
                <a:effectLst/>
                <a:latin typeface="Open Sans" panose="020B0606030504020204" pitchFamily="34" charset="0"/>
              </a:rPr>
              <a:t>February 11</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is Thomas Edison’s birthday. Leverage this day by scheduling a pop by to a few select past clients and members of your Sphere of Influence. In a small gift bag include items such as LED night lights, energy-saving light bulbs, or plastic light bulbs you buy at the local craft store that you can fill with candy. Attach a clever gift tag, such as Your Referrals LIGHT up my day! Slip in a couple of business cards and schedule a day to drop off the bags. If the recipient is home, share relevant data about the market and let them know that if they know of anyone looking to buy or sell real estate that you would appreciate their referral.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endParaRPr lang="en-US" b="0" i="1" dirty="0">
              <a:solidFill>
                <a:srgbClr val="676767"/>
              </a:solidFill>
              <a:effectLst/>
              <a:latin typeface="Open Sans" panose="020B0606030504020204" pitchFamily="34" charset="0"/>
            </a:endParaRPr>
          </a:p>
          <a:p>
            <a:r>
              <a:rPr lang="en-US" b="0" i="0" dirty="0">
                <a:solidFill>
                  <a:srgbClr val="676767"/>
                </a:solidFill>
                <a:effectLst/>
                <a:latin typeface="Open Sans" panose="020B0606030504020204" pitchFamily="34" charset="0"/>
              </a:rPr>
              <a:t>Select a few past clients and people in your sphere of influence and do an impromptu pop-by. February 14</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is Valentine’s Day. Prepare a small gift bag containing assorted chocolates. Add a couple of your business cards and a clever tag, such as You are the Heart of our business. Staying top of mind will help you win repeat and referral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algn="l"/>
            <a:endParaRPr lang="en-US" b="0" i="0" dirty="0">
              <a:solidFill>
                <a:srgbClr val="676767"/>
              </a:solidFill>
              <a:effectLst/>
              <a:latin typeface="Open Sans" panose="020B0606030504020204" pitchFamily="34" charset="0"/>
            </a:endParaRPr>
          </a:p>
          <a:p>
            <a:pPr algn="l"/>
            <a:r>
              <a:rPr lang="en-US" b="0" i="0" dirty="0">
                <a:solidFill>
                  <a:srgbClr val="676767"/>
                </a:solidFill>
                <a:effectLst/>
                <a:latin typeface="Open Sans" panose="020B0606030504020204" pitchFamily="34" charset="0"/>
              </a:rPr>
              <a:t>National Banana Bread Day is February 23</a:t>
            </a:r>
            <a:r>
              <a:rPr lang="en-US" b="0" i="0" baseline="30000" dirty="0">
                <a:solidFill>
                  <a:srgbClr val="676767"/>
                </a:solidFill>
                <a:effectLst/>
                <a:latin typeface="Open Sans" panose="020B0606030504020204" pitchFamily="34" charset="0"/>
              </a:rPr>
              <a:t>rd</a:t>
            </a:r>
            <a:r>
              <a:rPr lang="en-US" b="0" i="0" dirty="0">
                <a:solidFill>
                  <a:srgbClr val="676767"/>
                </a:solidFill>
                <a:effectLst/>
                <a:latin typeface="Open Sans" panose="020B0606030504020204" pitchFamily="34" charset="0"/>
              </a:rPr>
              <a:t>. A fun way to stay top-of-mind with past clients would be to surprise them with a loaf of banana bread. Be sure to attach a clever tag like the one shown and your business card.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8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endParaRPr lang="en-US" b="0" i="1" dirty="0">
              <a:solidFill>
                <a:srgbClr val="676767"/>
              </a:solidFill>
              <a:effectLst/>
              <a:latin typeface="Open Sans" panose="020B0606030504020204" pitchFamily="34" charset="0"/>
            </a:endParaRPr>
          </a:p>
          <a:p>
            <a:r>
              <a:rPr lang="en-US" b="0" i="0" dirty="0">
                <a:solidFill>
                  <a:srgbClr val="676767"/>
                </a:solidFill>
                <a:effectLst/>
                <a:latin typeface="Open Sans" panose="020B0606030504020204" pitchFamily="34" charset="0"/>
              </a:rPr>
              <a:t>Many companies are shifting to electronic communications with their clients. This means the empty mailbox may get your marketing material noticed by sending information that homeowners will want to hold onto, which means that your contact information will be available when needed. An excellent report to prepare and send is the Absorption Rate. This report provides valuable insights into the pace at which properties are selling and aids in pricing strategies. Sharing this with your clients will help guide them on what’s happening in the local market.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algn="l"/>
            <a:endParaRPr lang="en-US" b="0" i="0" dirty="0">
              <a:solidFill>
                <a:srgbClr val="676767"/>
              </a:solidFill>
              <a:effectLst/>
              <a:latin typeface="Open Sans" panose="020B0606030504020204" pitchFamily="34" charset="0"/>
            </a:endParaRPr>
          </a:p>
          <a:p>
            <a:pPr algn="l"/>
            <a:r>
              <a:rPr lang="en-US" b="0" i="0" dirty="0">
                <a:solidFill>
                  <a:srgbClr val="676767"/>
                </a:solidFill>
                <a:effectLst/>
                <a:latin typeface="Open Sans" panose="020B0606030504020204" pitchFamily="34" charset="0"/>
              </a:rPr>
              <a:t>March 10</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will start Daylight Saving Time. Consider sending an email to everyone in your database. A clever line to use in the email is, “Hey, if you’re considering buying or selling a home, let’s chat about making the most of that extra hour of daylight in finding your dream home or showcasing your property’s best features!” </a:t>
            </a:r>
          </a:p>
          <a:p>
            <a:pPr algn="l"/>
            <a:endParaRPr lang="en-US" b="0" i="0" dirty="0">
              <a:solidFill>
                <a:srgbClr val="676767"/>
              </a:solidFill>
              <a:effectLst/>
              <a:latin typeface="Open Sans" panose="020B0606030504020204" pitchFamily="34" charset="0"/>
            </a:endParaRPr>
          </a:p>
          <a:p>
            <a:pPr algn="l"/>
            <a:r>
              <a:rPr lang="en-US" b="0" i="0" dirty="0">
                <a:solidFill>
                  <a:srgbClr val="676767"/>
                </a:solidFill>
                <a:effectLst/>
                <a:latin typeface="Open Sans" panose="020B0606030504020204" pitchFamily="34" charset="0"/>
              </a:rPr>
              <a:t>If you don’t already have an email signature, now’s a good time to create a professional one with your brand. And if you do have one, verify that it still accurately reflects your brand.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38082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1/19/2024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1/19/2024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1/19/2024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901973344?h=befe1bd3f1&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789527823?h=a8fce23806&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901965315?h=cef9b35921&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666480370?h=90dd13c7d1&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D9DE19-B347-0B71-72D6-7A3CDEAD2A35}"/>
              </a:ext>
            </a:extLst>
          </p:cNvPr>
          <p:cNvPicPr>
            <a:picLocks noChangeAspect="1"/>
          </p:cNvPicPr>
          <p:nvPr/>
        </p:nvPicPr>
        <p:blipFill rotWithShape="1">
          <a:blip r:embed="rId3">
            <a:extLst>
              <a:ext uri="{28A0092B-C50C-407E-A947-70E740481C1C}">
                <a14:useLocalDpi xmlns:a14="http://schemas.microsoft.com/office/drawing/2010/main" val="0"/>
              </a:ext>
            </a:extLst>
          </a:blip>
          <a:srcRect t="345" r="25840" b="1"/>
          <a:stretch/>
        </p:blipFill>
        <p:spPr>
          <a:xfrm>
            <a:off x="-2"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1633536" y="701675"/>
            <a:ext cx="8924925" cy="1889125"/>
          </a:xfrm>
        </p:spPr>
        <p:txBody>
          <a:bodyPr vert="horz" lIns="91440" tIns="45720" rIns="91440" bIns="45720" rtlCol="0" anchor="b">
            <a:normAutofit fontScale="90000"/>
          </a:bodyPr>
          <a:lstStyle/>
          <a:p>
            <a:pPr algn="ctr">
              <a:lnSpc>
                <a:spcPct val="90000"/>
              </a:lnSpc>
              <a:spcBef>
                <a:spcPct val="0"/>
              </a:spcBef>
            </a:pPr>
            <a:r>
              <a:rPr lang="en-US" sz="13800" kern="1200" dirty="0">
                <a:solidFill>
                  <a:srgbClr val="CA7A01"/>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CA7A01"/>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80247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2" name="Online Media 1" title="Mini-Mastermind: Past Client Communication Calendar">
            <a:hlinkClick r:id="" action="ppaction://media"/>
            <a:extLst>
              <a:ext uri="{FF2B5EF4-FFF2-40B4-BE49-F238E27FC236}">
                <a16:creationId xmlns:a16="http://schemas.microsoft.com/office/drawing/2014/main" id="{E21BC67E-5EE2-98F3-7CBD-890AABFA5783}"/>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4BAC6-08C6-BEF5-69CF-94C61E913760}"/>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2" name="Online Media 1" title="Exceed Your Client's Expectations">
            <a:hlinkClick r:id="" action="ppaction://media"/>
            <a:extLst>
              <a:ext uri="{FF2B5EF4-FFF2-40B4-BE49-F238E27FC236}">
                <a16:creationId xmlns:a16="http://schemas.microsoft.com/office/drawing/2014/main" id="{81C40B6D-66CE-C32E-C0F8-7C01610CBB9D}"/>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6229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7.22%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November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6.61%</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December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0022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November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6"/>
            <a:ext cx="4577712" cy="687114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January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287830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November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3683"/>
            <a:ext cx="12191992" cy="4162667"/>
          </a:xfrm>
          <a:prstGeom prst="rect">
            <a:avLst/>
          </a:prstGeom>
        </p:spPr>
      </p:pic>
    </p:spTree>
    <p:extLst>
      <p:ext uri="{BB962C8B-B14F-4D97-AF65-F5344CB8AC3E}">
        <p14:creationId xmlns:p14="http://schemas.microsoft.com/office/powerpoint/2010/main" val="274725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77134" y="126927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a:blip r:embed="rId3">
            <a:extLst>
              <a:ext uri="{28A0092B-C50C-407E-A947-70E740481C1C}">
                <a14:useLocalDpi xmlns:a14="http://schemas.microsoft.com/office/drawing/2010/main" val="0"/>
              </a:ext>
            </a:extLst>
          </a:blip>
          <a:srcRect l="1432" r="1432"/>
          <a:stretch/>
        </p:blipFill>
        <p:spPr>
          <a:xfrm>
            <a:off x="622178" y="1103837"/>
            <a:ext cx="5086244" cy="451319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420ECE7-207F-6BC9-B3D2-708152A283E5}"/>
              </a:ext>
            </a:extLst>
          </p:cNvPr>
          <p:cNvSpPr txBox="1"/>
          <p:nvPr/>
        </p:nvSpPr>
        <p:spPr>
          <a:xfrm>
            <a:off x="6540884" y="4603051"/>
            <a:ext cx="47629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5A3"/>
                </a:solidFill>
                <a:effectLst/>
                <a:uLnTx/>
                <a:uFillTx/>
                <a:latin typeface="Times New Roman"/>
                <a:ea typeface="+mn-ea"/>
                <a:cs typeface="+mn-cs"/>
              </a:rPr>
              <a:t>Prepare a small gift bag with LED night lights or energy-saving light bulbs.</a:t>
            </a:r>
          </a:p>
        </p:txBody>
      </p:sp>
      <p:sp>
        <p:nvSpPr>
          <p:cNvPr id="7" name="TextBox 6">
            <a:extLst>
              <a:ext uri="{FF2B5EF4-FFF2-40B4-BE49-F238E27FC236}">
                <a16:creationId xmlns:a16="http://schemas.microsoft.com/office/drawing/2014/main" id="{5946A6BC-DBD9-93FF-8DEB-9CFF2CB75809}"/>
              </a:ext>
            </a:extLst>
          </p:cNvPr>
          <p:cNvSpPr txBox="1"/>
          <p:nvPr/>
        </p:nvSpPr>
        <p:spPr>
          <a:xfrm>
            <a:off x="6454407" y="3362324"/>
            <a:ext cx="49359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Thomas Edison’s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February 11th </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29" objId="2"/>
        <p14:stopEvt time="2531"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8" name="Group 7">
            <a:extLst>
              <a:ext uri="{FF2B5EF4-FFF2-40B4-BE49-F238E27FC236}">
                <a16:creationId xmlns:a16="http://schemas.microsoft.com/office/drawing/2014/main" id="{9FE00200-ADC6-F6D2-C6B1-DCF149A3B9E2}"/>
              </a:ext>
            </a:extLst>
          </p:cNvPr>
          <p:cNvGrpSpPr/>
          <p:nvPr/>
        </p:nvGrpSpPr>
        <p:grpSpPr>
          <a:xfrm>
            <a:off x="643468" y="1380188"/>
            <a:ext cx="5294717" cy="4012200"/>
            <a:chOff x="5769842" y="800879"/>
            <a:chExt cx="5459526" cy="4137089"/>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5954364"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9C2A34"/>
                  </a:solidFill>
                  <a:effectLst/>
                  <a:uLnTx/>
                  <a:uFillTx/>
                  <a:latin typeface="Tw Cen MT"/>
                  <a:ea typeface="+mj-ea"/>
                  <a:cs typeface="+mj-cs"/>
                </a:rPr>
                <a:t>Spark Your Business</a:t>
              </a:r>
              <a:endParaRPr kumimoji="0" lang="en-US" sz="5400" b="1" i="0" u="none" strike="noStrike" kern="1200" cap="none" spc="0" normalizeH="0" baseline="0" noProof="0" dirty="0">
                <a:ln>
                  <a:noFill/>
                </a:ln>
                <a:solidFill>
                  <a:srgbClr val="9C2A34"/>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769842" y="2826378"/>
              <a:ext cx="5459526" cy="131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55555"/>
                  </a:solidFill>
                  <a:effectLst/>
                  <a:uLnTx/>
                  <a:uFillTx/>
                  <a:latin typeface="Times New Roman"/>
                  <a:ea typeface="+mn-ea"/>
                  <a:cs typeface="+mn-cs"/>
                </a:rPr>
                <a:t>Valentine’s 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55555"/>
                  </a:solidFill>
                  <a:effectLst/>
                  <a:uLnTx/>
                  <a:uFillTx/>
                  <a:latin typeface="Times New Roman"/>
                  <a:ea typeface="+mn-ea"/>
                  <a:cs typeface="+mn-cs"/>
                </a:rPr>
                <a:t>February 14</a:t>
              </a:r>
              <a:r>
                <a:rPr kumimoji="0" lang="en-US" sz="2400" b="0" i="0" u="none" strike="noStrike" kern="1200" cap="none" spc="0" normalizeH="0" baseline="30000" noProof="0" dirty="0">
                  <a:ln>
                    <a:noFill/>
                  </a:ln>
                  <a:solidFill>
                    <a:srgbClr val="555555"/>
                  </a:solidFill>
                  <a:effectLst/>
                  <a:uLnTx/>
                  <a:uFillTx/>
                  <a:latin typeface="Times New Roman"/>
                  <a:ea typeface="+mn-ea"/>
                  <a:cs typeface="+mn-cs"/>
                </a:rPr>
                <a:t>th</a:t>
              </a:r>
              <a:r>
                <a:rPr kumimoji="0" lang="en-US" sz="2400" b="0" i="0" u="none" strike="noStrike" kern="1200" cap="none" spc="0" normalizeH="0" baseline="0" noProof="0" dirty="0">
                  <a:ln>
                    <a:noFill/>
                  </a:ln>
                  <a:solidFill>
                    <a:srgbClr val="555555"/>
                  </a:solidFill>
                  <a:effectLst/>
                  <a:uLnTx/>
                  <a:uFillTx/>
                  <a:latin typeface="Times New Roman"/>
                  <a:ea typeface="+mn-ea"/>
                  <a:cs typeface="+mn-cs"/>
                </a:rPr>
                <a:t> </a:t>
              </a:r>
              <a:endParaRPr kumimoji="0" lang="en-US" sz="2400" b="0" i="0" u="none" strike="noStrike" kern="1200" cap="none" spc="0" normalizeH="0" baseline="30000" noProof="0" dirty="0">
                <a:ln>
                  <a:noFill/>
                </a:ln>
                <a:solidFill>
                  <a:srgbClr val="6F5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7097111" y="4192840"/>
              <a:ext cx="2804987" cy="745128"/>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072" b="0" i="1" u="none" strike="noStrike" kern="1200" cap="none" spc="0" normalizeH="0" baseline="30000" noProof="0" dirty="0">
                  <a:ln>
                    <a:noFill/>
                  </a:ln>
                  <a:solidFill>
                    <a:srgbClr val="9C2A34"/>
                  </a:solidFill>
                  <a:effectLst/>
                  <a:uLnTx/>
                  <a:uFillTx/>
                  <a:latin typeface="Times New Roman"/>
                  <a:ea typeface="+mn-ea"/>
                  <a:cs typeface="+mn-cs"/>
                </a:rPr>
                <a:t>Surprise your SOI with assorted chocolates</a:t>
              </a:r>
              <a:r>
                <a:rPr kumimoji="0" lang="en-US" sz="3072" b="0" i="1" u="none" strike="noStrike" kern="1200" cap="none" spc="0" normalizeH="0" baseline="30000" noProof="0" dirty="0">
                  <a:ln>
                    <a:noFill/>
                  </a:ln>
                  <a:solidFill>
                    <a:srgbClr val="9B4F21"/>
                  </a:solidFill>
                  <a:effectLst/>
                  <a:uLnTx/>
                  <a:uFillTx/>
                  <a:latin typeface="Times New Roman"/>
                  <a:ea typeface="+mn-ea"/>
                  <a:cs typeface="+mn-cs"/>
                </a:rPr>
                <a:t>.</a:t>
              </a:r>
              <a:endParaRPr kumimoji="0" lang="en-US" sz="3200" b="0" i="1" u="none" strike="noStrike" kern="1200" cap="none" spc="0" normalizeH="0" baseline="0" noProof="0" dirty="0">
                <a:ln>
                  <a:noFill/>
                </a:ln>
                <a:solidFill>
                  <a:srgbClr val="9B4F21"/>
                </a:solidFill>
                <a:effectLst/>
                <a:uLnTx/>
                <a:uFillTx/>
                <a:latin typeface="Times New Roman"/>
                <a:ea typeface="+mn-ea"/>
                <a:cs typeface="+mn-cs"/>
              </a:endParaRPr>
            </a:p>
          </p:txBody>
        </p:sp>
      </p:grpSp>
      <p:pic>
        <p:nvPicPr>
          <p:cNvPr id="14" name="Picture 13" descr="Heart-shaped chocolates in candy box">
            <a:extLst>
              <a:ext uri="{FF2B5EF4-FFF2-40B4-BE49-F238E27FC236}">
                <a16:creationId xmlns:a16="http://schemas.microsoft.com/office/drawing/2014/main" id="{1DA58F77-EFDC-8369-0875-B611FD555C3D}"/>
              </a:ext>
            </a:extLst>
          </p:cNvPr>
          <p:cNvPicPr>
            <a:picLocks noChangeAspect="1"/>
          </p:cNvPicPr>
          <p:nvPr/>
        </p:nvPicPr>
        <p:blipFill rotWithShape="1">
          <a:blip r:embed="rId3">
            <a:extLst>
              <a:ext uri="{28A0092B-C50C-407E-A947-70E740481C1C}">
                <a14:useLocalDpi xmlns:a14="http://schemas.microsoft.com/office/drawing/2010/main" val="0"/>
              </a:ext>
            </a:extLst>
          </a:blip>
          <a:srcRect l="22313" r="11627" b="7318"/>
          <a:stretch/>
        </p:blipFill>
        <p:spPr>
          <a:xfrm>
            <a:off x="6144191" y="1117975"/>
            <a:ext cx="4936814" cy="46220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5" objId="2"/>
        <p14:stopEvt time="2540"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93155" y="989275"/>
            <a:ext cx="5770245" cy="148086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95861"/>
                </a:solidFill>
                <a:effectLst/>
                <a:uLnTx/>
                <a:uFillTx/>
                <a:latin typeface="Tw Cen MT"/>
                <a:ea typeface="+mj-ea"/>
                <a:cs typeface="+mj-cs"/>
              </a:rPr>
              <a:t>Spark Your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95861"/>
                </a:solidFill>
                <a:effectLst/>
                <a:uLnTx/>
                <a:uFillTx/>
                <a:latin typeface="Tw Cen MT"/>
                <a:ea typeface="+mj-ea"/>
                <a:cs typeface="+mj-cs"/>
              </a:rPr>
              <a:t>Business</a:t>
            </a:r>
            <a:r>
              <a:rPr kumimoji="0" lang="en-US" sz="4800" b="0" i="0" u="none" strike="noStrike" kern="1200" cap="none" spc="0" normalizeH="0" baseline="0" noProof="0" dirty="0">
                <a:ln>
                  <a:noFill/>
                </a:ln>
                <a:solidFill>
                  <a:srgbClr val="395861"/>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694329" y="2982361"/>
            <a:ext cx="476789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D1A0">
                    <a:lumMod val="50000"/>
                  </a:srgbClr>
                </a:solidFill>
                <a:effectLst/>
                <a:uLnTx/>
                <a:uFillTx/>
                <a:latin typeface="Times New Roman" panose="02020603050405020304" pitchFamily="18" charset="0"/>
                <a:ea typeface="Times New Roman" panose="02020603050405020304" pitchFamily="18" charset="0"/>
                <a:cs typeface="+mn-cs"/>
              </a:rPr>
              <a:t>National Banana Bread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0D1A0">
                    <a:lumMod val="50000"/>
                  </a:srgbClr>
                </a:solidFill>
                <a:effectLst/>
                <a:uLnTx/>
                <a:uFillTx/>
                <a:latin typeface="Times New Roman" panose="02020603050405020304" pitchFamily="18" charset="0"/>
                <a:ea typeface="Times New Roman" panose="02020603050405020304" pitchFamily="18" charset="0"/>
                <a:cs typeface="+mn-cs"/>
              </a:rPr>
              <a:t>February 23</a:t>
            </a:r>
            <a:r>
              <a:rPr kumimoji="0" lang="en-US" sz="2800" b="0" i="0" u="none" strike="noStrike" kern="1200" cap="none" spc="0" normalizeH="0" baseline="30000" noProof="0" dirty="0">
                <a:ln>
                  <a:noFill/>
                </a:ln>
                <a:solidFill>
                  <a:srgbClr val="E0D1A0">
                    <a:lumMod val="50000"/>
                  </a:srgbClr>
                </a:solidFill>
                <a:effectLst/>
                <a:uLnTx/>
                <a:uFillTx/>
                <a:latin typeface="Times New Roman" panose="02020603050405020304" pitchFamily="18" charset="0"/>
                <a:ea typeface="Times New Roman" panose="02020603050405020304" pitchFamily="18" charset="0"/>
                <a:cs typeface="+mn-cs"/>
              </a:rPr>
              <a:t>rd</a:t>
            </a:r>
            <a:r>
              <a:rPr kumimoji="0" lang="en-US" sz="2800" b="0" i="0" u="none" strike="noStrike" kern="1200" cap="none" spc="0" normalizeH="0" baseline="0" noProof="0" dirty="0">
                <a:ln>
                  <a:noFill/>
                </a:ln>
                <a:solidFill>
                  <a:srgbClr val="E0D1A0">
                    <a:lumMod val="50000"/>
                  </a:srgbClr>
                </a:solidFill>
                <a:effectLst/>
                <a:uLnTx/>
                <a:uFillTx/>
                <a:latin typeface="Times New Roman" panose="02020603050405020304" pitchFamily="18" charset="0"/>
                <a:ea typeface="Times New Roman" panose="02020603050405020304" pitchFamily="18" charset="0"/>
                <a:cs typeface="+mn-cs"/>
              </a:rPr>
              <a:t> </a:t>
            </a:r>
          </a:p>
        </p:txBody>
      </p:sp>
      <p:sp>
        <p:nvSpPr>
          <p:cNvPr id="7" name="TextBox 6">
            <a:extLst>
              <a:ext uri="{FF2B5EF4-FFF2-40B4-BE49-F238E27FC236}">
                <a16:creationId xmlns:a16="http://schemas.microsoft.com/office/drawing/2014/main" id="{819AED4F-5259-1B93-A088-171C5DECE158}"/>
              </a:ext>
            </a:extLst>
          </p:cNvPr>
          <p:cNvSpPr txBox="1"/>
          <p:nvPr/>
        </p:nvSpPr>
        <p:spPr>
          <a:xfrm>
            <a:off x="7269092" y="4448689"/>
            <a:ext cx="36183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395861"/>
                </a:solidFill>
                <a:effectLst/>
                <a:uLnTx/>
                <a:uFillTx/>
                <a:latin typeface="Times New Roman" panose="02020603050405020304" pitchFamily="18" charset="0"/>
                <a:ea typeface="Times New Roman" panose="02020603050405020304" pitchFamily="18" charset="0"/>
                <a:cs typeface="+mn-cs"/>
              </a:rPr>
              <a:t>Surprise </a:t>
            </a:r>
            <a:r>
              <a:rPr kumimoji="0" lang="en-US" sz="2400" b="0" i="1" u="none" strike="noStrike" kern="1200" cap="none" spc="0" normalizeH="0" baseline="0" noProof="0">
                <a:ln>
                  <a:noFill/>
                </a:ln>
                <a:solidFill>
                  <a:srgbClr val="395861"/>
                </a:solidFill>
                <a:effectLst/>
                <a:uLnTx/>
                <a:uFillTx/>
                <a:latin typeface="Times New Roman" panose="02020603050405020304" pitchFamily="18" charset="0"/>
                <a:ea typeface="Times New Roman" panose="02020603050405020304" pitchFamily="18" charset="0"/>
                <a:cs typeface="+mn-cs"/>
              </a:rPr>
              <a:t>past clients with </a:t>
            </a:r>
            <a:r>
              <a:rPr kumimoji="0" lang="en-US" sz="2400" b="0" i="1" u="none" strike="noStrike" kern="1200" cap="none" spc="0" normalizeH="0" baseline="0" noProof="0" dirty="0">
                <a:ln>
                  <a:noFill/>
                </a:ln>
                <a:solidFill>
                  <a:srgbClr val="395861"/>
                </a:solidFill>
                <a:effectLst/>
                <a:uLnTx/>
                <a:uFillTx/>
                <a:latin typeface="Times New Roman" panose="02020603050405020304" pitchFamily="18" charset="0"/>
                <a:ea typeface="Times New Roman" panose="02020603050405020304" pitchFamily="18" charset="0"/>
                <a:cs typeface="+mn-cs"/>
              </a:rPr>
              <a:t>a loaf of banana bread.</a:t>
            </a:r>
            <a:endParaRPr kumimoji="0" lang="en-US" sz="4000" b="0" i="1" u="none" strike="noStrike" kern="1200" cap="none" spc="0" normalizeH="0" baseline="0" noProof="0" dirty="0">
              <a:ln>
                <a:noFill/>
              </a:ln>
              <a:solidFill>
                <a:srgbClr val="395861"/>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DC747749-6F73-CD6D-3383-220F84B17F5F}"/>
              </a:ext>
            </a:extLst>
          </p:cNvPr>
          <p:cNvSpPr txBox="1"/>
          <p:nvPr/>
        </p:nvSpPr>
        <p:spPr>
          <a:xfrm>
            <a:off x="600075" y="5970392"/>
            <a:ext cx="312315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95861"/>
                </a:solidFill>
                <a:effectLst/>
                <a:uLnTx/>
                <a:uFillTx/>
                <a:latin typeface="Times New Roman"/>
                <a:ea typeface="+mn-ea"/>
                <a:cs typeface="+mn-cs"/>
              </a:rPr>
              <a:t>Image Credit: </a:t>
            </a:r>
            <a:r>
              <a:rPr kumimoji="0" lang="en-US" sz="1300" b="1" i="0" u="none" strike="noStrike" kern="1200" cap="none" spc="0" normalizeH="0" baseline="0" noProof="0" dirty="0" err="1">
                <a:ln>
                  <a:noFill/>
                </a:ln>
                <a:solidFill>
                  <a:srgbClr val="395861"/>
                </a:solidFill>
                <a:effectLst/>
                <a:uLnTx/>
                <a:uFillTx/>
                <a:latin typeface="Times New Roman"/>
                <a:ea typeface="+mn-ea"/>
                <a:cs typeface="+mn-cs"/>
              </a:rPr>
              <a:t>MadeDesignCo</a:t>
            </a:r>
            <a:endParaRPr kumimoji="0" lang="en-US" sz="1300" b="0" i="0" u="none" strike="noStrike" kern="1200" cap="none" spc="0" normalizeH="0" baseline="0" noProof="0" dirty="0">
              <a:ln>
                <a:noFill/>
              </a:ln>
              <a:solidFill>
                <a:srgbClr val="395861"/>
              </a:solidFill>
              <a:effectLst/>
              <a:uLnTx/>
              <a:uFillTx/>
              <a:latin typeface="Times New Roman"/>
              <a:ea typeface="+mn-ea"/>
              <a:cs typeface="+mn-cs"/>
            </a:endParaRPr>
          </a:p>
        </p:txBody>
      </p:sp>
      <p:pic>
        <p:nvPicPr>
          <p:cNvPr id="5" name="Picture 4" descr="A card with bananas and text&#10;&#10;Description automatically generated">
            <a:extLst>
              <a:ext uri="{FF2B5EF4-FFF2-40B4-BE49-F238E27FC236}">
                <a16:creationId xmlns:a16="http://schemas.microsoft.com/office/drawing/2014/main" id="{E8429241-5D09-7C9D-CA29-1A0685B19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 y="1050480"/>
            <a:ext cx="5593080" cy="4770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61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53" objId="2"/>
        <p14:stopEvt time="2555"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1" name="Content Placeholder 10" descr="A group of small houses&#10;&#10;Description automatically generated">
            <a:extLst>
              <a:ext uri="{FF2B5EF4-FFF2-40B4-BE49-F238E27FC236}">
                <a16:creationId xmlns:a16="http://schemas.microsoft.com/office/drawing/2014/main" id="{9D18FADE-94BB-5041-5BB7-26C939D3F26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016" t="13092" r="24576" b="819"/>
          <a:stretch/>
        </p:blipFill>
        <p:spPr>
          <a:xfrm>
            <a:off x="0" y="0"/>
            <a:ext cx="6096000" cy="6858000"/>
          </a:xfrm>
        </p:spPr>
      </p:pic>
      <p:sp>
        <p:nvSpPr>
          <p:cNvPr id="15" name="Title 1">
            <a:extLst>
              <a:ext uri="{FF2B5EF4-FFF2-40B4-BE49-F238E27FC236}">
                <a16:creationId xmlns:a16="http://schemas.microsoft.com/office/drawing/2014/main" id="{9630F5B3-5F6F-23E8-920E-B97351FA6334}"/>
              </a:ext>
            </a:extLst>
          </p:cNvPr>
          <p:cNvSpPr txBox="1">
            <a:spLocks/>
          </p:cNvSpPr>
          <p:nvPr/>
        </p:nvSpPr>
        <p:spPr>
          <a:xfrm>
            <a:off x="6586684" y="132642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395861">
                    <a:lumMod val="60000"/>
                    <a:lumOff val="40000"/>
                  </a:srgbClr>
                </a:solidFill>
                <a:effectLst/>
                <a:uLnTx/>
                <a:uFillTx/>
                <a:latin typeface="Tw Cen MT"/>
                <a:ea typeface="+mj-ea"/>
                <a:cs typeface="+mj-cs"/>
              </a:rPr>
              <a:t>Spark Your Business</a:t>
            </a:r>
          </a:p>
        </p:txBody>
      </p:sp>
      <p:sp>
        <p:nvSpPr>
          <p:cNvPr id="17" name="TextBox 16">
            <a:extLst>
              <a:ext uri="{FF2B5EF4-FFF2-40B4-BE49-F238E27FC236}">
                <a16:creationId xmlns:a16="http://schemas.microsoft.com/office/drawing/2014/main" id="{1B86F058-1636-70AB-6F06-1C6FAEAA9CB8}"/>
              </a:ext>
            </a:extLst>
          </p:cNvPr>
          <p:cNvSpPr txBox="1"/>
          <p:nvPr/>
        </p:nvSpPr>
        <p:spPr>
          <a:xfrm>
            <a:off x="6663957" y="3429000"/>
            <a:ext cx="4935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95861">
                    <a:lumMod val="60000"/>
                    <a:lumOff val="40000"/>
                  </a:srgbClr>
                </a:solidFill>
                <a:effectLst/>
                <a:uLnTx/>
                <a:uFillTx/>
                <a:latin typeface="Times New Roman"/>
                <a:ea typeface="+mn-ea"/>
                <a:cs typeface="+mn-cs"/>
              </a:rPr>
              <a:t>Market Trends Mailing</a:t>
            </a:r>
            <a:endParaRPr kumimoji="0" lang="en-US" sz="3600" b="0" i="0" u="none" strike="noStrike" kern="1200" cap="none" spc="0" normalizeH="0" baseline="0" noProof="0" dirty="0">
              <a:ln>
                <a:noFill/>
              </a:ln>
              <a:solidFill>
                <a:srgbClr val="395861">
                  <a:lumMod val="60000"/>
                  <a:lumOff val="40000"/>
                </a:srgbClr>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53975373-17AF-59A1-6D0B-5CC6B307AB94}"/>
              </a:ext>
            </a:extLst>
          </p:cNvPr>
          <p:cNvSpPr txBox="1"/>
          <p:nvPr/>
        </p:nvSpPr>
        <p:spPr>
          <a:xfrm>
            <a:off x="6741231" y="4499428"/>
            <a:ext cx="4935936" cy="1200329"/>
          </a:xfrm>
          <a:prstGeom prst="rect">
            <a:avLst/>
          </a:prstGeom>
          <a:noFill/>
        </p:spPr>
        <p:txBody>
          <a:bodyPr wrap="square" rtlCol="0">
            <a:spAutoFit/>
          </a:bodyPr>
          <a:lstStyle/>
          <a:p>
            <a:pPr algn="ctr"/>
            <a:r>
              <a:rPr lang="en-US" sz="2400" i="1" dirty="0"/>
              <a:t>Show off your real estate expertise by keeping your past clients and SOI apprised on local real estate trends.</a:t>
            </a: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51" objId="2"/>
        <p14:stopEvt time="2553"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46523" y="1255940"/>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781C1D"/>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781C1D"/>
                </a:solidFill>
                <a:effectLst/>
                <a:uLnTx/>
                <a:uFillTx/>
                <a:latin typeface="Tw Cen MT"/>
                <a:ea typeface="+mj-ea"/>
                <a:cs typeface="+mj-cs"/>
              </a:rPr>
              <a:t>Business</a:t>
            </a:r>
            <a:r>
              <a:rPr kumimoji="0" lang="en-US" sz="4000" b="0" i="0" u="none" strike="noStrike" kern="1200" cap="none" spc="0" normalizeH="0" baseline="0" noProof="0" dirty="0">
                <a:ln>
                  <a:noFill/>
                </a:ln>
                <a:solidFill>
                  <a:srgbClr val="781C1D"/>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4977" y="3077457"/>
            <a:ext cx="430856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Spring Forward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Daylight Saving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March 10</a:t>
            </a:r>
            <a:r>
              <a:rPr kumimoji="0" lang="en-US" sz="2400" b="0" i="0" u="none" strike="noStrike" kern="1200" cap="none" spc="0" normalizeH="0" baseline="3000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th</a:t>
            </a:r>
            <a:endParaRPr kumimoji="0" lang="en-US" sz="2400" b="1"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a:extLst>
              <a:ext uri="{FF2B5EF4-FFF2-40B4-BE49-F238E27FC236}">
                <a16:creationId xmlns:a16="http://schemas.microsoft.com/office/drawing/2014/main" id="{5A85132C-04C3-56A1-9E4E-0E749BF5A402}"/>
              </a:ext>
            </a:extLst>
          </p:cNvPr>
          <p:cNvPicPr>
            <a:picLocks noChangeAspect="1"/>
          </p:cNvPicPr>
          <p:nvPr/>
        </p:nvPicPr>
        <p:blipFill rotWithShape="1">
          <a:blip r:embed="rId3">
            <a:extLst>
              <a:ext uri="{28A0092B-C50C-407E-A947-70E740481C1C}">
                <a14:useLocalDpi xmlns:a14="http://schemas.microsoft.com/office/drawing/2010/main" val="0"/>
              </a:ext>
            </a:extLst>
          </a:blip>
          <a:srcRect r="40306"/>
          <a:stretch/>
        </p:blipFill>
        <p:spPr>
          <a:xfrm>
            <a:off x="0" y="0"/>
            <a:ext cx="6146523" cy="6858000"/>
          </a:xfrm>
          <a:prstGeom prst="rect">
            <a:avLst/>
          </a:prstGeom>
        </p:spPr>
      </p:pic>
      <p:sp>
        <p:nvSpPr>
          <p:cNvPr id="7" name="TextBox 6">
            <a:extLst>
              <a:ext uri="{FF2B5EF4-FFF2-40B4-BE49-F238E27FC236}">
                <a16:creationId xmlns:a16="http://schemas.microsoft.com/office/drawing/2014/main" id="{819AED4F-5259-1B93-A088-171C5DECE158}"/>
              </a:ext>
            </a:extLst>
          </p:cNvPr>
          <p:cNvSpPr txBox="1"/>
          <p:nvPr/>
        </p:nvSpPr>
        <p:spPr>
          <a:xfrm>
            <a:off x="7365586" y="4829228"/>
            <a:ext cx="36073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781C1D"/>
                </a:solidFill>
                <a:effectLst/>
                <a:uLnTx/>
                <a:uFillTx/>
                <a:latin typeface="Times New Roman" panose="02020603050405020304" pitchFamily="18" charset="0"/>
                <a:ea typeface="Times New Roman" panose="02020603050405020304" pitchFamily="18" charset="0"/>
                <a:cs typeface="+mn-cs"/>
              </a:rPr>
              <a:t>Send email reminders to everyone in your database.</a:t>
            </a:r>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7" objId="2"/>
        <p14:stopEvt time="254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2" name="Online Media 1" title="Client Retention Strategies">
            <a:hlinkClick r:id="" action="ppaction://media"/>
            <a:extLst>
              <a:ext uri="{FF2B5EF4-FFF2-40B4-BE49-F238E27FC236}">
                <a16:creationId xmlns:a16="http://schemas.microsoft.com/office/drawing/2014/main" id="{566F6FD3-425D-2963-0D85-1C1A90BF212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3" name="Online Media 2" title="Show Clients You Love Them">
            <a:hlinkClick r:id="" action="ppaction://media"/>
            <a:extLst>
              <a:ext uri="{FF2B5EF4-FFF2-40B4-BE49-F238E27FC236}">
                <a16:creationId xmlns:a16="http://schemas.microsoft.com/office/drawing/2014/main" id="{F1F82493-6FDE-086F-2F07-C962D4A2C6C8}"/>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15288</TotalTime>
  <Words>1601</Words>
  <Application>Microsoft Office PowerPoint</Application>
  <PresentationFormat>Widescreen</PresentationFormat>
  <Paragraphs>178</Paragraphs>
  <Slides>26</Slides>
  <Notes>25</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Open Sans</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173</cp:revision>
  <dcterms:created xsi:type="dcterms:W3CDTF">2021-11-05T15:17:42Z</dcterms:created>
  <dcterms:modified xsi:type="dcterms:W3CDTF">2024-01-19T16:02:12Z</dcterms:modified>
</cp:coreProperties>
</file>