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30"/>
  </p:notesMasterIdLst>
  <p:sldIdLst>
    <p:sldId id="282" r:id="rId3"/>
    <p:sldId id="443" r:id="rId4"/>
    <p:sldId id="257" r:id="rId5"/>
    <p:sldId id="258" r:id="rId6"/>
    <p:sldId id="260" r:id="rId7"/>
    <p:sldId id="436" r:id="rId8"/>
    <p:sldId id="261" r:id="rId9"/>
    <p:sldId id="408" r:id="rId10"/>
    <p:sldId id="402" r:id="rId11"/>
    <p:sldId id="406" r:id="rId12"/>
    <p:sldId id="435" r:id="rId13"/>
    <p:sldId id="391" r:id="rId14"/>
    <p:sldId id="409" r:id="rId15"/>
    <p:sldId id="299" r:id="rId16"/>
    <p:sldId id="395" r:id="rId17"/>
    <p:sldId id="444" r:id="rId18"/>
    <p:sldId id="445" r:id="rId19"/>
    <p:sldId id="279" r:id="rId20"/>
    <p:sldId id="263" r:id="rId21"/>
    <p:sldId id="280" r:id="rId22"/>
    <p:sldId id="268" r:id="rId23"/>
    <p:sldId id="270" r:id="rId24"/>
    <p:sldId id="398" r:id="rId25"/>
    <p:sldId id="404" r:id="rId26"/>
    <p:sldId id="417" r:id="rId27"/>
    <p:sldId id="405" r:id="rId28"/>
    <p:sldId id="44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781C1D"/>
    <a:srgbClr val="C81E22"/>
    <a:srgbClr val="D82026"/>
    <a:srgbClr val="E17B7B"/>
    <a:srgbClr val="3F201D"/>
    <a:srgbClr val="9B4F21"/>
    <a:srgbClr val="744241"/>
    <a:srgbClr val="AC7D4C"/>
    <a:srgbClr val="BCDF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67918" autoAdjust="0"/>
  </p:normalViewPr>
  <p:slideViewPr>
    <p:cSldViewPr snapToGrid="0">
      <p:cViewPr varScale="1">
        <p:scale>
          <a:sx n="75" d="100"/>
          <a:sy n="75" d="100"/>
        </p:scale>
        <p:origin x="978"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33808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FULL LENGTH VERSION</a:t>
            </a:r>
            <a:r>
              <a:rPr lang="en-US" i="0" dirty="0"/>
              <a:t> of Monthly Goal Setting for the first time you introduce the activity.</a:t>
            </a:r>
          </a:p>
          <a:p>
            <a:endParaRPr lang="en-US" i="0"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SHORT VERSION </a:t>
            </a:r>
            <a:r>
              <a:rPr lang="en-US" i="0" dirty="0"/>
              <a:t>of Monthly Goal Setting when you have done the activity in the past and want a quick introduction to the activity.</a:t>
            </a:r>
          </a:p>
          <a:p>
            <a:endParaRPr lang="en-US" i="1"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Good news is that the 30-year fixed edged slightly down during November to 7.22%.</a:t>
            </a:r>
          </a:p>
          <a:p>
            <a:pPr marL="171424" indent="-171424">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No one has a crystal ball; however, 30-year fixed rates are now the lowest they’ve been in four months. Most experts attribute this to slowing inflation rates. If you’re working with buyers, make sure they are staying in constant touch with the lender so they can optimize their mortgage 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In October 2023, existing home sales fell by a little over 4% month over month and sales slumped 14.6% from one year ago.</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Median Sales price also fell month-over-month from $394,300 in September</a:t>
            </a:r>
          </a:p>
          <a:p>
            <a:pPr marL="171424" indent="-171424">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171424" indent="-171424">
              <a:lnSpc>
                <a:spcPct val="107000"/>
              </a:lnSpc>
              <a:spcAft>
                <a:spcPts val="800"/>
              </a:spcAft>
              <a:buFont typeface="Arial" panose="020B0604020202020204" pitchFamily="34" charset="0"/>
              <a:buChar char="•"/>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Prepare your sellers for the fact that homes may linger on the market slightly longer than last month.  The national absorption rate increased from 3.3 months of inventory to 3.4 months. Please give them ideas to help their home stand out from their competition, positioning it for a quicker sale. This can be accomplished in many ways – decluttering the home, sprucing up or staging the interior, and offering incentives are a few ideas.</a:t>
            </a:r>
          </a:p>
          <a:p>
            <a:pPr>
              <a:lnSpc>
                <a:spcPct val="107000"/>
              </a:lnSpc>
              <a:spcAft>
                <a:spcPts val="800"/>
              </a:spcAft>
              <a:tabLst>
                <a:tab pos="457133"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171424" indent="-171424">
              <a:lnSpc>
                <a:spcPct val="107000"/>
              </a:lnSpc>
              <a:spcAft>
                <a:spcPts val="800"/>
              </a:spcAft>
              <a:buFont typeface="Arial" panose="020B0604020202020204" pitchFamily="34" charset="0"/>
              <a:buChar char="•"/>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increased by just over one month to almost eight months of inventory nationally.</a:t>
            </a:r>
          </a:p>
          <a:p>
            <a:pPr marL="171424" indent="-171424">
              <a:lnSpc>
                <a:spcPct val="107000"/>
              </a:lnSpc>
              <a:spcAft>
                <a:spcPts val="800"/>
              </a:spcAft>
              <a:buFont typeface="Arial" panose="020B0604020202020204" pitchFamily="34" charset="0"/>
              <a:buChar char="•"/>
              <a:tabLst>
                <a:tab pos="457133" algn="l"/>
              </a:tabLs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133"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171424" indent="-171424">
              <a:lnSpc>
                <a:spcPct val="107000"/>
              </a:lnSpc>
              <a:spcAft>
                <a:spcPts val="800"/>
              </a:spcAft>
              <a:buFont typeface="Arial" panose="020B0604020202020204" pitchFamily="34" charset="0"/>
              <a:buChar char="•"/>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With new home sales slowing, if you have been working with a buyer who hasn’t found an existing home they like, you’d be wise to scope out a few new construction subdivisions in their price range. You’ll want to stop by the builder’s model ASAP to inquire if they will work with a real estate agent – ask about their protocol regarding the buyer’s first visit, what the compensation percentage is, and what the compensation is based on (usually the base price). Then, advise your buyer client, clearly letting them know that if they want your expert guidance, they need to follow the builder’s protocol. Better yet, schedule time with the buyer to take them to see the model homes. Make sure to get everything in writing.</a:t>
            </a: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24</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25</a:t>
            </a:fld>
            <a:endParaRPr lang="en-US"/>
          </a:p>
        </p:txBody>
      </p:sp>
    </p:spTree>
    <p:extLst>
      <p:ext uri="{BB962C8B-B14F-4D97-AF65-F5344CB8AC3E}">
        <p14:creationId xmlns:p14="http://schemas.microsoft.com/office/powerpoint/2010/main" val="90884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26</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197123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12/14/2023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12/14/2023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12/14/2023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893480558?h=dcb094fd77&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779707789?h=d0d79e4146&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93444448?h=29d02d7368&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779711088?h=ef3fc1721a&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Illuminated fairy lights">
            <a:extLst>
              <a:ext uri="{FF2B5EF4-FFF2-40B4-BE49-F238E27FC236}">
                <a16:creationId xmlns:a16="http://schemas.microsoft.com/office/drawing/2014/main" id="{62D5F641-7749-0A64-84D5-717B8A86B5A6}"/>
              </a:ext>
            </a:extLst>
          </p:cNvPr>
          <p:cNvPicPr>
            <a:picLocks noChangeAspect="1"/>
          </p:cNvPicPr>
          <p:nvPr/>
        </p:nvPicPr>
        <p:blipFill>
          <a:blip r:embed="rId3">
            <a:extLst>
              <a:ext uri="{28A0092B-C50C-407E-A947-70E740481C1C}">
                <a14:useLocalDpi xmlns:a14="http://schemas.microsoft.com/office/drawing/2010/main" val="0"/>
              </a:ext>
            </a:extLst>
          </a:blip>
          <a:srcRect t="7864" b="7864"/>
          <a:stretch/>
        </p:blipFill>
        <p:spPr>
          <a:xfrm>
            <a:off x="20" y="1"/>
            <a:ext cx="12191980" cy="6857999"/>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2162175" y="2484359"/>
            <a:ext cx="7867650" cy="1889280"/>
          </a:xfrm>
        </p:spPr>
        <p:txBody>
          <a:bodyPr vert="horz" lIns="91440" tIns="45720" rIns="91440" bIns="45720" rtlCol="0" anchor="b">
            <a:normAutofit fontScale="90000"/>
          </a:bodyPr>
          <a:lstStyle/>
          <a:p>
            <a:pPr algn="ctr">
              <a:lnSpc>
                <a:spcPct val="90000"/>
              </a:lnSpc>
              <a:spcBef>
                <a:spcPct val="0"/>
              </a:spcBef>
            </a:pPr>
            <a:r>
              <a:rPr lang="en-US" sz="13800" kern="1200" dirty="0">
                <a:solidFill>
                  <a:srgbClr val="3D7B78"/>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3D7B78"/>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2" name="Online Media 1" title="Hold an Open House by Design, Not by Accident">
            <a:hlinkClick r:id="" action="ppaction://media"/>
            <a:extLst>
              <a:ext uri="{FF2B5EF4-FFF2-40B4-BE49-F238E27FC236}">
                <a16:creationId xmlns:a16="http://schemas.microsoft.com/office/drawing/2014/main" id="{1D843B81-28F1-F2F9-A6E7-B47E2624EDFE}"/>
              </a:ext>
            </a:extLst>
          </p:cNvPr>
          <p:cNvPicPr>
            <a:picLocks noRot="1" noChangeAspect="1"/>
          </p:cNvPicPr>
          <p:nvPr>
            <a:videoFile r:link="rId1"/>
          </p:nvPr>
        </p:nvPicPr>
        <p:blipFill>
          <a:blip r:embed="rId4"/>
          <a:stretch>
            <a:fillRect/>
          </a:stretch>
        </p:blipFill>
        <p:spPr>
          <a:xfrm>
            <a:off x="9525" y="-5366"/>
            <a:ext cx="12182475" cy="6863366"/>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4BAC6-08C6-BEF5-69CF-94C61E913760}"/>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4" name="Online Media 3" title="Find Your Real Estate Niche">
            <a:hlinkClick r:id="" action="ppaction://media"/>
            <a:extLst>
              <a:ext uri="{FF2B5EF4-FFF2-40B4-BE49-F238E27FC236}">
                <a16:creationId xmlns:a16="http://schemas.microsoft.com/office/drawing/2014/main" id="{085C7FD8-D10F-8F80-ACDB-498A3D7F7797}"/>
              </a:ext>
            </a:extLst>
          </p:cNvPr>
          <p:cNvPicPr>
            <a:picLocks noRot="1" noChangeAspect="1"/>
          </p:cNvPicPr>
          <p:nvPr>
            <a:videoFile r:link="rId1"/>
          </p:nvPr>
        </p:nvPicPr>
        <p:blipFill>
          <a:blip r:embed="rId3"/>
          <a:stretch>
            <a:fillRect/>
          </a:stretch>
        </p:blipFill>
        <p:spPr>
          <a:xfrm>
            <a:off x="9525" y="-5366"/>
            <a:ext cx="12182475" cy="6863366"/>
          </a:xfrm>
          <a:prstGeom prst="rect">
            <a:avLst/>
          </a:prstGeom>
        </p:spPr>
      </p:pic>
    </p:spTree>
    <p:extLst>
      <p:ext uri="{BB962C8B-B14F-4D97-AF65-F5344CB8AC3E}">
        <p14:creationId xmlns:p14="http://schemas.microsoft.com/office/powerpoint/2010/main" val="336229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
        <p:nvSpPr>
          <p:cNvPr id="2" name="TextBox 1">
            <a:extLst>
              <a:ext uri="{FF2B5EF4-FFF2-40B4-BE49-F238E27FC236}">
                <a16:creationId xmlns:a16="http://schemas.microsoft.com/office/drawing/2014/main" id="{1EDA1C1F-147F-E05E-3267-70158534944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FULL LENGTH VIDEO </a:t>
            </a:r>
            <a:r>
              <a:rPr lang="en-US" dirty="0">
                <a:solidFill>
                  <a:srgbClr val="FF0000"/>
                </a:solidFill>
              </a:rPr>
              <a:t>(for the first time you do this activity)</a:t>
            </a: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
        <p:nvSpPr>
          <p:cNvPr id="4" name="TextBox 3">
            <a:extLst>
              <a:ext uri="{FF2B5EF4-FFF2-40B4-BE49-F238E27FC236}">
                <a16:creationId xmlns:a16="http://schemas.microsoft.com/office/drawing/2014/main" id="{83B5783F-DBED-BDD5-7A9E-4B10D6E96C5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SHORT VIDEO </a:t>
            </a:r>
            <a:r>
              <a:rPr lang="en-US" dirty="0">
                <a:solidFill>
                  <a:srgbClr val="FF0000"/>
                </a:solidFill>
              </a:rPr>
              <a:t>(you have done the activity in the past and only need a quick activity introduction)</a:t>
            </a:r>
          </a:p>
        </p:txBody>
      </p:sp>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7.79%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October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7.22%</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November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October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0411" y="-13146"/>
            <a:ext cx="4580764" cy="687114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December 2023.</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October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3683"/>
            <a:ext cx="12191992" cy="4162668"/>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29033" y="115469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E5A3"/>
                </a:solidFill>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92294" y="3108128"/>
            <a:ext cx="5563961" cy="157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4400" b="1" dirty="0"/>
              <a:t>Open House Giveaway</a:t>
            </a:r>
            <a:endParaRPr lang="en-US" sz="3200" baseline="30000" dirty="0">
              <a:solidFill>
                <a:srgbClr val="F3D6AC"/>
              </a:solidFill>
            </a:endParaRP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a:blip r:embed="rId3">
            <a:extLst>
              <a:ext uri="{28A0092B-C50C-407E-A947-70E740481C1C}">
                <a14:useLocalDpi xmlns:a14="http://schemas.microsoft.com/office/drawing/2010/main" val="0"/>
              </a:ext>
            </a:extLst>
          </a:blip>
          <a:srcRect t="6229" b="6229"/>
          <a:stretch/>
        </p:blipFill>
        <p:spPr>
          <a:xfrm>
            <a:off x="622178" y="1103837"/>
            <a:ext cx="5086244" cy="4513192"/>
          </a:xfrm>
          <a:prstGeom prst="rect">
            <a:avLst/>
          </a:prstGeom>
        </p:spPr>
      </p:pic>
      <p:sp>
        <p:nvSpPr>
          <p:cNvPr id="4" name="TextBox 3">
            <a:extLst>
              <a:ext uri="{FF2B5EF4-FFF2-40B4-BE49-F238E27FC236}">
                <a16:creationId xmlns:a16="http://schemas.microsoft.com/office/drawing/2014/main" id="{0420ECE7-207F-6BC9-B3D2-708152A283E5}"/>
              </a:ext>
            </a:extLst>
          </p:cNvPr>
          <p:cNvSpPr txBox="1"/>
          <p:nvPr/>
        </p:nvSpPr>
        <p:spPr>
          <a:xfrm>
            <a:off x="6092293" y="4717069"/>
            <a:ext cx="5563961" cy="646331"/>
          </a:xfrm>
          <a:prstGeom prst="rect">
            <a:avLst/>
          </a:prstGeom>
          <a:noFill/>
        </p:spPr>
        <p:txBody>
          <a:bodyPr wrap="square" rtlCol="0">
            <a:spAutoFit/>
          </a:bodyPr>
          <a:lstStyle/>
          <a:p>
            <a:pPr algn="ctr"/>
            <a:r>
              <a:rPr lang="en-US" dirty="0">
                <a:solidFill>
                  <a:srgbClr val="FFE5A3"/>
                </a:solidFill>
              </a:rPr>
              <a:t>Give away individual bags of popped corn at your next open house. Attach a clever tag and your business card. </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C7D4C"/>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5CB170-FE7F-2619-EBD3-60EA5C10CF83}"/>
              </a:ext>
            </a:extLst>
          </p:cNvPr>
          <p:cNvPicPr>
            <a:picLocks noChangeAspect="1"/>
          </p:cNvPicPr>
          <p:nvPr/>
        </p:nvPicPr>
        <p:blipFill>
          <a:blip r:embed="rId3">
            <a:extLst>
              <a:ext uri="{28A0092B-C50C-407E-A947-70E740481C1C}">
                <a14:useLocalDpi xmlns:a14="http://schemas.microsoft.com/office/drawing/2010/main" val="0"/>
              </a:ext>
            </a:extLst>
          </a:blip>
          <a:srcRect l="9693" r="9693"/>
          <a:stretch/>
        </p:blipFill>
        <p:spPr>
          <a:xfrm>
            <a:off x="6253817" y="785387"/>
            <a:ext cx="5294715" cy="5287226"/>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grpSp>
        <p:nvGrpSpPr>
          <p:cNvPr id="8" name="Group 7">
            <a:extLst>
              <a:ext uri="{FF2B5EF4-FFF2-40B4-BE49-F238E27FC236}">
                <a16:creationId xmlns:a16="http://schemas.microsoft.com/office/drawing/2014/main" id="{9FE00200-ADC6-F6D2-C6B1-DCF149A3B9E2}"/>
              </a:ext>
            </a:extLst>
          </p:cNvPr>
          <p:cNvGrpSpPr/>
          <p:nvPr/>
        </p:nvGrpSpPr>
        <p:grpSpPr>
          <a:xfrm>
            <a:off x="643468" y="1380188"/>
            <a:ext cx="5294717" cy="4012201"/>
            <a:chOff x="5769842" y="800879"/>
            <a:chExt cx="5459526" cy="413709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5954364"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77824">
                <a:spcAft>
                  <a:spcPts val="600"/>
                </a:spcAft>
              </a:pPr>
              <a:r>
                <a:rPr lang="en-US" sz="5184" b="1" kern="1200" dirty="0">
                  <a:solidFill>
                    <a:srgbClr val="9B4F21"/>
                  </a:solidFill>
                  <a:latin typeface="+mj-lt"/>
                  <a:ea typeface="+mj-ea"/>
                  <a:cs typeface="+mj-cs"/>
                </a:rPr>
                <a:t>Spark Your Business</a:t>
              </a:r>
              <a:endParaRPr lang="en-US" sz="5400" b="1" dirty="0">
                <a:solidFill>
                  <a:srgbClr val="9B4F21"/>
                </a:solidFill>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769842" y="2826378"/>
              <a:ext cx="5459526" cy="131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77824">
                <a:spcBef>
                  <a:spcPts val="0"/>
                </a:spcBef>
                <a:spcAft>
                  <a:spcPts val="1152"/>
                </a:spcAft>
                <a:buNone/>
                <a:defRPr/>
              </a:pPr>
              <a:r>
                <a:rPr lang="en-US" sz="2400" b="1" kern="1200" dirty="0">
                  <a:solidFill>
                    <a:srgbClr val="555555"/>
                  </a:solidFill>
                  <a:latin typeface="Times New Roman"/>
                  <a:ea typeface="+mn-ea"/>
                  <a:cs typeface="+mn-cs"/>
                </a:rPr>
                <a:t>National Peanut Butter Day</a:t>
              </a:r>
            </a:p>
            <a:p>
              <a:pPr marL="0" indent="0" algn="ctr" defTabSz="877824">
                <a:spcBef>
                  <a:spcPts val="0"/>
                </a:spcBef>
                <a:buNone/>
                <a:defRPr/>
              </a:pPr>
              <a:r>
                <a:rPr lang="en-US" sz="2400" kern="1200" dirty="0">
                  <a:solidFill>
                    <a:srgbClr val="555555"/>
                  </a:solidFill>
                  <a:latin typeface="Times New Roman"/>
                  <a:ea typeface="+mn-ea"/>
                  <a:cs typeface="+mn-cs"/>
                </a:rPr>
                <a:t>January 24</a:t>
              </a:r>
              <a:r>
                <a:rPr lang="en-US" sz="2400" kern="1200" baseline="30000" dirty="0">
                  <a:solidFill>
                    <a:srgbClr val="555555"/>
                  </a:solidFill>
                  <a:latin typeface="Times New Roman"/>
                  <a:ea typeface="+mn-ea"/>
                  <a:cs typeface="+mn-cs"/>
                </a:rPr>
                <a:t>th</a:t>
              </a:r>
              <a:r>
                <a:rPr lang="en-US" sz="2400" kern="1200" dirty="0">
                  <a:solidFill>
                    <a:srgbClr val="555555"/>
                  </a:solidFill>
                  <a:latin typeface="Times New Roman"/>
                  <a:ea typeface="+mn-ea"/>
                  <a:cs typeface="+mn-cs"/>
                </a:rPr>
                <a:t> </a:t>
              </a:r>
              <a:endParaRPr lang="en-US" sz="2400" kern="1200" baseline="30000" dirty="0">
                <a:solidFill>
                  <a:srgbClr val="6F5000"/>
                </a:solidFill>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7097111" y="4192841"/>
              <a:ext cx="2804987" cy="745128"/>
            </a:xfrm>
            <a:prstGeom prst="rect">
              <a:avLst/>
            </a:prstGeom>
            <a:noFill/>
          </p:spPr>
          <p:txBody>
            <a:bodyPr wrap="square">
              <a:spAutoFit/>
            </a:bodyPr>
            <a:lstStyle/>
            <a:p>
              <a:pPr algn="ctr" defTabSz="877824">
                <a:lnSpc>
                  <a:spcPct val="80000"/>
                </a:lnSpc>
                <a:spcAft>
                  <a:spcPts val="600"/>
                </a:spcAft>
              </a:pPr>
              <a:r>
                <a:rPr lang="en-US" sz="3072" i="1" kern="1200" baseline="30000" dirty="0">
                  <a:solidFill>
                    <a:srgbClr val="9B4F21"/>
                  </a:solidFill>
                  <a:latin typeface="+mn-lt"/>
                  <a:ea typeface="+mn-ea"/>
                  <a:cs typeface="+mn-cs"/>
                </a:rPr>
                <a:t>Surprise your SOI with peanut butter cookies.</a:t>
              </a:r>
              <a:endParaRPr lang="en-US" sz="3200" i="1" dirty="0">
                <a:solidFill>
                  <a:srgbClr val="9B4F21"/>
                </a:solidFill>
              </a:endParaRPr>
            </a:p>
          </p:txBody>
        </p:sp>
      </p:gr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F201D"/>
        </a:solidFill>
        <a:effectLst/>
      </p:bgPr>
    </p:bg>
    <p:spTree>
      <p:nvGrpSpPr>
        <p:cNvPr id="1" name=""/>
        <p:cNvGrpSpPr/>
        <p:nvPr/>
      </p:nvGrpSpPr>
      <p:grpSpPr>
        <a:xfrm>
          <a:off x="0" y="0"/>
          <a:ext cx="0" cy="0"/>
          <a:chOff x="0" y="0"/>
          <a:chExt cx="0" cy="0"/>
        </a:xfrm>
      </p:grpSpPr>
      <p:pic>
        <p:nvPicPr>
          <p:cNvPr id="5" name="Picture 4" descr="A football on a black board&#10;&#10;Description automatically generated">
            <a:extLst>
              <a:ext uri="{FF2B5EF4-FFF2-40B4-BE49-F238E27FC236}">
                <a16:creationId xmlns:a16="http://schemas.microsoft.com/office/drawing/2014/main" id="{08B58EE4-5CB8-327E-65AB-14BEF7038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548418"/>
            <a:ext cx="5260976" cy="3722140"/>
          </a:xfrm>
          <a:prstGeom prst="rect">
            <a:avLst/>
          </a:prstGeom>
        </p:spPr>
      </p:pic>
      <p:sp>
        <p:nvSpPr>
          <p:cNvPr id="6" name="Text Placeholder 3">
            <a:extLst>
              <a:ext uri="{FF2B5EF4-FFF2-40B4-BE49-F238E27FC236}">
                <a16:creationId xmlns:a16="http://schemas.microsoft.com/office/drawing/2014/main" id="{4D075EEF-4539-4842-9C74-6BCA185EE9F3}"/>
              </a:ext>
            </a:extLst>
          </p:cNvPr>
          <p:cNvSpPr txBox="1">
            <a:spLocks/>
          </p:cNvSpPr>
          <p:nvPr/>
        </p:nvSpPr>
        <p:spPr>
          <a:xfrm>
            <a:off x="541350" y="3635629"/>
            <a:ext cx="5294717" cy="8946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77824">
              <a:spcBef>
                <a:spcPts val="0"/>
              </a:spcBef>
              <a:spcAft>
                <a:spcPts val="1152"/>
              </a:spcAft>
              <a:buNone/>
              <a:defRPr/>
            </a:pPr>
            <a:r>
              <a:rPr lang="en-US" sz="2400" b="1" kern="1200" dirty="0">
                <a:solidFill>
                  <a:schemeClr val="bg1"/>
                </a:solidFill>
                <a:latin typeface="Times New Roman"/>
                <a:ea typeface="+mn-ea"/>
                <a:cs typeface="+mn-cs"/>
              </a:rPr>
              <a:t>Super Bowl LVII</a:t>
            </a:r>
          </a:p>
          <a:p>
            <a:pPr marL="0" indent="0" algn="ctr" defTabSz="877824">
              <a:spcBef>
                <a:spcPts val="0"/>
              </a:spcBef>
              <a:buNone/>
              <a:defRPr/>
            </a:pPr>
            <a:r>
              <a:rPr lang="en-US" sz="2400" kern="1200" dirty="0">
                <a:solidFill>
                  <a:schemeClr val="bg1"/>
                </a:solidFill>
                <a:latin typeface="Times New Roman"/>
                <a:ea typeface="+mn-ea"/>
                <a:cs typeface="+mn-cs"/>
              </a:rPr>
              <a:t>February 11</a:t>
            </a:r>
            <a:r>
              <a:rPr lang="en-US" sz="2400" kern="1200" baseline="30000" dirty="0">
                <a:solidFill>
                  <a:schemeClr val="bg1"/>
                </a:solidFill>
                <a:latin typeface="Times New Roman"/>
                <a:ea typeface="+mn-ea"/>
                <a:cs typeface="+mn-cs"/>
              </a:rPr>
              <a:t>th</a:t>
            </a:r>
            <a:r>
              <a:rPr lang="en-US" sz="2400" kern="1200" dirty="0">
                <a:solidFill>
                  <a:schemeClr val="bg1"/>
                </a:solidFill>
                <a:latin typeface="Times New Roman"/>
                <a:ea typeface="+mn-ea"/>
                <a:cs typeface="+mn-cs"/>
              </a:rPr>
              <a:t> </a:t>
            </a:r>
            <a:endParaRPr lang="en-US" sz="2400" kern="1200" baseline="30000" dirty="0">
              <a:solidFill>
                <a:schemeClr val="bg1"/>
              </a:solidFill>
              <a:latin typeface="Times New Roman"/>
              <a:ea typeface="+mn-ea"/>
              <a:cs typeface="+mn-cs"/>
            </a:endParaRPr>
          </a:p>
        </p:txBody>
      </p:sp>
      <p:sp>
        <p:nvSpPr>
          <p:cNvPr id="8" name="TextBox 7">
            <a:extLst>
              <a:ext uri="{FF2B5EF4-FFF2-40B4-BE49-F238E27FC236}">
                <a16:creationId xmlns:a16="http://schemas.microsoft.com/office/drawing/2014/main" id="{F37E2513-F370-909F-E2E8-CFF5C2F2C721}"/>
              </a:ext>
            </a:extLst>
          </p:cNvPr>
          <p:cNvSpPr txBox="1"/>
          <p:nvPr/>
        </p:nvSpPr>
        <p:spPr>
          <a:xfrm>
            <a:off x="714114" y="4800045"/>
            <a:ext cx="4949190" cy="470513"/>
          </a:xfrm>
          <a:prstGeom prst="rect">
            <a:avLst/>
          </a:prstGeom>
          <a:noFill/>
        </p:spPr>
        <p:txBody>
          <a:bodyPr wrap="square">
            <a:spAutoFit/>
          </a:bodyPr>
          <a:lstStyle/>
          <a:p>
            <a:pPr algn="ctr" defTabSz="877824">
              <a:lnSpc>
                <a:spcPct val="80000"/>
              </a:lnSpc>
              <a:spcAft>
                <a:spcPts val="600"/>
              </a:spcAft>
            </a:pPr>
            <a:r>
              <a:rPr lang="en-US" sz="3072" i="1" kern="1200" baseline="30000" dirty="0">
                <a:solidFill>
                  <a:schemeClr val="accent4">
                    <a:lumMod val="40000"/>
                    <a:lumOff val="60000"/>
                  </a:schemeClr>
                </a:solidFill>
                <a:latin typeface="+mn-lt"/>
                <a:ea typeface="+mn-ea"/>
                <a:cs typeface="+mn-cs"/>
              </a:rPr>
              <a:t>Surprise your SOI a football themed gift bag.</a:t>
            </a:r>
            <a:endParaRPr lang="en-US" sz="3200" i="1" dirty="0">
              <a:solidFill>
                <a:schemeClr val="accent4">
                  <a:lumMod val="40000"/>
                  <a:lumOff val="60000"/>
                </a:schemeClr>
              </a:solidFill>
            </a:endParaRPr>
          </a:p>
        </p:txBody>
      </p:sp>
      <p:sp>
        <p:nvSpPr>
          <p:cNvPr id="9" name="Title 1">
            <a:extLst>
              <a:ext uri="{FF2B5EF4-FFF2-40B4-BE49-F238E27FC236}">
                <a16:creationId xmlns:a16="http://schemas.microsoft.com/office/drawing/2014/main" id="{89C06EE9-B379-C96C-23F4-A777326FF63B}"/>
              </a:ext>
            </a:extLst>
          </p:cNvPr>
          <p:cNvSpPr txBox="1">
            <a:spLocks/>
          </p:cNvSpPr>
          <p:nvPr/>
        </p:nvSpPr>
        <p:spPr>
          <a:xfrm>
            <a:off x="643468" y="1548418"/>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accent4">
                    <a:lumMod val="40000"/>
                    <a:lumOff val="60000"/>
                  </a:schemeClr>
                </a:solidFill>
              </a:rPr>
              <a:t>Spark Your Business</a:t>
            </a: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46523" y="1255940"/>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5400" b="1" dirty="0">
                <a:solidFill>
                  <a:srgbClr val="781C1D"/>
                </a:solidFill>
              </a:rPr>
              <a:t>Spark Your </a:t>
            </a:r>
          </a:p>
          <a:p>
            <a:pPr algn="ctr">
              <a:spcAft>
                <a:spcPts val="1800"/>
              </a:spcAft>
            </a:pPr>
            <a:r>
              <a:rPr lang="en-US" sz="5400" b="1" dirty="0">
                <a:solidFill>
                  <a:srgbClr val="781C1D"/>
                </a:solidFill>
              </a:rPr>
              <a:t>Business</a:t>
            </a:r>
            <a:r>
              <a:rPr lang="en-US" sz="4000" dirty="0">
                <a:solidFill>
                  <a:srgbClr val="781C1D"/>
                </a:solidFill>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4977" y="3077457"/>
            <a:ext cx="4308569" cy="1015663"/>
          </a:xfrm>
          <a:prstGeom prst="rect">
            <a:avLst/>
          </a:prstGeom>
          <a:noFill/>
        </p:spPr>
        <p:txBody>
          <a:bodyPr wrap="square">
            <a:spAutoFit/>
          </a:bodyPr>
          <a:lstStyle/>
          <a:p>
            <a:pPr algn="ctr"/>
            <a:r>
              <a:rPr lang="en-US" sz="3600" b="1" dirty="0">
                <a:solidFill>
                  <a:srgbClr val="C81E22"/>
                </a:solidFill>
                <a:effectLst/>
                <a:latin typeface="Times New Roman" panose="02020603050405020304" pitchFamily="18" charset="0"/>
                <a:ea typeface="Times New Roman" panose="02020603050405020304" pitchFamily="18" charset="0"/>
              </a:rPr>
              <a:t>January</a:t>
            </a:r>
            <a:endParaRPr lang="en-US" sz="2400" b="1" dirty="0">
              <a:solidFill>
                <a:srgbClr val="C81E22"/>
              </a:solidFill>
              <a:effectLst/>
              <a:latin typeface="Times New Roman" panose="02020603050405020304" pitchFamily="18" charset="0"/>
              <a:ea typeface="Times New Roman" panose="02020603050405020304" pitchFamily="18" charset="0"/>
            </a:endParaRPr>
          </a:p>
          <a:p>
            <a:pPr algn="ctr"/>
            <a:r>
              <a:rPr lang="en-US" sz="2400" dirty="0">
                <a:solidFill>
                  <a:srgbClr val="C81E22"/>
                </a:solidFill>
                <a:effectLst/>
                <a:latin typeface="Times New Roman" panose="02020603050405020304" pitchFamily="18" charset="0"/>
                <a:ea typeface="Times New Roman" panose="02020603050405020304" pitchFamily="18" charset="0"/>
              </a:rPr>
              <a:t>National Blood Donor Month</a:t>
            </a:r>
          </a:p>
        </p:txBody>
      </p:sp>
      <p:pic>
        <p:nvPicPr>
          <p:cNvPr id="4" name="Picture 3">
            <a:extLst>
              <a:ext uri="{FF2B5EF4-FFF2-40B4-BE49-F238E27FC236}">
                <a16:creationId xmlns:a16="http://schemas.microsoft.com/office/drawing/2014/main" id="{5A85132C-04C3-56A1-9E4E-0E749BF5A402}"/>
              </a:ext>
            </a:extLst>
          </p:cNvPr>
          <p:cNvPicPr>
            <a:picLocks noChangeAspect="1"/>
          </p:cNvPicPr>
          <p:nvPr/>
        </p:nvPicPr>
        <p:blipFill rotWithShape="1">
          <a:blip r:embed="rId3">
            <a:extLst>
              <a:ext uri="{28A0092B-C50C-407E-A947-70E740481C1C}">
                <a14:useLocalDpi xmlns:a14="http://schemas.microsoft.com/office/drawing/2010/main" val="0"/>
              </a:ext>
            </a:extLst>
          </a:blip>
          <a:srcRect l="23538" r="16640"/>
          <a:stretch/>
        </p:blipFill>
        <p:spPr>
          <a:xfrm>
            <a:off x="0" y="0"/>
            <a:ext cx="6146523" cy="6858000"/>
          </a:xfrm>
          <a:prstGeom prst="rect">
            <a:avLst/>
          </a:prstGeom>
        </p:spPr>
      </p:pic>
      <p:sp>
        <p:nvSpPr>
          <p:cNvPr id="7" name="TextBox 6">
            <a:extLst>
              <a:ext uri="{FF2B5EF4-FFF2-40B4-BE49-F238E27FC236}">
                <a16:creationId xmlns:a16="http://schemas.microsoft.com/office/drawing/2014/main" id="{819AED4F-5259-1B93-A088-171C5DECE158}"/>
              </a:ext>
            </a:extLst>
          </p:cNvPr>
          <p:cNvSpPr txBox="1"/>
          <p:nvPr/>
        </p:nvSpPr>
        <p:spPr>
          <a:xfrm>
            <a:off x="7365586" y="4596712"/>
            <a:ext cx="3607350" cy="707886"/>
          </a:xfrm>
          <a:prstGeom prst="rect">
            <a:avLst/>
          </a:prstGeom>
          <a:noFill/>
        </p:spPr>
        <p:txBody>
          <a:bodyPr wrap="square">
            <a:spAutoFit/>
          </a:bodyPr>
          <a:lstStyle/>
          <a:p>
            <a:pPr algn="ctr">
              <a:spcAft>
                <a:spcPts val="1200"/>
              </a:spcAft>
            </a:pPr>
            <a:r>
              <a:rPr lang="en-US" sz="2000" i="1" dirty="0">
                <a:solidFill>
                  <a:srgbClr val="781C1D"/>
                </a:solidFill>
                <a:effectLst/>
                <a:latin typeface="Times New Roman" panose="02020603050405020304" pitchFamily="18" charset="0"/>
                <a:ea typeface="Times New Roman" panose="02020603050405020304" pitchFamily="18" charset="0"/>
              </a:rPr>
              <a:t>Host or participate in a community blood drive.</a:t>
            </a:r>
            <a:endParaRPr lang="en-US" sz="3600" i="1" dirty="0">
              <a:solidFill>
                <a:srgbClr val="781C1D"/>
              </a:solidFill>
            </a:endParaRPr>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46523" y="977810"/>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chemeClr val="accent3">
                    <a:lumMod val="50000"/>
                  </a:schemeClr>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chemeClr val="accent3">
                    <a:lumMod val="50000"/>
                  </a:schemeClr>
                </a:solidFill>
                <a:effectLst/>
                <a:uLnTx/>
                <a:uFillTx/>
                <a:latin typeface="Tw Cen MT"/>
                <a:ea typeface="+mj-ea"/>
                <a:cs typeface="+mj-cs"/>
              </a:rPr>
              <a:t>Business</a:t>
            </a:r>
            <a:r>
              <a:rPr kumimoji="0" lang="en-US" sz="4000" b="0" i="0" u="none" strike="noStrike" kern="1200" cap="none" spc="0" normalizeH="0" baseline="0" noProof="0" dirty="0">
                <a:ln>
                  <a:noFill/>
                </a:ln>
                <a:solidFill>
                  <a:schemeClr val="accent3">
                    <a:lumMod val="50000"/>
                  </a:schemeClr>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4975" y="2865222"/>
            <a:ext cx="430856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solidFill>
                <a:effectLst/>
                <a:uLnTx/>
                <a:uFillTx/>
                <a:latin typeface="Times New Roman" panose="02020603050405020304" pitchFamily="18" charset="0"/>
                <a:ea typeface="Times New Roman" panose="02020603050405020304" pitchFamily="18" charset="0"/>
                <a:cs typeface="+mn-cs"/>
              </a:rPr>
              <a:t>Comparative Market Analysis</a:t>
            </a:r>
            <a:endParaRPr kumimoji="0" lang="en-US" sz="2800" b="0" i="0" u="none" strike="noStrike" kern="1200" cap="none" spc="0" normalizeH="0" baseline="0" noProof="0" dirty="0">
              <a:ln>
                <a:noFill/>
              </a:ln>
              <a:solidFill>
                <a:schemeClr val="accent5"/>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819AED4F-5259-1B93-A088-171C5DECE158}"/>
              </a:ext>
            </a:extLst>
          </p:cNvPr>
          <p:cNvSpPr txBox="1"/>
          <p:nvPr/>
        </p:nvSpPr>
        <p:spPr>
          <a:xfrm>
            <a:off x="6595155" y="4584012"/>
            <a:ext cx="514821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schemeClr val="accent3">
                    <a:lumMod val="50000"/>
                  </a:schemeClr>
                </a:solidFill>
                <a:effectLst/>
                <a:uLnTx/>
                <a:uFillTx/>
                <a:latin typeface="Times New Roman"/>
                <a:ea typeface="+mn-ea"/>
                <a:cs typeface="+mn-cs"/>
              </a:rPr>
              <a:t>Select a few clients who have been in their homes for around ten years. </a:t>
            </a:r>
            <a:r>
              <a:rPr lang="en-US" sz="2000" i="1" dirty="0">
                <a:solidFill>
                  <a:schemeClr val="accent3">
                    <a:lumMod val="50000"/>
                  </a:schemeClr>
                </a:solidFill>
                <a:latin typeface="Times New Roman"/>
              </a:rPr>
              <a:t>M</a:t>
            </a:r>
            <a:r>
              <a:rPr kumimoji="0" lang="en-US" sz="2000" b="0" i="1" u="none" strike="noStrike" kern="1200" cap="none" spc="0" normalizeH="0" baseline="0" noProof="0" dirty="0">
                <a:ln>
                  <a:noFill/>
                </a:ln>
                <a:solidFill>
                  <a:schemeClr val="accent3">
                    <a:lumMod val="50000"/>
                  </a:schemeClr>
                </a:solidFill>
                <a:effectLst/>
                <a:uLnTx/>
                <a:uFillTx/>
                <a:latin typeface="Times New Roman"/>
                <a:ea typeface="+mn-ea"/>
                <a:cs typeface="+mn-cs"/>
              </a:rPr>
              <a:t>ail or email them an updated CMA and ask if they’re considering moving in the next year.</a:t>
            </a:r>
          </a:p>
        </p:txBody>
      </p:sp>
      <p:pic>
        <p:nvPicPr>
          <p:cNvPr id="3" name="Picture 2" descr="A table with a list of houses&#10;&#10;Description automatically generated">
            <a:extLst>
              <a:ext uri="{FF2B5EF4-FFF2-40B4-BE49-F238E27FC236}">
                <a16:creationId xmlns:a16="http://schemas.microsoft.com/office/drawing/2014/main" id="{034CBDFC-CAA5-2A93-59A9-E6356A161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29" y="360578"/>
            <a:ext cx="5266583" cy="6136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7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3" name="Online Media 2" title="Cold Call with Confidence">
            <a:hlinkClick r:id="" action="ppaction://media"/>
            <a:extLst>
              <a:ext uri="{FF2B5EF4-FFF2-40B4-BE49-F238E27FC236}">
                <a16:creationId xmlns:a16="http://schemas.microsoft.com/office/drawing/2014/main" id="{39D415CE-7CEE-69D0-349E-345673400B39}"/>
              </a:ext>
            </a:extLst>
          </p:cNvPr>
          <p:cNvPicPr>
            <a:picLocks noRot="1" noChangeAspect="1"/>
          </p:cNvPicPr>
          <p:nvPr>
            <a:videoFile r:link="rId1"/>
          </p:nvPr>
        </p:nvPicPr>
        <p:blipFill>
          <a:blip r:embed="rId4"/>
          <a:stretch>
            <a:fillRect/>
          </a:stretch>
        </p:blipFill>
        <p:spPr>
          <a:xfrm>
            <a:off x="9525" y="0"/>
            <a:ext cx="12182475" cy="6863366"/>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3" name="Online Media 2" title="Attracting New Customers">
            <a:hlinkClick r:id="" action="ppaction://media"/>
            <a:extLst>
              <a:ext uri="{FF2B5EF4-FFF2-40B4-BE49-F238E27FC236}">
                <a16:creationId xmlns:a16="http://schemas.microsoft.com/office/drawing/2014/main" id="{F9D4AA73-5D48-3709-B96D-4F99A568D150}"/>
              </a:ext>
            </a:extLst>
          </p:cNvPr>
          <p:cNvPicPr>
            <a:picLocks noRot="1" noChangeAspect="1"/>
          </p:cNvPicPr>
          <p:nvPr>
            <a:videoFile r:link="rId1"/>
          </p:nvPr>
        </p:nvPicPr>
        <p:blipFill>
          <a:blip r:embed="rId4"/>
          <a:stretch>
            <a:fillRect/>
          </a:stretch>
        </p:blipFill>
        <p:spPr>
          <a:xfrm>
            <a:off x="9525" y="0"/>
            <a:ext cx="12182475" cy="6863366"/>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15241</TotalTime>
  <Words>1376</Words>
  <Application>Microsoft Office PowerPoint</Application>
  <PresentationFormat>Widescreen</PresentationFormat>
  <Paragraphs>175</Paragraphs>
  <Slides>27</Slides>
  <Notes>26</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167</cp:revision>
  <dcterms:created xsi:type="dcterms:W3CDTF">2021-11-05T15:17:42Z</dcterms:created>
  <dcterms:modified xsi:type="dcterms:W3CDTF">2023-12-14T14:42:55Z</dcterms:modified>
</cp:coreProperties>
</file>