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8"/>
  </p:notesMasterIdLst>
  <p:sldIdLst>
    <p:sldId id="432" r:id="rId3"/>
    <p:sldId id="282" r:id="rId4"/>
    <p:sldId id="257" r:id="rId5"/>
    <p:sldId id="258" r:id="rId6"/>
    <p:sldId id="260" r:id="rId7"/>
    <p:sldId id="261" r:id="rId8"/>
    <p:sldId id="408" r:id="rId9"/>
    <p:sldId id="402" r:id="rId10"/>
    <p:sldId id="406" r:id="rId11"/>
    <p:sldId id="435" r:id="rId12"/>
    <p:sldId id="391" r:id="rId13"/>
    <p:sldId id="409" r:id="rId14"/>
    <p:sldId id="299" r:id="rId15"/>
    <p:sldId id="395" r:id="rId16"/>
    <p:sldId id="433" r:id="rId17"/>
    <p:sldId id="434" r:id="rId18"/>
    <p:sldId id="279" r:id="rId19"/>
    <p:sldId id="263" r:id="rId20"/>
    <p:sldId id="280" r:id="rId21"/>
    <p:sldId id="268" r:id="rId22"/>
    <p:sldId id="270" r:id="rId23"/>
    <p:sldId id="398" r:id="rId24"/>
    <p:sldId id="404" r:id="rId25"/>
    <p:sldId id="405" r:id="rId26"/>
    <p:sldId id="4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CFC1"/>
    <a:srgbClr val="DCCBC4"/>
    <a:srgbClr val="9F0389"/>
    <a:srgbClr val="D804BA"/>
    <a:srgbClr val="07B8D3"/>
    <a:srgbClr val="096745"/>
    <a:srgbClr val="0C8359"/>
    <a:srgbClr val="712B0F"/>
    <a:srgbClr val="8000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2" autoAdjust="0"/>
    <p:restoredTop sz="75945" autoAdjust="0"/>
  </p:normalViewPr>
  <p:slideViewPr>
    <p:cSldViewPr snapToGrid="0">
      <p:cViewPr varScale="1">
        <p:scale>
          <a:sx n="88" d="100"/>
          <a:sy n="88" d="100"/>
        </p:scale>
        <p:origin x="1350"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8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FULL LENGTH VERSION</a:t>
            </a:r>
            <a:r>
              <a:rPr lang="en-US" i="0" dirty="0"/>
              <a:t> of Monthly Goal Setting for the first time you introduce the activity.</a:t>
            </a:r>
          </a:p>
          <a:p>
            <a:endParaRPr lang="en-US" i="0"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2007750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SHORT VERSION </a:t>
            </a:r>
            <a:r>
              <a:rPr lang="en-US" i="0" dirty="0"/>
              <a:t>of Monthly Goal Setting when you have done the activity in the past and want a quick introduction to the activity.</a:t>
            </a:r>
          </a:p>
          <a:p>
            <a:endParaRPr lang="en-US" i="1" dirty="0"/>
          </a:p>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12</a:t>
            </a:fld>
            <a:endParaRPr lang="en-US"/>
          </a:p>
        </p:txBody>
      </p:sp>
    </p:spTree>
    <p:extLst>
      <p:ext uri="{BB962C8B-B14F-4D97-AF65-F5344CB8AC3E}">
        <p14:creationId xmlns:p14="http://schemas.microsoft.com/office/powerpoint/2010/main" val="245480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While cash sales are excellent, according to Freddie Mac, nearly 90% of home buyers choose a 30-year fixed-rate mortgage, mainly for its affordability and flexibility.</a:t>
            </a:r>
          </a:p>
          <a:p>
            <a:pPr marL="171450" marR="0" indent="-171450">
              <a:lnSpc>
                <a:spcPct val="107000"/>
              </a:lnSpc>
              <a:spcBef>
                <a:spcPts val="0"/>
              </a:spcBef>
              <a:spcAft>
                <a:spcPts val="800"/>
              </a:spcAft>
              <a:buFont typeface="Arial" panose="020B0604020202020204" pitchFamily="34" charset="0"/>
              <a:buChar char="•"/>
            </a:pP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 buyer chooses a 30-year mortgage, ask them to check with their mortgage representative about the pros and cons of paying off their mortgage early. They should also ask their lender what costs are entailed with refinancing and how to know if it’s a good financial move for them.</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you’re working with a seller, brainstorm a few creative ideas to entice a buyer who will be mortgaging the purchase to choose the seller’s property, such as down payment assistance or offering to pay a certain number of months of an HOA fee.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p>
          <a:p>
            <a:pPr marL="171450" marR="0" indent="-171450">
              <a:lnSpc>
                <a:spcPct val="107000"/>
              </a:lnSpc>
              <a:spcBef>
                <a:spcPts val="0"/>
              </a:spcBef>
              <a:spcAft>
                <a:spcPts val="800"/>
              </a:spcAft>
              <a:buFont typeface="Arial" panose="020B0604020202020204" pitchFamily="34" charset="0"/>
              <a:buChar char="•"/>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August 2023 brought just over 4 million in sales, a median sales price of $407,000, up 3.9% YOY, and 3.3 months of inventory (Absorption Rate) – an increase of a few days from August of 2022.</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When talking with sellers this month, let them know that the median sales price increased only by 3.9% from a year ago. Most markets are no longer seeing double-digit appreciation YOY.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you’re preparing your market’s Absorption Rate monthly, look back at last year’s data to compare to the national trend and share this information with your clients.</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Prepare your sellers that homes may linger on the market a little longer than they were last month. Provide them with ideas that will help their home stand out from their competition, thereby positioning their home for a quicker sale.</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good information to include in your listing presentation to help set the correct expectations for sellers. </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According to NAR, “Existing home sales improved in the Midwest, were unchanged in the Northeast, and slipped in the South and West.” All four regions saw sales declines in YOY statistics.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TALKING POINTS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is increasing slightly, meaning that it is taking longer to sell.</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National Association of Home Builders estimates that “…at least 1.5 million housing units are needed to meet demand and bring the housing market into balance.”</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WHY IS THIS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If your buyers are considering buying new construction, make sure you are recommending a private home inspection vs. the builder’s inspector. Homes are going up quickly to take advantage of existing homes’ low inventory, and sub-contractors aren’t held accountable as they should. Even local County building departments have been known to let sub-par work slide during the inspection.</a:t>
            </a:r>
          </a:p>
          <a:p>
            <a:pPr marL="171450" marR="0" lvl="0" indent="-171450">
              <a:lnSpc>
                <a:spcPct val="107000"/>
              </a:lnSpc>
              <a:spcBef>
                <a:spcPts val="0"/>
              </a:spcBef>
              <a:spcAft>
                <a:spcPts val="800"/>
              </a:spcAft>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Builders, like existing home sellers, still have the upper hand in hot markets, so getting builders to throw in extras at no charge will be challenging.</a:t>
            </a:r>
          </a:p>
        </p:txBody>
      </p:sp>
      <p:sp>
        <p:nvSpPr>
          <p:cNvPr id="4" name="Slide Number Placeholder 3"/>
          <p:cNvSpPr>
            <a:spLocks noGrp="1"/>
          </p:cNvSpPr>
          <p:nvPr>
            <p:ph type="sldNum" sz="quarter" idx="5"/>
          </p:nvPr>
        </p:nvSpPr>
        <p:spPr/>
        <p:txBody>
          <a:bodyPr/>
          <a:lstStyle/>
          <a:p>
            <a:pPr marL="0" marR="0" lvl="0" indent="0" algn="r" defTabSz="966506"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0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22</a:t>
            </a:fld>
            <a:endParaRPr lang="en-US"/>
          </a:p>
        </p:txBody>
      </p:sp>
    </p:spTree>
    <p:extLst>
      <p:ext uri="{BB962C8B-B14F-4D97-AF65-F5344CB8AC3E}">
        <p14:creationId xmlns:p14="http://schemas.microsoft.com/office/powerpoint/2010/main" val="981593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23</a:t>
            </a:fld>
            <a:endParaRPr lang="en-US"/>
          </a:p>
        </p:txBody>
      </p:sp>
    </p:spTree>
    <p:extLst>
      <p:ext uri="{BB962C8B-B14F-4D97-AF65-F5344CB8AC3E}">
        <p14:creationId xmlns:p14="http://schemas.microsoft.com/office/powerpoint/2010/main" val="258004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24</a:t>
            </a:fld>
            <a:endParaRPr lang="en-US"/>
          </a:p>
        </p:txBody>
      </p:sp>
    </p:spTree>
    <p:extLst>
      <p:ext uri="{BB962C8B-B14F-4D97-AF65-F5344CB8AC3E}">
        <p14:creationId xmlns:p14="http://schemas.microsoft.com/office/powerpoint/2010/main" val="1287582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“Spark Your Business” slide(s) you wish to share and hide the rest.</a:t>
            </a:r>
          </a:p>
        </p:txBody>
      </p:sp>
      <p:sp>
        <p:nvSpPr>
          <p:cNvPr id="4" name="Slide Number Placeholder 3"/>
          <p:cNvSpPr>
            <a:spLocks noGrp="1"/>
          </p:cNvSpPr>
          <p:nvPr>
            <p:ph type="sldNum" sz="quarter" idx="5"/>
          </p:nvPr>
        </p:nvSpPr>
        <p:spPr/>
        <p:txBody>
          <a:bodyPr/>
          <a:lstStyle/>
          <a:p>
            <a:fld id="{2C4996B5-99FC-40EC-8178-B2137DF3989A}" type="slidenum">
              <a:rPr lang="en-US" smtClean="0"/>
              <a:t>25</a:t>
            </a:fld>
            <a:endParaRPr lang="en-US"/>
          </a:p>
        </p:txBody>
      </p:sp>
    </p:spTree>
    <p:extLst>
      <p:ext uri="{BB962C8B-B14F-4D97-AF65-F5344CB8AC3E}">
        <p14:creationId xmlns:p14="http://schemas.microsoft.com/office/powerpoint/2010/main" val="9088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115386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97123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Hide this slide if you do not wish to play this video.</a:t>
            </a:r>
          </a:p>
          <a:p>
            <a:endParaRPr lang="en-US" i="1" dirty="0"/>
          </a:p>
          <a:p>
            <a:r>
              <a:rPr lang="en-US" dirty="0">
                <a:solidFill>
                  <a:srgbClr val="FF0000"/>
                </a:solidFill>
              </a:rPr>
              <a:t>Embedded videos are for PowerPoint only.  </a:t>
            </a:r>
            <a:r>
              <a:rPr lang="en-US" sz="1600" b="1" dirty="0">
                <a:solidFill>
                  <a:srgbClr val="FF0000"/>
                </a:solidFill>
              </a:rPr>
              <a:t>Videos will NOT play in Google Slides or Keynote.</a:t>
            </a:r>
          </a:p>
          <a:p>
            <a:endParaRPr lang="en-US" i="1"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380821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10/17/2023</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10/17/2023</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10/17/2023</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video" Target="https://player.vimeo.com/video/761538833?h=4811d87dc0&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player.vimeo.com/video/645300988?h=b1e842cdfb&amp;app_id=122963" TargetMode="Externa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video" Target="https://player.vimeo.com/video/818402078?h=f6dbca0d7d&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ideo" Target="https://player.vimeo.com/video/761154942?h=0eff851b3d&amp;amp;app_id=122963"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player.vimeo.com/video/874177309?h=9577f81c14&amp;amp;app_id=122963"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ideo" Target="https://player.vimeo.com/video/761162842?h=4f721f5455&amp;amp;app_id=122963" TargetMode="Externa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26A2B649-50D7-8AFF-C00D-BADBA4F5E6FA}"/>
              </a:ext>
            </a:extLst>
          </p:cNvPr>
          <p:cNvPicPr>
            <a:picLocks noChangeAspect="1"/>
          </p:cNvPicPr>
          <p:nvPr/>
        </p:nvPicPr>
        <p:blipFill rotWithShape="1">
          <a:blip r:embed="rId3">
            <a:extLst>
              <a:ext uri="{28A0092B-C50C-407E-A947-70E740481C1C}">
                <a14:useLocalDpi xmlns:a14="http://schemas.microsoft.com/office/drawing/2010/main" val="0"/>
              </a:ext>
            </a:extLst>
          </a:blip>
          <a:srcRect b="15589"/>
          <a:stretch/>
        </p:blipFill>
        <p:spPr>
          <a:xfrm>
            <a:off x="0" y="0"/>
            <a:ext cx="12191999" cy="6858000"/>
          </a:xfrm>
          <a:prstGeom prst="rect">
            <a:avLst/>
          </a:prstGeom>
        </p:spPr>
      </p:pic>
      <p:sp>
        <p:nvSpPr>
          <p:cNvPr id="2" name="Title 1">
            <a:extLst>
              <a:ext uri="{FF2B5EF4-FFF2-40B4-BE49-F238E27FC236}">
                <a16:creationId xmlns:a16="http://schemas.microsoft.com/office/drawing/2014/main" id="{36D19154-AEB4-4CE4-89CD-8470C5A7E7C8}"/>
              </a:ext>
            </a:extLst>
          </p:cNvPr>
          <p:cNvSpPr>
            <a:spLocks noGrp="1"/>
          </p:cNvSpPr>
          <p:nvPr>
            <p:ph type="ctrTitle"/>
          </p:nvPr>
        </p:nvSpPr>
        <p:spPr>
          <a:xfrm>
            <a:off x="537028" y="393390"/>
            <a:ext cx="10377326" cy="2110804"/>
          </a:xfrm>
        </p:spPr>
        <p:txBody>
          <a:bodyPr>
            <a:normAutofit/>
          </a:bodyPr>
          <a:lstStyle/>
          <a:p>
            <a:pPr algn="l">
              <a:lnSpc>
                <a:spcPct val="80000"/>
              </a:lnSpc>
            </a:pPr>
            <a:r>
              <a:rPr lang="en-US" sz="8800" b="1" dirty="0">
                <a:solidFill>
                  <a:schemeClr val="bg2"/>
                </a:solidFill>
              </a:rPr>
              <a:t>November</a:t>
            </a:r>
            <a:br>
              <a:rPr lang="en-US" sz="6600" dirty="0">
                <a:solidFill>
                  <a:schemeClr val="accent4"/>
                </a:solidFill>
              </a:rPr>
            </a:br>
            <a:r>
              <a:rPr lang="en-US" sz="4400" dirty="0">
                <a:solidFill>
                  <a:srgbClr val="F6ECDA"/>
                </a:solidFill>
              </a:rPr>
              <a:t>Financial Strategies</a:t>
            </a:r>
            <a:endParaRPr lang="en-US" sz="5400" dirty="0">
              <a:solidFill>
                <a:srgbClr val="F6ECDA"/>
              </a:solidFill>
            </a:endParaRPr>
          </a:p>
        </p:txBody>
      </p:sp>
    </p:spTree>
    <p:extLst>
      <p:ext uri="{BB962C8B-B14F-4D97-AF65-F5344CB8AC3E}">
        <p14:creationId xmlns:p14="http://schemas.microsoft.com/office/powerpoint/2010/main" val="854247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usiness Planning: Visioning">
            <a:hlinkClick r:id="" action="ppaction://media"/>
            <a:extLst>
              <a:ext uri="{FF2B5EF4-FFF2-40B4-BE49-F238E27FC236}">
                <a16:creationId xmlns:a16="http://schemas.microsoft.com/office/drawing/2014/main" id="{EF4B8AF2-747B-02DF-630F-6BC4A2574958}"/>
              </a:ext>
            </a:extLst>
          </p:cNvPr>
          <p:cNvPicPr>
            <a:picLocks noRot="1" noChangeAspect="1"/>
          </p:cNvPicPr>
          <p:nvPr>
            <a:videoFile r:link="rId1"/>
          </p:nvPr>
        </p:nvPicPr>
        <p:blipFill>
          <a:blip r:embed="rId3"/>
          <a:stretch>
            <a:fillRect/>
          </a:stretch>
        </p:blipFill>
        <p:spPr>
          <a:xfrm>
            <a:off x="0" y="0"/>
            <a:ext cx="12192000" cy="6868732"/>
          </a:xfrm>
          <a:prstGeom prst="rect">
            <a:avLst/>
          </a:prstGeom>
        </p:spPr>
      </p:pic>
      <p:sp>
        <p:nvSpPr>
          <p:cNvPr id="3" name="TextBox 2">
            <a:extLst>
              <a:ext uri="{FF2B5EF4-FFF2-40B4-BE49-F238E27FC236}">
                <a16:creationId xmlns:a16="http://schemas.microsoft.com/office/drawing/2014/main" id="{2124BAC6-08C6-BEF5-69CF-94C61E913760}"/>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Tree>
    <p:extLst>
      <p:ext uri="{BB962C8B-B14F-4D97-AF65-F5344CB8AC3E}">
        <p14:creationId xmlns:p14="http://schemas.microsoft.com/office/powerpoint/2010/main" val="336229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title="Monthly Goal Setting Activity">
            <a:hlinkClick r:id="" action="ppaction://media"/>
            <a:extLst>
              <a:ext uri="{FF2B5EF4-FFF2-40B4-BE49-F238E27FC236}">
                <a16:creationId xmlns:a16="http://schemas.microsoft.com/office/drawing/2014/main" id="{2181E30B-CBF0-1F9F-E7E9-806FEFAE018D}"/>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
        <p:nvSpPr>
          <p:cNvPr id="3" name="TextBox 2">
            <a:extLst>
              <a:ext uri="{FF2B5EF4-FFF2-40B4-BE49-F238E27FC236}">
                <a16:creationId xmlns:a16="http://schemas.microsoft.com/office/drawing/2014/main" id="{CF8CA4E5-559E-ECC0-39D2-FE1A100CC2FB}"/>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sp>
        <p:nvSpPr>
          <p:cNvPr id="2" name="TextBox 1">
            <a:extLst>
              <a:ext uri="{FF2B5EF4-FFF2-40B4-BE49-F238E27FC236}">
                <a16:creationId xmlns:a16="http://schemas.microsoft.com/office/drawing/2014/main" id="{1EDA1C1F-147F-E05E-3267-70158534944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FULL LENGTH VIDEO </a:t>
            </a:r>
            <a:r>
              <a:rPr lang="en-US" dirty="0">
                <a:solidFill>
                  <a:srgbClr val="FF0000"/>
                </a:solidFill>
              </a:rPr>
              <a:t>(for the first time you do this activity)</a:t>
            </a:r>
          </a:p>
        </p:txBody>
      </p:sp>
    </p:spTree>
    <p:extLst>
      <p:ext uri="{BB962C8B-B14F-4D97-AF65-F5344CB8AC3E}">
        <p14:creationId xmlns:p14="http://schemas.microsoft.com/office/powerpoint/2010/main" val="12790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677656"/>
          </a:xfrm>
          <a:prstGeom prst="rect">
            <a:avLst/>
          </a:prstGeom>
          <a:noFill/>
        </p:spPr>
        <p:txBody>
          <a:bodyPr wrap="square" rtlCol="0">
            <a:spAutoFit/>
          </a:bodyPr>
          <a:lstStyle/>
          <a:p>
            <a:r>
              <a:rPr lang="en-US" dirty="0">
                <a:solidFill>
                  <a:srgbClr val="FF0000"/>
                </a:solidFill>
              </a:rPr>
              <a:t>Embedded videos are for PowerPoint only.  </a:t>
            </a:r>
          </a:p>
          <a:p>
            <a:endParaRPr lang="en-US" dirty="0">
              <a:solidFill>
                <a:srgbClr val="FF0000"/>
              </a:solidFill>
            </a:endParaRPr>
          </a:p>
          <a:p>
            <a:r>
              <a:rPr lang="en-US" sz="2400" b="1" dirty="0">
                <a:solidFill>
                  <a:srgbClr val="FF0000"/>
                </a:solidFill>
              </a:rPr>
              <a:t>Videos will NOT play in Google Slides or Keynote.</a:t>
            </a:r>
          </a:p>
        </p:txBody>
      </p:sp>
      <p:pic>
        <p:nvPicPr>
          <p:cNvPr id="2" name="Online Media 1" title="Monthly Goal Setting (short version)">
            <a:hlinkClick r:id="" action="ppaction://media"/>
            <a:extLst>
              <a:ext uri="{FF2B5EF4-FFF2-40B4-BE49-F238E27FC236}">
                <a16:creationId xmlns:a16="http://schemas.microsoft.com/office/drawing/2014/main" id="{1F0AD188-9A1C-EB11-5F95-1BAE35AC1B76}"/>
              </a:ext>
            </a:extLst>
          </p:cNvPr>
          <p:cNvPicPr>
            <a:picLocks noRot="1" noChangeAspect="1"/>
          </p:cNvPicPr>
          <p:nvPr>
            <a:videoFile r:link="rId1"/>
          </p:nvPr>
        </p:nvPicPr>
        <p:blipFill>
          <a:blip r:embed="rId4"/>
          <a:stretch>
            <a:fillRect/>
          </a:stretch>
        </p:blipFill>
        <p:spPr>
          <a:xfrm>
            <a:off x="0" y="-11017"/>
            <a:ext cx="12192506" cy="6869017"/>
          </a:xfrm>
          <a:prstGeom prst="rect">
            <a:avLst/>
          </a:prstGeom>
        </p:spPr>
      </p:pic>
      <p:sp>
        <p:nvSpPr>
          <p:cNvPr id="4" name="TextBox 3">
            <a:extLst>
              <a:ext uri="{FF2B5EF4-FFF2-40B4-BE49-F238E27FC236}">
                <a16:creationId xmlns:a16="http://schemas.microsoft.com/office/drawing/2014/main" id="{83B5783F-DBED-BDD5-7A9E-4B10D6E96C50}"/>
              </a:ext>
            </a:extLst>
          </p:cNvPr>
          <p:cNvSpPr txBox="1"/>
          <p:nvPr/>
        </p:nvSpPr>
        <p:spPr>
          <a:xfrm>
            <a:off x="101600" y="-698500"/>
            <a:ext cx="12090400" cy="523220"/>
          </a:xfrm>
          <a:prstGeom prst="rect">
            <a:avLst/>
          </a:prstGeom>
          <a:noFill/>
        </p:spPr>
        <p:txBody>
          <a:bodyPr wrap="square" rtlCol="0">
            <a:spAutoFit/>
          </a:bodyPr>
          <a:lstStyle/>
          <a:p>
            <a:r>
              <a:rPr lang="en-US" sz="2800" b="1" dirty="0">
                <a:solidFill>
                  <a:srgbClr val="FF0000"/>
                </a:solidFill>
              </a:rPr>
              <a:t>SHORT VIDEO </a:t>
            </a:r>
            <a:r>
              <a:rPr lang="en-US" dirty="0">
                <a:solidFill>
                  <a:srgbClr val="FF0000"/>
                </a:solidFill>
              </a:rPr>
              <a:t>(you have done the activity in the past and only need a quick activity introduction)</a:t>
            </a:r>
          </a:p>
        </p:txBody>
      </p:sp>
    </p:spTree>
    <p:extLst>
      <p:ext uri="{BB962C8B-B14F-4D97-AF65-F5344CB8AC3E}">
        <p14:creationId xmlns:p14="http://schemas.microsoft.com/office/powerpoint/2010/main" val="1108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7.18%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August 2023</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7.31%</a:t>
            </a:r>
            <a:endParaRPr kumimoji="0" lang="en-US" sz="1800" b="1" i="0" u="none" strike="noStrike" kern="1200" cap="none" spc="0" normalizeH="0" baseline="0" noProof="0" dirty="0">
              <a:ln>
                <a:noFill/>
              </a:ln>
              <a:solidFill>
                <a:srgbClr val="00B050"/>
              </a:solidFill>
              <a:effectLst/>
              <a:uLnTx/>
              <a:uFillTx/>
              <a:latin typeface="Times New Roman"/>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Times New Roman"/>
                <a:ea typeface="+mn-ea"/>
                <a:cs typeface="+mn-cs"/>
              </a:rPr>
              <a:t>September 2023</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August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0411" y="-32227"/>
            <a:ext cx="4580764" cy="687114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August 2023.</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August 2023</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 y="3683"/>
            <a:ext cx="12191994" cy="4162668"/>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Wheat field">
            <a:extLst>
              <a:ext uri="{FF2B5EF4-FFF2-40B4-BE49-F238E27FC236}">
                <a16:creationId xmlns:a16="http://schemas.microsoft.com/office/drawing/2014/main" id="{62D5F641-7749-0A64-84D5-717B8A86B5A6}"/>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246" b="15484"/>
          <a:stretch/>
        </p:blipFill>
        <p:spPr>
          <a:xfrm>
            <a:off x="0" y="0"/>
            <a:ext cx="12192000"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836676" y="2596436"/>
            <a:ext cx="10515600" cy="1665125"/>
          </a:xfrm>
        </p:spPr>
        <p:txBody>
          <a:bodyPr vert="horz" lIns="91440" tIns="45720" rIns="91440" bIns="45720" rtlCol="0" anchor="b">
            <a:normAutofit fontScale="90000"/>
          </a:bodyPr>
          <a:lstStyle/>
          <a:p>
            <a:pPr algn="ctr">
              <a:lnSpc>
                <a:spcPct val="90000"/>
              </a:lnSpc>
              <a:spcBef>
                <a:spcPct val="0"/>
              </a:spcBef>
            </a:pPr>
            <a:r>
              <a:rPr lang="en-US" sz="13900" kern="1200" dirty="0">
                <a:solidFill>
                  <a:schemeClr val="accent2">
                    <a:lumMod val="20000"/>
                    <a:lumOff val="80000"/>
                  </a:schemeClr>
                </a:solidFill>
                <a:effectLst>
                  <a:outerShdw blurRad="50800" dist="38100" dir="2700000" algn="tl" rotWithShape="0">
                    <a:prstClr val="black">
                      <a:alpha val="40000"/>
                    </a:prstClr>
                  </a:outerShdw>
                </a:effectLst>
                <a:latin typeface="+mj-lt"/>
                <a:ea typeface="+mj-ea"/>
                <a:cs typeface="+mj-cs"/>
              </a:rPr>
              <a:t>Welcome</a:t>
            </a:r>
            <a:endParaRPr lang="en-US" sz="11500" kern="1200" dirty="0">
              <a:solidFill>
                <a:schemeClr val="accent2">
                  <a:lumMod val="20000"/>
                  <a:lumOff val="80000"/>
                </a:schemeClr>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329033" y="115469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CE8A6"/>
                </a:solidFill>
              </a:rPr>
              <a:t>Spark Your Business</a:t>
            </a:r>
          </a:p>
        </p:txBody>
      </p:sp>
      <p:sp>
        <p:nvSpPr>
          <p:cNvPr id="10" name="Text Placeholder 3">
            <a:extLst>
              <a:ext uri="{FF2B5EF4-FFF2-40B4-BE49-F238E27FC236}">
                <a16:creationId xmlns:a16="http://schemas.microsoft.com/office/drawing/2014/main" id="{9FDCC041-6609-E818-27DC-9F4C885D986E}"/>
              </a:ext>
            </a:extLst>
          </p:cNvPr>
          <p:cNvSpPr txBox="1">
            <a:spLocks/>
          </p:cNvSpPr>
          <p:nvPr/>
        </p:nvSpPr>
        <p:spPr>
          <a:xfrm>
            <a:off x="6092294" y="3108128"/>
            <a:ext cx="5563961" cy="1574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Font typeface="Arial" panose="020B0604020202020204" pitchFamily="34" charset="0"/>
              <a:buNone/>
            </a:pPr>
            <a:r>
              <a:rPr lang="en-US" sz="4400" b="1" dirty="0"/>
              <a:t>National Sundae Day</a:t>
            </a:r>
          </a:p>
          <a:p>
            <a:pPr marL="0" indent="0" algn="ctr">
              <a:lnSpc>
                <a:spcPct val="100000"/>
              </a:lnSpc>
              <a:spcBef>
                <a:spcPts val="0"/>
              </a:spcBef>
              <a:buFont typeface="Arial" panose="020B0604020202020204" pitchFamily="34" charset="0"/>
              <a:buNone/>
            </a:pPr>
            <a:r>
              <a:rPr lang="en-US" sz="3600" dirty="0"/>
              <a:t>November 11</a:t>
            </a:r>
            <a:r>
              <a:rPr lang="en-US" sz="3600" baseline="30000" dirty="0"/>
              <a:t>th</a:t>
            </a:r>
            <a:endParaRPr lang="en-US" sz="3200" baseline="30000" dirty="0">
              <a:solidFill>
                <a:srgbClr val="F3D6AC"/>
              </a:solidFill>
            </a:endParaRP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rotWithShape="1">
          <a:blip r:embed="rId3">
            <a:extLst>
              <a:ext uri="{28A0092B-C50C-407E-A947-70E740481C1C}">
                <a14:useLocalDpi xmlns:a14="http://schemas.microsoft.com/office/drawing/2010/main" val="0"/>
              </a:ext>
            </a:extLst>
          </a:blip>
          <a:srcRect l="-70" t="763" r="1718" b="11967"/>
          <a:stretch/>
        </p:blipFill>
        <p:spPr>
          <a:xfrm>
            <a:off x="622178" y="1103837"/>
            <a:ext cx="5086244" cy="4513192"/>
          </a:xfrm>
          <a:prstGeom prst="rect">
            <a:avLst/>
          </a:prstGeom>
        </p:spPr>
      </p:pic>
      <p:sp>
        <p:nvSpPr>
          <p:cNvPr id="15" name="TextBox 14">
            <a:extLst>
              <a:ext uri="{FF2B5EF4-FFF2-40B4-BE49-F238E27FC236}">
                <a16:creationId xmlns:a16="http://schemas.microsoft.com/office/drawing/2014/main" id="{E2DA304F-84EF-BDFC-EFDD-E07CB54844D9}"/>
              </a:ext>
            </a:extLst>
          </p:cNvPr>
          <p:cNvSpPr txBox="1"/>
          <p:nvPr/>
        </p:nvSpPr>
        <p:spPr>
          <a:xfrm>
            <a:off x="5826274" y="4895375"/>
            <a:ext cx="6096000" cy="523220"/>
          </a:xfrm>
          <a:prstGeom prst="rect">
            <a:avLst/>
          </a:prstGeom>
          <a:noFill/>
        </p:spPr>
        <p:txBody>
          <a:bodyPr wrap="square">
            <a:spAutoFit/>
          </a:bodyPr>
          <a:lstStyle/>
          <a:p>
            <a:pPr marL="0" indent="0" algn="ctr">
              <a:lnSpc>
                <a:spcPct val="100000"/>
              </a:lnSpc>
              <a:spcBef>
                <a:spcPts val="0"/>
              </a:spcBef>
              <a:buFont typeface="Arial" panose="020B0604020202020204" pitchFamily="34" charset="0"/>
              <a:buNone/>
            </a:pPr>
            <a:r>
              <a:rPr lang="en-US" sz="2800" i="1" baseline="30000" dirty="0">
                <a:solidFill>
                  <a:srgbClr val="FCE8A6"/>
                </a:solidFill>
              </a:rPr>
              <a:t>Give your SOI gift cards to the local ice cream shop.</a:t>
            </a:r>
            <a:endParaRPr lang="en-US" sz="2800" i="1" dirty="0">
              <a:solidFill>
                <a:srgbClr val="FCE8A6"/>
              </a:solidFill>
            </a:endParaRP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12B0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5CB170-FE7F-2619-EBD3-60EA5C10CF83}"/>
              </a:ext>
            </a:extLst>
          </p:cNvPr>
          <p:cNvPicPr>
            <a:picLocks noChangeAspect="1"/>
          </p:cNvPicPr>
          <p:nvPr/>
        </p:nvPicPr>
        <p:blipFill rotWithShape="1">
          <a:blip r:embed="rId3">
            <a:extLst>
              <a:ext uri="{28A0092B-C50C-407E-A947-70E740481C1C}">
                <a14:useLocalDpi xmlns:a14="http://schemas.microsoft.com/office/drawing/2010/main" val="0"/>
              </a:ext>
            </a:extLst>
          </a:blip>
          <a:srcRect l="3007" r="-1645" b="12199"/>
          <a:stretch/>
        </p:blipFill>
        <p:spPr>
          <a:xfrm>
            <a:off x="996048" y="1316415"/>
            <a:ext cx="4755042" cy="4225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8" name="Group 7">
            <a:extLst>
              <a:ext uri="{FF2B5EF4-FFF2-40B4-BE49-F238E27FC236}">
                <a16:creationId xmlns:a16="http://schemas.microsoft.com/office/drawing/2014/main" id="{9FE00200-ADC6-F6D2-C6B1-DCF149A3B9E2}"/>
              </a:ext>
            </a:extLst>
          </p:cNvPr>
          <p:cNvGrpSpPr/>
          <p:nvPr/>
        </p:nvGrpSpPr>
        <p:grpSpPr>
          <a:xfrm>
            <a:off x="6250412" y="1316415"/>
            <a:ext cx="5090483" cy="4225170"/>
            <a:chOff x="6212657" y="800879"/>
            <a:chExt cx="5090483" cy="4225170"/>
          </a:xfrm>
        </p:grpSpPr>
        <p:sp>
          <p:nvSpPr>
            <p:cNvPr id="3" name="Title 1">
              <a:extLst>
                <a:ext uri="{FF2B5EF4-FFF2-40B4-BE49-F238E27FC236}">
                  <a16:creationId xmlns:a16="http://schemas.microsoft.com/office/drawing/2014/main" id="{7C845A14-BB81-A648-75A8-9E8461511590}"/>
                </a:ext>
              </a:extLst>
            </p:cNvPr>
            <p:cNvSpPr txBox="1">
              <a:spLocks/>
            </p:cNvSpPr>
            <p:nvPr/>
          </p:nvSpPr>
          <p:spPr>
            <a:xfrm>
              <a:off x="6212657" y="80087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E3B167"/>
                  </a:solidFill>
                </a:rPr>
                <a:t>Spark Your Business</a:t>
              </a: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6360200" y="2826378"/>
              <a:ext cx="4795397" cy="1316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4800" b="1" dirty="0">
                  <a:solidFill>
                    <a:schemeClr val="accent3">
                      <a:lumMod val="20000"/>
                      <a:lumOff val="80000"/>
                    </a:schemeClr>
                  </a:solidFill>
                </a:rPr>
                <a:t>Football Season</a:t>
              </a:r>
              <a:endParaRPr lang="en-US" sz="4800" baseline="30000" dirty="0">
                <a:solidFill>
                  <a:schemeClr val="accent3">
                    <a:lumMod val="20000"/>
                    <a:lumOff val="80000"/>
                  </a:schemeClr>
                </a:solidFill>
              </a:endParaRPr>
            </a:p>
          </p:txBody>
        </p:sp>
        <p:sp>
          <p:nvSpPr>
            <p:cNvPr id="7" name="TextBox 6">
              <a:extLst>
                <a:ext uri="{FF2B5EF4-FFF2-40B4-BE49-F238E27FC236}">
                  <a16:creationId xmlns:a16="http://schemas.microsoft.com/office/drawing/2014/main" id="{7F50CE95-B62E-399E-AF80-E915E2D59608}"/>
                </a:ext>
              </a:extLst>
            </p:cNvPr>
            <p:cNvSpPr txBox="1"/>
            <p:nvPr/>
          </p:nvSpPr>
          <p:spPr>
            <a:xfrm>
              <a:off x="6767173" y="4277126"/>
              <a:ext cx="3981449" cy="748923"/>
            </a:xfrm>
            <a:prstGeom prst="rect">
              <a:avLst/>
            </a:prstGeom>
            <a:noFill/>
          </p:spPr>
          <p:txBody>
            <a:bodyPr wrap="square">
              <a:spAutoFit/>
            </a:bodyPr>
            <a:lstStyle/>
            <a:p>
              <a:pPr marL="0" indent="0" algn="ctr">
                <a:lnSpc>
                  <a:spcPct val="80000"/>
                </a:lnSpc>
                <a:spcBef>
                  <a:spcPts val="0"/>
                </a:spcBef>
                <a:buFont typeface="Arial" panose="020B0604020202020204" pitchFamily="34" charset="0"/>
                <a:buNone/>
              </a:pPr>
              <a:r>
                <a:rPr lang="en-US" sz="3200" i="1" baseline="30000" dirty="0">
                  <a:solidFill>
                    <a:srgbClr val="E3B167"/>
                  </a:solidFill>
                </a:rPr>
                <a:t>Surprise your SOI with football themed gift bags.</a:t>
              </a:r>
              <a:endParaRPr lang="en-US" sz="3200" i="1" dirty="0">
                <a:solidFill>
                  <a:srgbClr val="E3B167"/>
                </a:solidFill>
              </a:endParaRPr>
            </a:p>
          </p:txBody>
        </p:sp>
      </p:gr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807477" y="1665514"/>
            <a:ext cx="4572000" cy="151402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r>
              <a:rPr lang="en-US" sz="5400" b="1" dirty="0">
                <a:solidFill>
                  <a:schemeClr val="accent4">
                    <a:lumMod val="60000"/>
                    <a:lumOff val="40000"/>
                  </a:schemeClr>
                </a:solidFill>
              </a:rPr>
              <a:t>Spark Your Business</a:t>
            </a:r>
            <a:r>
              <a:rPr lang="en-US" sz="4000" dirty="0">
                <a:solidFill>
                  <a:schemeClr val="accent4">
                    <a:lumMod val="60000"/>
                    <a:lumOff val="40000"/>
                  </a:schemeClr>
                </a:solidFill>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847111" y="3546552"/>
            <a:ext cx="4492732" cy="1938992"/>
          </a:xfrm>
          <a:prstGeom prst="rect">
            <a:avLst/>
          </a:prstGeom>
          <a:noFill/>
        </p:spPr>
        <p:txBody>
          <a:bodyPr wrap="square">
            <a:spAutoFit/>
          </a:bodyPr>
          <a:lstStyle/>
          <a:p>
            <a:pPr algn="ctr"/>
            <a:r>
              <a:rPr lang="en-US" sz="2400" dirty="0">
                <a:solidFill>
                  <a:srgbClr val="096745"/>
                </a:solidFill>
                <a:effectLst/>
                <a:latin typeface="Times New Roman" panose="02020603050405020304" pitchFamily="18" charset="0"/>
                <a:ea typeface="Times New Roman" panose="02020603050405020304" pitchFamily="18" charset="0"/>
              </a:rPr>
              <a:t>Encourage your SOI to slow down this holiday season. Consider a postcard mailing or email with self-care suggestions, or pop by with simple self-care gifts.</a:t>
            </a:r>
            <a:endParaRPr lang="en-US" sz="4000" dirty="0">
              <a:solidFill>
                <a:srgbClr val="096745"/>
              </a:solidFill>
            </a:endParaRPr>
          </a:p>
        </p:txBody>
      </p:sp>
      <p:pic>
        <p:nvPicPr>
          <p:cNvPr id="3" name="Picture 2" descr="A green mug with a heart and text&#10;&#10;Description automatically generated">
            <a:extLst>
              <a:ext uri="{FF2B5EF4-FFF2-40B4-BE49-F238E27FC236}">
                <a16:creationId xmlns:a16="http://schemas.microsoft.com/office/drawing/2014/main" id="{849D2FCD-FEC8-C54D-A560-DA200B702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63" y="0"/>
            <a:ext cx="5295207" cy="6858000"/>
          </a:xfrm>
          <a:prstGeom prst="rect">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8E7E5"/>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7DCF320-E305-0692-0D55-FFC8B5352A3B}"/>
              </a:ext>
            </a:extLst>
          </p:cNvPr>
          <p:cNvSpPr txBox="1">
            <a:spLocks/>
          </p:cNvSpPr>
          <p:nvPr/>
        </p:nvSpPr>
        <p:spPr>
          <a:xfrm>
            <a:off x="6933642" y="1297867"/>
            <a:ext cx="5003407"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9F0389"/>
                </a:solidFill>
              </a:rPr>
              <a:t>Spark Your Business</a:t>
            </a:r>
          </a:p>
        </p:txBody>
      </p:sp>
      <p:sp>
        <p:nvSpPr>
          <p:cNvPr id="5" name="Text Placeholder 3">
            <a:extLst>
              <a:ext uri="{FF2B5EF4-FFF2-40B4-BE49-F238E27FC236}">
                <a16:creationId xmlns:a16="http://schemas.microsoft.com/office/drawing/2014/main" id="{A4364186-71F1-4B37-26C4-0F391A036962}"/>
              </a:ext>
            </a:extLst>
          </p:cNvPr>
          <p:cNvSpPr txBox="1">
            <a:spLocks/>
          </p:cNvSpPr>
          <p:nvPr/>
        </p:nvSpPr>
        <p:spPr>
          <a:xfrm>
            <a:off x="6938216" y="3219130"/>
            <a:ext cx="5000357" cy="12003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a:t>Happy New Year</a:t>
            </a:r>
          </a:p>
          <a:p>
            <a:pPr marL="0" indent="0" algn="ctr">
              <a:lnSpc>
                <a:spcPct val="100000"/>
              </a:lnSpc>
              <a:spcBef>
                <a:spcPts val="0"/>
              </a:spcBef>
              <a:buFont typeface="Arial" panose="020B0604020202020204" pitchFamily="34" charset="0"/>
              <a:buNone/>
            </a:pPr>
            <a:r>
              <a:rPr lang="en-US" sz="3200" dirty="0"/>
              <a:t>Card Mailing</a:t>
            </a:r>
            <a:endParaRPr lang="en-US" sz="3200" baseline="30000" dirty="0"/>
          </a:p>
        </p:txBody>
      </p:sp>
      <p:sp>
        <p:nvSpPr>
          <p:cNvPr id="6" name="TextBox 5">
            <a:extLst>
              <a:ext uri="{FF2B5EF4-FFF2-40B4-BE49-F238E27FC236}">
                <a16:creationId xmlns:a16="http://schemas.microsoft.com/office/drawing/2014/main" id="{A348CDD8-02CC-240B-453C-FDC51B4211F0}"/>
              </a:ext>
            </a:extLst>
          </p:cNvPr>
          <p:cNvSpPr txBox="1"/>
          <p:nvPr/>
        </p:nvSpPr>
        <p:spPr>
          <a:xfrm>
            <a:off x="7420017" y="4540289"/>
            <a:ext cx="4036753" cy="830997"/>
          </a:xfrm>
          <a:prstGeom prst="rect">
            <a:avLst/>
          </a:prstGeom>
          <a:noFill/>
        </p:spPr>
        <p:txBody>
          <a:bodyPr wrap="square">
            <a:spAutoFit/>
          </a:bodyPr>
          <a:lstStyle/>
          <a:p>
            <a:pPr marL="0" indent="0" algn="ctr">
              <a:lnSpc>
                <a:spcPct val="100000"/>
              </a:lnSpc>
              <a:spcBef>
                <a:spcPts val="0"/>
              </a:spcBef>
              <a:buFont typeface="Arial" panose="020B0604020202020204" pitchFamily="34" charset="0"/>
              <a:buNone/>
            </a:pPr>
            <a:r>
              <a:rPr lang="en-US" sz="2400">
                <a:solidFill>
                  <a:srgbClr val="9F0389"/>
                </a:solidFill>
                <a:ea typeface="Calibri" panose="020F0502020204030204" pitchFamily="34" charset="0"/>
                <a:cs typeface="Times New Roman" panose="02020603050405020304" pitchFamily="18" charset="0"/>
              </a:rPr>
              <a:t>Wish your </a:t>
            </a:r>
            <a:r>
              <a:rPr lang="en-US" sz="2400" dirty="0">
                <a:solidFill>
                  <a:srgbClr val="9F0389"/>
                </a:solidFill>
                <a:ea typeface="Calibri" panose="020F0502020204030204" pitchFamily="34" charset="0"/>
                <a:cs typeface="Times New Roman" panose="02020603050405020304" pitchFamily="18" charset="0"/>
              </a:rPr>
              <a:t>SOI a happy and prosperous new year!</a:t>
            </a:r>
            <a:endParaRPr lang="en-US" sz="4000" dirty="0">
              <a:solidFill>
                <a:srgbClr val="9F0389"/>
              </a:solidFill>
            </a:endParaRPr>
          </a:p>
        </p:txBody>
      </p:sp>
      <p:pic>
        <p:nvPicPr>
          <p:cNvPr id="4" name="Picture 3" descr="A card with confetti and confetti&#10;&#10;Description automatically generated">
            <a:extLst>
              <a:ext uri="{FF2B5EF4-FFF2-40B4-BE49-F238E27FC236}">
                <a16:creationId xmlns:a16="http://schemas.microsoft.com/office/drawing/2014/main" id="{1039937B-C0EE-EB2B-8226-AF858D2FC41F}"/>
              </a:ext>
            </a:extLst>
          </p:cNvPr>
          <p:cNvPicPr>
            <a:picLocks noChangeAspect="1"/>
          </p:cNvPicPr>
          <p:nvPr/>
        </p:nvPicPr>
        <p:blipFill rotWithShape="1">
          <a:blip r:embed="rId3">
            <a:extLst>
              <a:ext uri="{28A0092B-C50C-407E-A947-70E740481C1C}">
                <a14:useLocalDpi xmlns:a14="http://schemas.microsoft.com/office/drawing/2010/main" val="0"/>
              </a:ext>
            </a:extLst>
          </a:blip>
          <a:srcRect l="3651"/>
          <a:stretch/>
        </p:blipFill>
        <p:spPr>
          <a:xfrm>
            <a:off x="-25751" y="0"/>
            <a:ext cx="6607629" cy="6858000"/>
          </a:xfrm>
          <a:prstGeom prst="rect">
            <a:avLst/>
          </a:prstGeom>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a:solidFill>
                  <a:srgbClr val="FF0000"/>
                </a:solidFill>
              </a:rPr>
              <a:t>Embedded videos are for PowerPoint only.  </a:t>
            </a:r>
          </a:p>
          <a:p>
            <a:pPr>
              <a:spcAft>
                <a:spcPts val="600"/>
              </a:spcAft>
            </a:pPr>
            <a:endParaRPr lang="en-US">
              <a:solidFill>
                <a:srgbClr val="FF0000"/>
              </a:solidFill>
            </a:endParaRPr>
          </a:p>
          <a:p>
            <a:pPr>
              <a:spcAft>
                <a:spcPts val="600"/>
              </a:spcAft>
            </a:pPr>
            <a:r>
              <a:rPr lang="en-US" sz="2400" b="1">
                <a:solidFill>
                  <a:srgbClr val="FF0000"/>
                </a:solidFill>
              </a:rPr>
              <a:t>Videos will NOT play in Google Slides or Keynote.</a:t>
            </a:r>
          </a:p>
        </p:txBody>
      </p:sp>
      <p:pic>
        <p:nvPicPr>
          <p:cNvPr id="2" name="Online Media 1" title="Create a Budget Like a Pro">
            <a:hlinkClick r:id="" action="ppaction://media"/>
            <a:extLst>
              <a:ext uri="{FF2B5EF4-FFF2-40B4-BE49-F238E27FC236}">
                <a16:creationId xmlns:a16="http://schemas.microsoft.com/office/drawing/2014/main" id="{D6CB273E-987C-728F-39BB-6DF9F754D5F7}"/>
              </a:ext>
            </a:extLst>
          </p:cNvPr>
          <p:cNvPicPr>
            <a:picLocks noRot="1" noChangeAspect="1"/>
          </p:cNvPicPr>
          <p:nvPr>
            <a:videoFile r:link="rId1"/>
          </p:nvPr>
        </p:nvPicPr>
        <p:blipFill>
          <a:blip r:embed="rId4"/>
          <a:stretch>
            <a:fillRect/>
          </a:stretch>
        </p:blipFill>
        <p:spPr>
          <a:xfrm>
            <a:off x="0" y="-10732"/>
            <a:ext cx="12192000" cy="6868732"/>
          </a:xfrm>
          <a:prstGeom prst="rect">
            <a:avLst/>
          </a:prstGeom>
        </p:spPr>
      </p:pic>
    </p:spTree>
    <p:extLst>
      <p:ext uri="{BB962C8B-B14F-4D97-AF65-F5344CB8AC3E}">
        <p14:creationId xmlns:p14="http://schemas.microsoft.com/office/powerpoint/2010/main" val="3678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endParaRPr lang="en-US">
              <a:solidFill>
                <a:srgbClr val="FF0000"/>
              </a:solidFill>
            </a:endParaRPr>
          </a:p>
          <a:p>
            <a:pPr>
              <a:spcAft>
                <a:spcPts val="600"/>
              </a:spcAft>
            </a:pPr>
            <a:endParaRPr lang="en-US">
              <a:solidFill>
                <a:srgbClr val="FF0000"/>
              </a:solidFill>
            </a:endParaRPr>
          </a:p>
          <a:p>
            <a:pPr>
              <a:spcAft>
                <a:spcPts val="600"/>
              </a:spcAft>
            </a:pPr>
            <a:r>
              <a:rPr lang="en-US" sz="2400" b="1" dirty="0">
                <a:solidFill>
                  <a:srgbClr val="FF0000"/>
                </a:solidFill>
              </a:rPr>
              <a:t>Videos will NOT play in Google Slides or Keynote.</a:t>
            </a:r>
            <a:endParaRPr lang="en-US" sz="2400" b="1">
              <a:solidFill>
                <a:srgbClr val="FF0000"/>
              </a:solidFill>
            </a:endParaRPr>
          </a:p>
        </p:txBody>
      </p:sp>
      <p:pic>
        <p:nvPicPr>
          <p:cNvPr id="2" name="Online Media 1" title="Real Estate Riches: Proven Strategies for Agent Investors">
            <a:hlinkClick r:id="" action="ppaction://media"/>
            <a:extLst>
              <a:ext uri="{FF2B5EF4-FFF2-40B4-BE49-F238E27FC236}">
                <a16:creationId xmlns:a16="http://schemas.microsoft.com/office/drawing/2014/main" id="{B0AF36C1-40E3-92D2-1E4E-AEFC95AABC6A}"/>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15625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603975-B289-8A6D-BF77-AD6F74AF9D48}"/>
              </a:ext>
            </a:extLst>
          </p:cNvPr>
          <p:cNvSpPr txBox="1"/>
          <p:nvPr/>
        </p:nvSpPr>
        <p:spPr>
          <a:xfrm>
            <a:off x="-2233749" y="1776548"/>
            <a:ext cx="2103120" cy="2831544"/>
          </a:xfrm>
          <a:prstGeom prst="rect">
            <a:avLst/>
          </a:prstGeom>
          <a:noFill/>
        </p:spPr>
        <p:txBody>
          <a:bodyPr wrap="square" rtlCol="0">
            <a:spAutoFit/>
          </a:bodyPr>
          <a:lstStyle/>
          <a:p>
            <a:pPr>
              <a:spcAft>
                <a:spcPts val="600"/>
              </a:spcAft>
            </a:pPr>
            <a:r>
              <a:rPr lang="en-US" dirty="0">
                <a:solidFill>
                  <a:srgbClr val="FF0000"/>
                </a:solidFill>
              </a:rPr>
              <a:t>Embedded videos are for PowerPoint only.  </a:t>
            </a:r>
          </a:p>
          <a:p>
            <a:pPr>
              <a:spcAft>
                <a:spcPts val="600"/>
              </a:spcAft>
            </a:pPr>
            <a:endParaRPr lang="en-US" dirty="0">
              <a:solidFill>
                <a:srgbClr val="FF0000"/>
              </a:solidFill>
            </a:endParaRPr>
          </a:p>
          <a:p>
            <a:pPr>
              <a:spcAft>
                <a:spcPts val="600"/>
              </a:spcAft>
            </a:pPr>
            <a:r>
              <a:rPr lang="en-US" sz="2400" b="1" dirty="0">
                <a:solidFill>
                  <a:srgbClr val="FF0000"/>
                </a:solidFill>
              </a:rPr>
              <a:t>Videos will NOT play in Google Slides or Keynote.</a:t>
            </a:r>
          </a:p>
        </p:txBody>
      </p:sp>
      <p:pic>
        <p:nvPicPr>
          <p:cNvPr id="2" name="Online Media 1" title="Exit Strategy: Succession Planning">
            <a:hlinkClick r:id="" action="ppaction://media"/>
            <a:extLst>
              <a:ext uri="{FF2B5EF4-FFF2-40B4-BE49-F238E27FC236}">
                <a16:creationId xmlns:a16="http://schemas.microsoft.com/office/drawing/2014/main" id="{FA1B5D0F-BFE7-40AE-ABDB-F4DEEB6B427A}"/>
              </a:ext>
            </a:extLst>
          </p:cNvPr>
          <p:cNvPicPr>
            <a:picLocks noRot="1" noChangeAspect="1"/>
          </p:cNvPicPr>
          <p:nvPr>
            <a:videoFile r:link="rId1"/>
          </p:nvPr>
        </p:nvPicPr>
        <p:blipFill>
          <a:blip r:embed="rId4"/>
          <a:stretch>
            <a:fillRect/>
          </a:stretch>
        </p:blipFill>
        <p:spPr>
          <a:xfrm>
            <a:off x="0" y="-5366"/>
            <a:ext cx="12192000" cy="6868732"/>
          </a:xfrm>
          <a:prstGeom prst="rect">
            <a:avLst/>
          </a:prstGeom>
        </p:spPr>
      </p:pic>
    </p:spTree>
    <p:extLst>
      <p:ext uri="{BB962C8B-B14F-4D97-AF65-F5344CB8AC3E}">
        <p14:creationId xmlns:p14="http://schemas.microsoft.com/office/powerpoint/2010/main" val="227708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13246</TotalTime>
  <Words>1408</Words>
  <Application>Microsoft Office PowerPoint</Application>
  <PresentationFormat>Widescreen</PresentationFormat>
  <Paragraphs>169</Paragraphs>
  <Slides>25</Slides>
  <Notes>24</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Calibri</vt:lpstr>
      <vt:lpstr>Rockwell</vt:lpstr>
      <vt:lpstr>Times New Roman</vt:lpstr>
      <vt:lpstr>Tw Cen MT</vt:lpstr>
      <vt:lpstr>Twentieth Century</vt:lpstr>
      <vt:lpstr>1_Office Theme</vt:lpstr>
      <vt:lpstr>Office Theme</vt:lpstr>
      <vt:lpstr>November Financial Strategies</vt:lpstr>
      <vt:lpstr>Welcome</vt:lpstr>
      <vt:lpstr>Meeting Agenda</vt:lpstr>
      <vt:lpstr>Company Updates</vt:lpstr>
      <vt:lpstr>Marketing Updates</vt:lpstr>
      <vt:lpstr>Education Opportunities</vt:lpstr>
      <vt:lpstr>PowerPoint Presentation</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154</cp:revision>
  <dcterms:created xsi:type="dcterms:W3CDTF">2021-11-05T15:17:42Z</dcterms:created>
  <dcterms:modified xsi:type="dcterms:W3CDTF">2023-10-17T20:37:32Z</dcterms:modified>
</cp:coreProperties>
</file>