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8"/>
  </p:notesMasterIdLst>
  <p:sldIdLst>
    <p:sldId id="291" r:id="rId3"/>
    <p:sldId id="429" r:id="rId4"/>
    <p:sldId id="257" r:id="rId5"/>
    <p:sldId id="258" r:id="rId6"/>
    <p:sldId id="260" r:id="rId7"/>
    <p:sldId id="261" r:id="rId8"/>
    <p:sldId id="281" r:id="rId9"/>
    <p:sldId id="408" r:id="rId10"/>
    <p:sldId id="402" r:id="rId11"/>
    <p:sldId id="406" r:id="rId12"/>
    <p:sldId id="391" r:id="rId13"/>
    <p:sldId id="409" r:id="rId14"/>
    <p:sldId id="299" r:id="rId15"/>
    <p:sldId id="395" r:id="rId16"/>
    <p:sldId id="430" r:id="rId17"/>
    <p:sldId id="431" r:id="rId18"/>
    <p:sldId id="279" r:id="rId19"/>
    <p:sldId id="263" r:id="rId20"/>
    <p:sldId id="280" r:id="rId21"/>
    <p:sldId id="268" r:id="rId22"/>
    <p:sldId id="270" r:id="rId23"/>
    <p:sldId id="398" r:id="rId24"/>
    <p:sldId id="417" r:id="rId25"/>
    <p:sldId id="404" r:id="rId26"/>
    <p:sldId id="4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3C97"/>
    <a:srgbClr val="F25462"/>
    <a:srgbClr val="CF5F82"/>
    <a:srgbClr val="882846"/>
    <a:srgbClr val="C53C66"/>
    <a:srgbClr val="5D3409"/>
    <a:srgbClr val="BE3A62"/>
    <a:srgbClr val="EF4D5C"/>
    <a:srgbClr val="FFBE13"/>
    <a:srgbClr val="F968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2" autoAdjust="0"/>
    <p:restoredTop sz="75945" autoAdjust="0"/>
  </p:normalViewPr>
  <p:slideViewPr>
    <p:cSldViewPr snapToGrid="0">
      <p:cViewPr varScale="1">
        <p:scale>
          <a:sx n="89" d="100"/>
          <a:sy n="89" d="100"/>
        </p:scale>
        <p:origin x="1662"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8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338082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FULL LENGTH VERSION</a:t>
            </a:r>
            <a:r>
              <a:rPr lang="en-US" i="0" dirty="0"/>
              <a:t> of Monthly Goal Setting for the first time you introduce the activity.</a:t>
            </a:r>
          </a:p>
          <a:p>
            <a:endParaRPr lang="en-US" i="0"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200775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SHORT VERSION </a:t>
            </a:r>
            <a:r>
              <a:rPr lang="en-US" i="0" dirty="0"/>
              <a:t>of Monthly Goal Setting when you have done the activity in the past and want a quick introduction to the activity.</a:t>
            </a:r>
          </a:p>
          <a:p>
            <a:endParaRPr lang="en-US" i="1"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Inflation remains uncomfortably high. </a:t>
            </a:r>
            <a:r>
              <a:rPr lang="en-US" b="0" i="0" dirty="0">
                <a:solidFill>
                  <a:srgbClr val="000000"/>
                </a:solidFill>
                <a:effectLst/>
                <a:latin typeface="Calibri" panose="020F0502020204030204" pitchFamily="34" charset="0"/>
              </a:rPr>
              <a:t>Chair Jerome Powell indicated that additional 2023 rate increases are possible if inflation hasn’t dropped enough by the next meeting, October 31.</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High-interest rates have pushed the average interest and principal payment for new borrowers using a 30-year mortgage to $2,306. Compared to two years ago, 5% of new borrowers paid over $3,000/month; today, it’s almost 25%!</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a Buyer’s Agent, you’ll want to connect with respected and knowledgeable mortgage reps and recommend 2-3 of them to your buyers. Buyers must shop for the best mortgage terms and conditions.</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It’s essential to let your buyers know that real estate typically outperforms other assets regarding value appreciation.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high-interest rate environment can be a great time to buy an investment property if you know what you are doing. The market may spook other investors and landlords, and your investors can come in and find hidden gems.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Existing home sales fell 2.2% in July.</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The median existing-home sales price rose in July by 1.9% from one year ago to $406,8700. This is the fourth time the monthly median sales price has exceeded $400,000.</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The national absorption rate for existing homes is 3.3 months, continuing its upward swing.</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is good information to include in your listing presentation to help set the correct expectations for sellers.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Higher interest rates are slowing the pace of sales.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you’re working with renters, be aware that they face affordability challenges.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is increasing slightly.</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National Association of Home Builders estimates that “…at least 1.5 million housing units are needed to meet demand and bring the housing market into balance.”</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 buyers are considering buying new construction, make sure you are recommending a private home inspection vs. the builder’s inspector. Homes are going up quickly to take advantage of existing homes’ low inventory, and sub-contractors aren’t held accountable as they should. Even local County building departments have been known to let sub-par work slide during the inspection.</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Builders, like existing home sellers, still have the upper hand in hot markets, so getting builders to throw in extras at no charge will be challenging.</a:t>
            </a: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22</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23</a:t>
            </a:fld>
            <a:endParaRPr lang="en-US"/>
          </a:p>
        </p:txBody>
      </p:sp>
    </p:spTree>
    <p:extLst>
      <p:ext uri="{BB962C8B-B14F-4D97-AF65-F5344CB8AC3E}">
        <p14:creationId xmlns:p14="http://schemas.microsoft.com/office/powerpoint/2010/main" val="908841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24</a:t>
            </a:fld>
            <a:endParaRPr lang="en-US"/>
          </a:p>
        </p:txBody>
      </p:sp>
    </p:spTree>
    <p:extLst>
      <p:ext uri="{BB962C8B-B14F-4D97-AF65-F5344CB8AC3E}">
        <p14:creationId xmlns:p14="http://schemas.microsoft.com/office/powerpoint/2010/main" val="25800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25</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Sprint Video Instructions</a:t>
            </a:r>
          </a:p>
          <a:p>
            <a:endParaRPr lang="en-US" b="0" u="sng" dirty="0"/>
          </a:p>
          <a:p>
            <a:r>
              <a:rPr lang="en-US" b="1" u="sng" dirty="0"/>
              <a:t>PowerPoint</a:t>
            </a:r>
          </a:p>
          <a:p>
            <a:pPr marL="0" indent="0">
              <a:buFont typeface="+mj-lt"/>
              <a:buNone/>
            </a:pPr>
            <a:r>
              <a:rPr lang="en-US" b="0" dirty="0"/>
              <a:t>Option 1:  Use this slide to click on the link to the video you wish to play. </a:t>
            </a:r>
            <a:r>
              <a:rPr lang="en-US" b="1" i="1" dirty="0"/>
              <a:t>You must be logged into your Spark &amp; Logic account to play the video.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Option 2:  Use one of the following slides to play the embedded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Hide or delete the slides you do not wish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t>Google Slides or Keynote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 1: </a:t>
            </a:r>
            <a:r>
              <a:rPr lang="en-US" b="0" dirty="0"/>
              <a:t>Use this slide to click on the link to the video you wish to play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Embedded videos will not play in Google Slides or Keynote.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Hide or delete the slides you do not wish to use</a:t>
            </a:r>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41495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197123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9/21/2023</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9/21/2023</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9/21/2023</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865693751?h=f717af0199&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645300988?h=b1e842cdfb&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sparkandlogic.com/videos/monthly-goal-setting-short-version/" TargetMode="External"/><Relationship Id="rId5" Type="http://schemas.openxmlformats.org/officeDocument/2006/relationships/hyperlink" Target="https://sparkandlogic.com/videos/monthly-goal-setting/" TargetMode="External"/><Relationship Id="rId4" Type="http://schemas.openxmlformats.org/officeDocument/2006/relationships/hyperlink" Target="https://sparkandlogic.com/videos/create-your-business-plan-part-1/"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865688443?h=89e3ef7df9&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865692095?h=51282de0f6&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BCBF"/>
        </a:solidFill>
        <a:effectLst/>
      </p:bgPr>
    </p:bg>
    <p:spTree>
      <p:nvGrpSpPr>
        <p:cNvPr id="1" name=""/>
        <p:cNvGrpSpPr/>
        <p:nvPr/>
      </p:nvGrpSpPr>
      <p:grpSpPr>
        <a:xfrm>
          <a:off x="0" y="0"/>
          <a:ext cx="0" cy="0"/>
          <a:chOff x="0" y="0"/>
          <a:chExt cx="0" cy="0"/>
        </a:xfrm>
      </p:grpSpPr>
      <p:pic>
        <p:nvPicPr>
          <p:cNvPr id="12" name="Picture 11" descr="A yellow paper airplane and a line of dots&#10;&#10;Description automatically generated">
            <a:extLst>
              <a:ext uri="{FF2B5EF4-FFF2-40B4-BE49-F238E27FC236}">
                <a16:creationId xmlns:a16="http://schemas.microsoft.com/office/drawing/2014/main" id="{5B419F52-612A-90EA-6DA6-02A0E2AA42DC}"/>
              </a:ext>
            </a:extLst>
          </p:cNvPr>
          <p:cNvPicPr>
            <a:picLocks noChangeAspect="1"/>
          </p:cNvPicPr>
          <p:nvPr/>
        </p:nvPicPr>
        <p:blipFill rotWithShape="1">
          <a:blip r:embed="rId3">
            <a:extLst>
              <a:ext uri="{28A0092B-C50C-407E-A947-70E740481C1C}">
                <a14:useLocalDpi xmlns:a14="http://schemas.microsoft.com/office/drawing/2010/main" val="0"/>
              </a:ext>
            </a:extLst>
          </a:blip>
          <a:srcRect t="7891" b="7735"/>
          <a:stretch/>
        </p:blipFill>
        <p:spPr>
          <a:xfrm>
            <a:off x="0" y="0"/>
            <a:ext cx="12192000" cy="6858000"/>
          </a:xfrm>
          <a:prstGeom prst="rect">
            <a:avLst/>
          </a:prstGeom>
        </p:spPr>
      </p:pic>
      <p:sp>
        <p:nvSpPr>
          <p:cNvPr id="11" name="Rectangle 10" hidden="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36D19154-AEB4-4CE4-89CD-8470C5A7E7C8}"/>
              </a:ext>
            </a:extLst>
          </p:cNvPr>
          <p:cNvSpPr>
            <a:spLocks noGrp="1"/>
          </p:cNvSpPr>
          <p:nvPr>
            <p:ph type="ctrTitle"/>
          </p:nvPr>
        </p:nvSpPr>
        <p:spPr>
          <a:xfrm>
            <a:off x="1004145" y="761937"/>
            <a:ext cx="10183709" cy="2110804"/>
          </a:xfrm>
          <a:effectLst>
            <a:outerShdw blurRad="50800" dist="38100" dir="2700000" algn="tl" rotWithShape="0">
              <a:prstClr val="black">
                <a:alpha val="40000"/>
              </a:prstClr>
            </a:outerShdw>
          </a:effectLst>
        </p:spPr>
        <p:txBody>
          <a:bodyPr>
            <a:normAutofit fontScale="90000"/>
          </a:bodyPr>
          <a:lstStyle/>
          <a:p>
            <a:pPr algn="l">
              <a:lnSpc>
                <a:spcPct val="80000"/>
              </a:lnSpc>
            </a:pPr>
            <a:r>
              <a:rPr lang="en-US" sz="11500" b="1" dirty="0">
                <a:solidFill>
                  <a:srgbClr val="EFB608"/>
                </a:solidFill>
              </a:rPr>
              <a:t>October</a:t>
            </a:r>
            <a:br>
              <a:rPr lang="en-US" sz="8000" dirty="0">
                <a:solidFill>
                  <a:schemeClr val="accent4"/>
                </a:solidFill>
              </a:rPr>
            </a:br>
            <a:r>
              <a:rPr lang="en-US" sz="5300" dirty="0">
                <a:solidFill>
                  <a:srgbClr val="FCE8A6"/>
                </a:solidFill>
              </a:rPr>
              <a:t>Business Planning</a:t>
            </a:r>
            <a:endParaRPr lang="en-US" sz="6600" dirty="0">
              <a:solidFill>
                <a:srgbClr val="FCE8A6"/>
              </a:solidFill>
            </a:endParaRPr>
          </a:p>
        </p:txBody>
      </p:sp>
    </p:spTree>
    <p:extLst>
      <p:ext uri="{BB962C8B-B14F-4D97-AF65-F5344CB8AC3E}">
        <p14:creationId xmlns:p14="http://schemas.microsoft.com/office/powerpoint/2010/main" val="3087536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3" name="Online Media 2" title="Create Your Business Plan - Part III">
            <a:hlinkClick r:id="" action="ppaction://media"/>
            <a:extLst>
              <a:ext uri="{FF2B5EF4-FFF2-40B4-BE49-F238E27FC236}">
                <a16:creationId xmlns:a16="http://schemas.microsoft.com/office/drawing/2014/main" id="{7B8589C2-C9B3-4ECE-3D7D-755317D494E2}"/>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onthly Goal Setting Activity">
            <a:hlinkClick r:id="" action="ppaction://media"/>
            <a:extLst>
              <a:ext uri="{FF2B5EF4-FFF2-40B4-BE49-F238E27FC236}">
                <a16:creationId xmlns:a16="http://schemas.microsoft.com/office/drawing/2014/main" id="{2181E30B-CBF0-1F9F-E7E9-806FEFAE01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3" name="TextBox 2">
            <a:extLst>
              <a:ext uri="{FF2B5EF4-FFF2-40B4-BE49-F238E27FC236}">
                <a16:creationId xmlns:a16="http://schemas.microsoft.com/office/drawing/2014/main" id="{CF8CA4E5-559E-ECC0-39D2-FE1A100CC2FB}"/>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sp>
        <p:nvSpPr>
          <p:cNvPr id="2" name="TextBox 1">
            <a:extLst>
              <a:ext uri="{FF2B5EF4-FFF2-40B4-BE49-F238E27FC236}">
                <a16:creationId xmlns:a16="http://schemas.microsoft.com/office/drawing/2014/main" id="{1EDA1C1F-147F-E05E-3267-70158534944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FULL LENGTH VIDEO </a:t>
            </a:r>
            <a:r>
              <a:rPr lang="en-US" dirty="0">
                <a:solidFill>
                  <a:srgbClr val="FF0000"/>
                </a:solidFill>
              </a:rPr>
              <a:t>(for the first time you do this activity)</a:t>
            </a:r>
          </a:p>
        </p:txBody>
      </p:sp>
    </p:spTree>
    <p:extLst>
      <p:ext uri="{BB962C8B-B14F-4D97-AF65-F5344CB8AC3E}">
        <p14:creationId xmlns:p14="http://schemas.microsoft.com/office/powerpoint/2010/main" val="12790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
        <p:nvSpPr>
          <p:cNvPr id="4" name="TextBox 3">
            <a:extLst>
              <a:ext uri="{FF2B5EF4-FFF2-40B4-BE49-F238E27FC236}">
                <a16:creationId xmlns:a16="http://schemas.microsoft.com/office/drawing/2014/main" id="{83B5783F-DBED-BDD5-7A9E-4B10D6E96C5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SHORT VIDEO </a:t>
            </a:r>
            <a:r>
              <a:rPr lang="en-US" dirty="0">
                <a:solidFill>
                  <a:srgbClr val="FF0000"/>
                </a:solidFill>
              </a:rPr>
              <a:t>(you have done the activity in the past and only need a quick activity introduction)</a:t>
            </a:r>
          </a:p>
        </p:txBody>
      </p:sp>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July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7.18%</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a:ea typeface="+mn-ea"/>
                <a:cs typeface="+mn-cs"/>
              </a:rPr>
              <a:t>August 2023</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July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835" y="-32227"/>
            <a:ext cx="4580764" cy="687114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6204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July 2023.</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July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3683"/>
            <a:ext cx="12191994" cy="4162669"/>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utumn forest as seen from above">
            <a:extLst>
              <a:ext uri="{FF2B5EF4-FFF2-40B4-BE49-F238E27FC236}">
                <a16:creationId xmlns:a16="http://schemas.microsoft.com/office/drawing/2014/main" id="{62D5F641-7749-0A64-84D5-717B8A86B5A6}"/>
              </a:ext>
            </a:extLst>
          </p:cNvPr>
          <p:cNvPicPr>
            <a:picLocks noChangeAspect="1"/>
          </p:cNvPicPr>
          <p:nvPr/>
        </p:nvPicPr>
        <p:blipFill rotWithShape="1">
          <a:blip r:embed="rId3">
            <a:extLst>
              <a:ext uri="{28A0092B-C50C-407E-A947-70E740481C1C}">
                <a14:useLocalDpi xmlns:a14="http://schemas.microsoft.com/office/drawing/2010/main" val="0"/>
              </a:ext>
            </a:extLst>
          </a:blip>
          <a:srcRect t="7427" r="4535" b="11962"/>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0" y="2709088"/>
            <a:ext cx="12192000" cy="1439824"/>
          </a:xfrm>
        </p:spPr>
        <p:txBody>
          <a:bodyPr vert="horz" lIns="91440" tIns="45720" rIns="91440" bIns="45720" rtlCol="0" anchor="b">
            <a:noAutofit/>
          </a:bodyPr>
          <a:lstStyle/>
          <a:p>
            <a:pPr algn="ctr">
              <a:lnSpc>
                <a:spcPct val="90000"/>
              </a:lnSpc>
              <a:spcBef>
                <a:spcPct val="0"/>
              </a:spcBef>
            </a:pPr>
            <a:r>
              <a:rPr lang="en-US" sz="12500" kern="1200" dirty="0">
                <a:solidFill>
                  <a:srgbClr val="FDE4C3"/>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rgbClr val="FDE4C3"/>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3356408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29033" y="115469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CE8A6"/>
                </a:solidFill>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6092294" y="3092599"/>
            <a:ext cx="5563961" cy="1574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4400" b="1" dirty="0"/>
              <a:t>Sweetest Day</a:t>
            </a:r>
          </a:p>
          <a:p>
            <a:pPr marL="0" indent="0" algn="ctr">
              <a:lnSpc>
                <a:spcPct val="100000"/>
              </a:lnSpc>
              <a:spcBef>
                <a:spcPts val="0"/>
              </a:spcBef>
              <a:buFont typeface="Arial" panose="020B0604020202020204" pitchFamily="34" charset="0"/>
              <a:buNone/>
            </a:pPr>
            <a:r>
              <a:rPr lang="en-US" sz="3600" dirty="0"/>
              <a:t>October 21</a:t>
            </a:r>
            <a:r>
              <a:rPr lang="en-US" sz="3600" baseline="30000" dirty="0"/>
              <a:t>st</a:t>
            </a:r>
            <a:endParaRPr lang="en-US" sz="3200" baseline="30000" dirty="0">
              <a:solidFill>
                <a:srgbClr val="F3D6AC"/>
              </a:solidFill>
            </a:endParaRPr>
          </a:p>
        </p:txBody>
      </p:sp>
      <p:pic>
        <p:nvPicPr>
          <p:cNvPr id="13" name="Picture 12" descr="A couple of gift tags&#10;&#10;Description automatically generated">
            <a:extLst>
              <a:ext uri="{FF2B5EF4-FFF2-40B4-BE49-F238E27FC236}">
                <a16:creationId xmlns:a16="http://schemas.microsoft.com/office/drawing/2014/main" id="{46DD02A3-55FB-24B6-FBBF-B082E4340E82}"/>
              </a:ext>
            </a:extLst>
          </p:cNvPr>
          <p:cNvPicPr>
            <a:picLocks noChangeAspect="1"/>
          </p:cNvPicPr>
          <p:nvPr/>
        </p:nvPicPr>
        <p:blipFill rotWithShape="1">
          <a:blip r:embed="rId3">
            <a:extLst>
              <a:ext uri="{28A0092B-C50C-407E-A947-70E740481C1C}">
                <a14:useLocalDpi xmlns:a14="http://schemas.microsoft.com/office/drawing/2010/main" val="0"/>
              </a:ext>
            </a:extLst>
          </a:blip>
          <a:srcRect b="11204"/>
          <a:stretch/>
        </p:blipFill>
        <p:spPr>
          <a:xfrm>
            <a:off x="622178" y="1103837"/>
            <a:ext cx="5237085" cy="4650326"/>
          </a:xfrm>
          <a:prstGeom prst="rect">
            <a:avLst/>
          </a:prstGeom>
        </p:spPr>
      </p:pic>
      <p:sp>
        <p:nvSpPr>
          <p:cNvPr id="15" name="TextBox 14">
            <a:extLst>
              <a:ext uri="{FF2B5EF4-FFF2-40B4-BE49-F238E27FC236}">
                <a16:creationId xmlns:a16="http://schemas.microsoft.com/office/drawing/2014/main" id="{E2DA304F-84EF-BDFC-EFDD-E07CB54844D9}"/>
              </a:ext>
            </a:extLst>
          </p:cNvPr>
          <p:cNvSpPr txBox="1"/>
          <p:nvPr/>
        </p:nvSpPr>
        <p:spPr>
          <a:xfrm>
            <a:off x="5826274" y="4992435"/>
            <a:ext cx="6096000" cy="584775"/>
          </a:xfrm>
          <a:prstGeom prst="rect">
            <a:avLst/>
          </a:prstGeom>
          <a:noFill/>
        </p:spPr>
        <p:txBody>
          <a:bodyPr wrap="square">
            <a:spAutoFit/>
          </a:bodyPr>
          <a:lstStyle/>
          <a:p>
            <a:pPr marL="0" indent="0" algn="ctr">
              <a:lnSpc>
                <a:spcPct val="100000"/>
              </a:lnSpc>
              <a:spcBef>
                <a:spcPts val="0"/>
              </a:spcBef>
              <a:buFont typeface="Arial" panose="020B0604020202020204" pitchFamily="34" charset="0"/>
              <a:buNone/>
            </a:pPr>
            <a:r>
              <a:rPr lang="en-US" sz="3200" i="1" baseline="30000" dirty="0">
                <a:solidFill>
                  <a:srgbClr val="FCE8A6"/>
                </a:solidFill>
              </a:rPr>
              <a:t>Create gift bags with an assortment of candy.</a:t>
            </a:r>
            <a:endParaRPr lang="en-US" sz="3200" i="1" dirty="0">
              <a:solidFill>
                <a:srgbClr val="FCE8A6"/>
              </a:solidFill>
            </a:endParaRP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E7E5"/>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brochures on a table&#10;&#10;Description automatically generated">
            <a:extLst>
              <a:ext uri="{FF2B5EF4-FFF2-40B4-BE49-F238E27FC236}">
                <a16:creationId xmlns:a16="http://schemas.microsoft.com/office/drawing/2014/main" id="{387DB5D5-EE0E-6893-7321-BD12CA7E474D}"/>
              </a:ext>
            </a:extLst>
          </p:cNvPr>
          <p:cNvPicPr>
            <a:picLocks noChangeAspect="1"/>
          </p:cNvPicPr>
          <p:nvPr/>
        </p:nvPicPr>
        <p:blipFill rotWithShape="1">
          <a:blip r:embed="rId3">
            <a:extLst>
              <a:ext uri="{28A0092B-C50C-407E-A947-70E740481C1C}">
                <a14:useLocalDpi xmlns:a14="http://schemas.microsoft.com/office/drawing/2010/main" val="0"/>
              </a:ext>
            </a:extLst>
          </a:blip>
          <a:srcRect r="-2" b="4596"/>
          <a:stretch/>
        </p:blipFill>
        <p:spPr>
          <a:xfrm>
            <a:off x="20" y="10"/>
            <a:ext cx="7188573" cy="6857990"/>
          </a:xfrm>
          <a:prstGeom prst="rect">
            <a:avLst/>
          </a:prstGeom>
        </p:spPr>
      </p:pic>
      <p:sp>
        <p:nvSpPr>
          <p:cNvPr id="3" name="Title 1">
            <a:extLst>
              <a:ext uri="{FF2B5EF4-FFF2-40B4-BE49-F238E27FC236}">
                <a16:creationId xmlns:a16="http://schemas.microsoft.com/office/drawing/2014/main" id="{97DCF320-E305-0692-0D55-FFC8B5352A3B}"/>
              </a:ext>
            </a:extLst>
          </p:cNvPr>
          <p:cNvSpPr txBox="1">
            <a:spLocks/>
          </p:cNvSpPr>
          <p:nvPr/>
        </p:nvSpPr>
        <p:spPr>
          <a:xfrm>
            <a:off x="7184020" y="993066"/>
            <a:ext cx="5003407"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16048"/>
                </a:solidFill>
              </a:rPr>
              <a:t>Spark Your Business</a:t>
            </a:r>
          </a:p>
        </p:txBody>
      </p:sp>
      <p:sp>
        <p:nvSpPr>
          <p:cNvPr id="5" name="Text Placeholder 3">
            <a:extLst>
              <a:ext uri="{FF2B5EF4-FFF2-40B4-BE49-F238E27FC236}">
                <a16:creationId xmlns:a16="http://schemas.microsoft.com/office/drawing/2014/main" id="{A4364186-71F1-4B37-26C4-0F391A036962}"/>
              </a:ext>
            </a:extLst>
          </p:cNvPr>
          <p:cNvSpPr txBox="1">
            <a:spLocks/>
          </p:cNvSpPr>
          <p:nvPr/>
        </p:nvSpPr>
        <p:spPr>
          <a:xfrm>
            <a:off x="7188594" y="2930935"/>
            <a:ext cx="5000357" cy="12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b="1" dirty="0">
                <a:solidFill>
                  <a:srgbClr val="958D7B"/>
                </a:solidFill>
              </a:rPr>
              <a:t>National Checklist Day</a:t>
            </a:r>
          </a:p>
          <a:p>
            <a:pPr marL="0" indent="0" algn="ctr">
              <a:lnSpc>
                <a:spcPct val="100000"/>
              </a:lnSpc>
              <a:spcBef>
                <a:spcPts val="0"/>
              </a:spcBef>
              <a:buFont typeface="Arial" panose="020B0604020202020204" pitchFamily="34" charset="0"/>
              <a:buNone/>
            </a:pPr>
            <a:r>
              <a:rPr lang="en-US" sz="3200" dirty="0">
                <a:solidFill>
                  <a:srgbClr val="958D7B"/>
                </a:solidFill>
              </a:rPr>
              <a:t>October 30</a:t>
            </a:r>
            <a:r>
              <a:rPr lang="en-US" sz="3200" baseline="30000" dirty="0">
                <a:solidFill>
                  <a:srgbClr val="958D7B"/>
                </a:solidFill>
              </a:rPr>
              <a:t>th</a:t>
            </a:r>
            <a:r>
              <a:rPr lang="en-US" sz="3200" dirty="0">
                <a:solidFill>
                  <a:srgbClr val="958D7B"/>
                </a:solidFill>
              </a:rPr>
              <a:t> </a:t>
            </a:r>
            <a:endParaRPr lang="en-US" sz="3200" baseline="30000" dirty="0">
              <a:solidFill>
                <a:srgbClr val="958D7B"/>
              </a:solidFill>
            </a:endParaRPr>
          </a:p>
        </p:txBody>
      </p:sp>
      <p:sp>
        <p:nvSpPr>
          <p:cNvPr id="6" name="TextBox 5">
            <a:extLst>
              <a:ext uri="{FF2B5EF4-FFF2-40B4-BE49-F238E27FC236}">
                <a16:creationId xmlns:a16="http://schemas.microsoft.com/office/drawing/2014/main" id="{A348CDD8-02CC-240B-453C-FDC51B4211F0}"/>
              </a:ext>
            </a:extLst>
          </p:cNvPr>
          <p:cNvSpPr txBox="1"/>
          <p:nvPr/>
        </p:nvSpPr>
        <p:spPr>
          <a:xfrm>
            <a:off x="7670395" y="4252094"/>
            <a:ext cx="4036753" cy="1200329"/>
          </a:xfrm>
          <a:prstGeom prst="rect">
            <a:avLst/>
          </a:prstGeom>
          <a:noFill/>
        </p:spPr>
        <p:txBody>
          <a:bodyPr wrap="square">
            <a:spAutoFit/>
          </a:bodyPr>
          <a:lstStyle/>
          <a:p>
            <a:pPr marL="0" indent="0" algn="ctr">
              <a:lnSpc>
                <a:spcPct val="100000"/>
              </a:lnSpc>
              <a:spcBef>
                <a:spcPts val="0"/>
              </a:spcBef>
              <a:buFont typeface="Arial" panose="020B0604020202020204" pitchFamily="34" charset="0"/>
              <a:buNone/>
            </a:pPr>
            <a:r>
              <a:rPr lang="en-US" sz="2400" dirty="0">
                <a:solidFill>
                  <a:srgbClr val="516048"/>
                </a:solidFill>
                <a:effectLst/>
                <a:ea typeface="Calibri" panose="020F0502020204030204" pitchFamily="34" charset="0"/>
                <a:cs typeface="Times New Roman" panose="02020603050405020304" pitchFamily="18" charset="0"/>
              </a:rPr>
              <a:t>Mail your power sphere a packet of quarterly home maintenance checklists. </a:t>
            </a:r>
            <a:endParaRPr lang="en-US" sz="4000" i="1" dirty="0">
              <a:solidFill>
                <a:srgbClr val="516048"/>
              </a:solidFill>
            </a:endParaRPr>
          </a:p>
        </p:txBody>
      </p:sp>
      <p:sp>
        <p:nvSpPr>
          <p:cNvPr id="9" name="TextBox 8">
            <a:extLst>
              <a:ext uri="{FF2B5EF4-FFF2-40B4-BE49-F238E27FC236}">
                <a16:creationId xmlns:a16="http://schemas.microsoft.com/office/drawing/2014/main" id="{5238A8EC-0906-F6C3-AB00-F06C4D02624D}"/>
              </a:ext>
            </a:extLst>
          </p:cNvPr>
          <p:cNvSpPr txBox="1"/>
          <p:nvPr/>
        </p:nvSpPr>
        <p:spPr>
          <a:xfrm>
            <a:off x="114300" y="6247857"/>
            <a:ext cx="6096000" cy="461665"/>
          </a:xfrm>
          <a:prstGeom prst="rect">
            <a:avLst/>
          </a:prstGeom>
          <a:noFill/>
        </p:spPr>
        <p:txBody>
          <a:bodyPr wrap="square">
            <a:spAutoFit/>
          </a:bodyPr>
          <a:lstStyle/>
          <a:p>
            <a:r>
              <a:rPr lang="en-US" sz="1200" dirty="0">
                <a:effectLst/>
                <a:ea typeface="Calibri" panose="020F0502020204030204" pitchFamily="34" charset="0"/>
                <a:cs typeface="Times New Roman" panose="02020603050405020304" pitchFamily="18" charset="0"/>
              </a:rPr>
              <a:t>Image Credit: </a:t>
            </a:r>
          </a:p>
          <a:p>
            <a:r>
              <a:rPr lang="en-US" sz="1200" dirty="0">
                <a:effectLst/>
                <a:ea typeface="Calibri" panose="020F0502020204030204" pitchFamily="34" charset="0"/>
                <a:cs typeface="Times New Roman" panose="02020603050405020304" pitchFamily="18" charset="0"/>
              </a:rPr>
              <a:t>Real Estate Simplicity</a:t>
            </a:r>
            <a:endParaRPr lang="en-US" sz="1200" dirty="0"/>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1604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5CB170-FE7F-2619-EBD3-60EA5C10CF83}"/>
              </a:ext>
            </a:extLst>
          </p:cNvPr>
          <p:cNvPicPr>
            <a:picLocks noChangeAspect="1"/>
          </p:cNvPicPr>
          <p:nvPr/>
        </p:nvPicPr>
        <p:blipFill rotWithShape="1">
          <a:blip r:embed="rId3">
            <a:extLst>
              <a:ext uri="{28A0092B-C50C-407E-A947-70E740481C1C}">
                <a14:useLocalDpi xmlns:a14="http://schemas.microsoft.com/office/drawing/2010/main" val="0"/>
              </a:ext>
            </a:extLst>
          </a:blip>
          <a:srcRect l="502" r="1155" b="12615"/>
          <a:stretch/>
        </p:blipFill>
        <p:spPr>
          <a:xfrm>
            <a:off x="996048" y="1316415"/>
            <a:ext cx="4755042" cy="4225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8" name="Group 7">
            <a:extLst>
              <a:ext uri="{FF2B5EF4-FFF2-40B4-BE49-F238E27FC236}">
                <a16:creationId xmlns:a16="http://schemas.microsoft.com/office/drawing/2014/main" id="{9FE00200-ADC6-F6D2-C6B1-DCF149A3B9E2}"/>
              </a:ext>
            </a:extLst>
          </p:cNvPr>
          <p:cNvGrpSpPr/>
          <p:nvPr/>
        </p:nvGrpSpPr>
        <p:grpSpPr>
          <a:xfrm>
            <a:off x="6250412" y="1316415"/>
            <a:ext cx="5090483" cy="4264326"/>
            <a:chOff x="6212657" y="800879"/>
            <a:chExt cx="5090483" cy="4264326"/>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6212657" y="80087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E3B167"/>
                  </a:solidFill>
                </a:rPr>
                <a:t>Spark Your Business</a:t>
              </a: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6360200" y="2715558"/>
              <a:ext cx="4795397" cy="1426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600" b="1" dirty="0">
                  <a:solidFill>
                    <a:schemeClr val="accent3">
                      <a:lumMod val="20000"/>
                      <a:lumOff val="80000"/>
                    </a:schemeClr>
                  </a:solidFill>
                </a:rPr>
                <a:t>Halloween</a:t>
              </a:r>
            </a:p>
            <a:p>
              <a:pPr marL="0" indent="0" algn="ctr">
                <a:lnSpc>
                  <a:spcPct val="100000"/>
                </a:lnSpc>
                <a:spcBef>
                  <a:spcPts val="0"/>
                </a:spcBef>
                <a:buFont typeface="Arial" panose="020B0604020202020204" pitchFamily="34" charset="0"/>
                <a:buNone/>
              </a:pPr>
              <a:r>
                <a:rPr lang="en-US" sz="3600" dirty="0">
                  <a:solidFill>
                    <a:schemeClr val="accent3">
                      <a:lumMod val="20000"/>
                      <a:lumOff val="80000"/>
                    </a:schemeClr>
                  </a:solidFill>
                </a:rPr>
                <a:t>October 31</a:t>
              </a:r>
              <a:r>
                <a:rPr lang="en-US" sz="3600" baseline="30000" dirty="0">
                  <a:solidFill>
                    <a:schemeClr val="accent3">
                      <a:lumMod val="20000"/>
                      <a:lumOff val="80000"/>
                    </a:schemeClr>
                  </a:solidFill>
                </a:rPr>
                <a:t>st</a:t>
              </a:r>
              <a:r>
                <a:rPr lang="en-US" sz="3600" dirty="0">
                  <a:solidFill>
                    <a:schemeClr val="accent3">
                      <a:lumMod val="20000"/>
                      <a:lumOff val="80000"/>
                    </a:schemeClr>
                  </a:solidFill>
                </a:rPr>
                <a:t> </a:t>
              </a:r>
              <a:endParaRPr lang="en-US" sz="3600" baseline="30000" dirty="0">
                <a:solidFill>
                  <a:schemeClr val="accent3">
                    <a:lumMod val="20000"/>
                    <a:lumOff val="80000"/>
                  </a:schemeClr>
                </a:solidFill>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767174" y="4316282"/>
              <a:ext cx="3981449" cy="748923"/>
            </a:xfrm>
            <a:prstGeom prst="rect">
              <a:avLst/>
            </a:prstGeom>
            <a:noFill/>
          </p:spPr>
          <p:txBody>
            <a:bodyPr wrap="square">
              <a:spAutoFit/>
            </a:bodyPr>
            <a:lstStyle/>
            <a:p>
              <a:pPr marL="0" indent="0" algn="ctr">
                <a:lnSpc>
                  <a:spcPct val="80000"/>
                </a:lnSpc>
                <a:spcBef>
                  <a:spcPts val="0"/>
                </a:spcBef>
                <a:buFont typeface="Arial" panose="020B0604020202020204" pitchFamily="34" charset="0"/>
                <a:buNone/>
              </a:pPr>
              <a:r>
                <a:rPr lang="en-US" sz="3200" i="1" baseline="30000" dirty="0">
                  <a:solidFill>
                    <a:srgbClr val="E3B167"/>
                  </a:solidFill>
                </a:rPr>
                <a:t>Surprise your SOI with pumpkins and carving kits.</a:t>
              </a:r>
              <a:endParaRPr lang="en-US" sz="3200" i="1" dirty="0">
                <a:solidFill>
                  <a:srgbClr val="E3B167"/>
                </a:solidFill>
              </a:endParaRPr>
            </a:p>
          </p:txBody>
        </p:sp>
      </p:gr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781800" y="1377950"/>
            <a:ext cx="4572000" cy="14097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4800" b="1" dirty="0">
                <a:solidFill>
                  <a:srgbClr val="882846"/>
                </a:solidFill>
              </a:rPr>
              <a:t>Spark Your Business</a:t>
            </a:r>
            <a:r>
              <a:rPr lang="en-US" sz="3600" dirty="0">
                <a:solidFill>
                  <a:srgbClr val="882846"/>
                </a:solidFill>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543675" y="3034923"/>
            <a:ext cx="5048250" cy="2821285"/>
          </a:xfrm>
          <a:prstGeom prst="rect">
            <a:avLst/>
          </a:prstGeom>
          <a:noFill/>
        </p:spPr>
        <p:txBody>
          <a:bodyPr wrap="square">
            <a:spAutoFit/>
          </a:bodyPr>
          <a:lstStyle/>
          <a:p>
            <a:pPr algn="ctr"/>
            <a:r>
              <a:rPr lang="en-US" sz="3200" b="1" dirty="0">
                <a:solidFill>
                  <a:srgbClr val="C53C66"/>
                </a:solidFill>
              </a:rPr>
              <a:t>Daylight Saving </a:t>
            </a:r>
          </a:p>
          <a:p>
            <a:pPr algn="ctr"/>
            <a:r>
              <a:rPr lang="en-US" sz="3200" b="1" dirty="0">
                <a:solidFill>
                  <a:srgbClr val="C53C66"/>
                </a:solidFill>
              </a:rPr>
              <a:t>Time Ends</a:t>
            </a:r>
          </a:p>
          <a:p>
            <a:pPr algn="ctr"/>
            <a:r>
              <a:rPr lang="en-US" sz="3200" dirty="0">
                <a:solidFill>
                  <a:srgbClr val="C53C66"/>
                </a:solidFill>
              </a:rPr>
              <a:t>November 5</a:t>
            </a:r>
            <a:r>
              <a:rPr lang="en-US" sz="3200" baseline="30000" dirty="0">
                <a:solidFill>
                  <a:srgbClr val="C53C66"/>
                </a:solidFill>
              </a:rPr>
              <a:t>th</a:t>
            </a:r>
            <a:r>
              <a:rPr lang="en-US" sz="3200" dirty="0">
                <a:solidFill>
                  <a:srgbClr val="C53C66"/>
                </a:solidFill>
              </a:rPr>
              <a:t> </a:t>
            </a:r>
          </a:p>
          <a:p>
            <a:pPr algn="ctr"/>
            <a:endParaRPr lang="en-US" sz="2800" dirty="0">
              <a:solidFill>
                <a:srgbClr val="595959"/>
              </a:solidFill>
            </a:endParaRPr>
          </a:p>
          <a:p>
            <a:pPr algn="ctr"/>
            <a:r>
              <a:rPr lang="en-US" sz="4000" i="1" baseline="30000" dirty="0">
                <a:solidFill>
                  <a:srgbClr val="882846"/>
                </a:solidFill>
              </a:rPr>
              <a:t>Send your SOI an email to remind them to turn back their clocks.</a:t>
            </a:r>
            <a:endParaRPr lang="en-US" sz="2400" baseline="30000" dirty="0">
              <a:solidFill>
                <a:srgbClr val="882846"/>
              </a:solidFill>
            </a:endParaRPr>
          </a:p>
        </p:txBody>
      </p:sp>
      <p:pic>
        <p:nvPicPr>
          <p:cNvPr id="4" name="Picture 3" descr="A clock and a yellow banner&#10;&#10;Description automatically generated">
            <a:extLst>
              <a:ext uri="{FF2B5EF4-FFF2-40B4-BE49-F238E27FC236}">
                <a16:creationId xmlns:a16="http://schemas.microsoft.com/office/drawing/2014/main" id="{F4E66FB8-A00D-2911-BA62-5915536C4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71" y="0"/>
            <a:ext cx="4838229" cy="6858000"/>
          </a:xfrm>
          <a:prstGeom prst="rect">
            <a:avLst/>
          </a:prstGeom>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620493C-42DF-D8DB-F90E-65888BE6EDFA}"/>
              </a:ext>
            </a:extLst>
          </p:cNvPr>
          <p:cNvPicPr>
            <a:picLocks noChangeAspect="1"/>
          </p:cNvPicPr>
          <p:nvPr/>
        </p:nvPicPr>
        <p:blipFill rotWithShape="1">
          <a:blip r:embed="rId3">
            <a:extLst>
              <a:ext uri="{28A0092B-C50C-407E-A947-70E740481C1C}">
                <a14:useLocalDpi xmlns:a14="http://schemas.microsoft.com/office/drawing/2010/main" val="0"/>
              </a:ext>
            </a:extLst>
          </a:blip>
          <a:srcRect l="13" t="10182" r="-13" b="5565"/>
          <a:stretch/>
        </p:blipFill>
        <p:spPr>
          <a:xfrm>
            <a:off x="20" y="1282"/>
            <a:ext cx="12191980" cy="6856718"/>
          </a:xfrm>
          <a:prstGeom prst="rect">
            <a:avLst/>
          </a:prstGeom>
        </p:spPr>
      </p:pic>
      <p:sp>
        <p:nvSpPr>
          <p:cNvPr id="9" name="Title 1">
            <a:extLst>
              <a:ext uri="{FF2B5EF4-FFF2-40B4-BE49-F238E27FC236}">
                <a16:creationId xmlns:a16="http://schemas.microsoft.com/office/drawing/2014/main" id="{0F8D9FDA-0060-6C9B-28F5-28389666B484}"/>
              </a:ext>
            </a:extLst>
          </p:cNvPr>
          <p:cNvSpPr txBox="1">
            <a:spLocks/>
          </p:cNvSpPr>
          <p:nvPr/>
        </p:nvSpPr>
        <p:spPr>
          <a:xfrm>
            <a:off x="660774" y="613611"/>
            <a:ext cx="6268770" cy="11790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chemeClr val="accent4"/>
                </a:solidFill>
              </a:rPr>
              <a:t>Practical Learning</a:t>
            </a:r>
          </a:p>
        </p:txBody>
      </p:sp>
      <p:sp>
        <p:nvSpPr>
          <p:cNvPr id="4" name="TextBox 3">
            <a:extLst>
              <a:ext uri="{FF2B5EF4-FFF2-40B4-BE49-F238E27FC236}">
                <a16:creationId xmlns:a16="http://schemas.microsoft.com/office/drawing/2014/main" id="{5443D8AD-D3A2-8181-7240-A5C21BD18791}"/>
              </a:ext>
            </a:extLst>
          </p:cNvPr>
          <p:cNvSpPr txBox="1"/>
          <p:nvPr/>
        </p:nvSpPr>
        <p:spPr>
          <a:xfrm>
            <a:off x="710879" y="2123475"/>
            <a:ext cx="8517788" cy="3785652"/>
          </a:xfrm>
          <a:prstGeom prst="rect">
            <a:avLst/>
          </a:prstGeom>
          <a:noFill/>
        </p:spPr>
        <p:txBody>
          <a:bodyPr wrap="square" rtlCol="0">
            <a:spAutoFit/>
          </a:bodyPr>
          <a:lstStyle/>
          <a:p>
            <a:r>
              <a:rPr lang="en-US" sz="2400" dirty="0"/>
              <a:t>Creating a Business Plan – Part 1</a:t>
            </a:r>
          </a:p>
          <a:p>
            <a:r>
              <a:rPr lang="en-US" sz="1600" dirty="0">
                <a:hlinkClick r:id="rId4"/>
              </a:rPr>
              <a:t>https://sparkandlogic.com/videos/create-your-business-plan-part-1/</a:t>
            </a:r>
            <a:endParaRPr lang="en-US" sz="1600" dirty="0"/>
          </a:p>
          <a:p>
            <a:endParaRPr lang="en-US" sz="1600" dirty="0"/>
          </a:p>
          <a:p>
            <a:r>
              <a:rPr lang="en-US" sz="2400" dirty="0"/>
              <a:t>Creating a Business Plan – Part 2</a:t>
            </a:r>
          </a:p>
          <a:p>
            <a:r>
              <a:rPr lang="en-US" sz="1600" dirty="0">
                <a:hlinkClick r:id="rId4"/>
              </a:rPr>
              <a:t>https://sparkandlogic.com/videos/create-your-business-plan-part-2/</a:t>
            </a:r>
            <a:endParaRPr lang="en-US" sz="1600" dirty="0"/>
          </a:p>
          <a:p>
            <a:endParaRPr lang="en-US" sz="1600" dirty="0"/>
          </a:p>
          <a:p>
            <a:r>
              <a:rPr lang="en-US" sz="2400" dirty="0"/>
              <a:t>Creating a Business Plan – Part 3</a:t>
            </a:r>
          </a:p>
          <a:p>
            <a:r>
              <a:rPr lang="en-US" sz="1600" dirty="0">
                <a:hlinkClick r:id="rId4"/>
              </a:rPr>
              <a:t>https://sparkandlogic.com/videos/create-your-business-plan-part-3/</a:t>
            </a:r>
            <a:endParaRPr lang="en-US" sz="1600" dirty="0"/>
          </a:p>
          <a:p>
            <a:endParaRPr lang="en-US" sz="1600" dirty="0"/>
          </a:p>
          <a:p>
            <a:r>
              <a:rPr lang="en-US" sz="2400" dirty="0"/>
              <a:t>Monthly Goal Setting</a:t>
            </a:r>
          </a:p>
          <a:p>
            <a:r>
              <a:rPr lang="en-US" sz="1600" dirty="0"/>
              <a:t>Full length: </a:t>
            </a:r>
            <a:r>
              <a:rPr lang="en-US" sz="1600" dirty="0">
                <a:hlinkClick r:id="rId5"/>
              </a:rPr>
              <a:t>https://sparkandlogic.com/videos/monthly-goal-setting/</a:t>
            </a:r>
            <a:endParaRPr lang="en-US" sz="1600" dirty="0"/>
          </a:p>
          <a:p>
            <a:r>
              <a:rPr lang="en-US" sz="1600" dirty="0"/>
              <a:t>Short version: </a:t>
            </a:r>
            <a:r>
              <a:rPr lang="en-US" sz="1600" dirty="0">
                <a:hlinkClick r:id="rId6"/>
              </a:rPr>
              <a:t>https://sparkandlogic.com/videos/monthly-goal-setting-short-version/</a:t>
            </a:r>
            <a:endParaRPr lang="en-US" sz="1600" dirty="0"/>
          </a:p>
          <a:p>
            <a:endParaRPr lang="en-US" sz="1600" dirty="0"/>
          </a:p>
        </p:txBody>
      </p:sp>
      <p:sp>
        <p:nvSpPr>
          <p:cNvPr id="2" name="TextBox 1">
            <a:extLst>
              <a:ext uri="{FF2B5EF4-FFF2-40B4-BE49-F238E27FC236}">
                <a16:creationId xmlns:a16="http://schemas.microsoft.com/office/drawing/2014/main" id="{6ACC8B66-93D8-2AFD-CFA5-109F7E14C337}"/>
              </a:ext>
            </a:extLst>
          </p:cNvPr>
          <p:cNvSpPr txBox="1"/>
          <p:nvPr/>
        </p:nvSpPr>
        <p:spPr>
          <a:xfrm>
            <a:off x="-2233749" y="1776548"/>
            <a:ext cx="1928949" cy="2585323"/>
          </a:xfrm>
          <a:prstGeom prst="rect">
            <a:avLst/>
          </a:prstGeom>
          <a:noFill/>
        </p:spPr>
        <p:txBody>
          <a:bodyPr wrap="square" rtlCol="0">
            <a:spAutoFit/>
          </a:bodyPr>
          <a:lstStyle/>
          <a:p>
            <a:r>
              <a:rPr lang="en-US" dirty="0">
                <a:solidFill>
                  <a:srgbClr val="FF0000"/>
                </a:solidFill>
              </a:rPr>
              <a:t>Click the link to the video you wish to play. </a:t>
            </a:r>
          </a:p>
          <a:p>
            <a:endParaRPr lang="en-US" dirty="0">
              <a:solidFill>
                <a:srgbClr val="FF0000"/>
              </a:solidFill>
            </a:endParaRPr>
          </a:p>
          <a:p>
            <a:r>
              <a:rPr lang="en-US" dirty="0">
                <a:solidFill>
                  <a:srgbClr val="FF0000"/>
                </a:solidFill>
              </a:rPr>
              <a:t>PowerPoint users may also use the embedded videos on the following slides.</a:t>
            </a:r>
          </a:p>
        </p:txBody>
      </p:sp>
    </p:spTree>
    <p:extLst>
      <p:ext uri="{BB962C8B-B14F-4D97-AF65-F5344CB8AC3E}">
        <p14:creationId xmlns:p14="http://schemas.microsoft.com/office/powerpoint/2010/main" val="291459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pic>
        <p:nvPicPr>
          <p:cNvPr id="3" name="Online Media 2" title="Create Your Business Plan - Part I">
            <a:hlinkClick r:id="" action="ppaction://media"/>
            <a:extLst>
              <a:ext uri="{FF2B5EF4-FFF2-40B4-BE49-F238E27FC236}">
                <a16:creationId xmlns:a16="http://schemas.microsoft.com/office/drawing/2014/main" id="{FF1B83AC-4AFB-9E34-9B91-336848C742EB}"/>
              </a:ext>
            </a:extLst>
          </p:cNvPr>
          <p:cNvPicPr>
            <a:picLocks noRot="1" noChangeAspect="1"/>
          </p:cNvPicPr>
          <p:nvPr>
            <a:videoFile r:link="rId1"/>
          </p:nvPr>
        </p:nvPicPr>
        <p:blipFill>
          <a:blip r:embed="rId4"/>
          <a:stretch>
            <a:fillRect/>
          </a:stretch>
        </p:blipFill>
        <p:spPr>
          <a:xfrm>
            <a:off x="0" y="-5366"/>
            <a:ext cx="12182475" cy="6863366"/>
          </a:xfrm>
          <a:prstGeom prst="rect">
            <a:avLst/>
          </a:prstGeom>
        </p:spPr>
      </p:pic>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3" name="Online Media 2" title="Create Your Business Plan - Part II">
            <a:hlinkClick r:id="" action="ppaction://media"/>
            <a:extLst>
              <a:ext uri="{FF2B5EF4-FFF2-40B4-BE49-F238E27FC236}">
                <a16:creationId xmlns:a16="http://schemas.microsoft.com/office/drawing/2014/main" id="{31D6CE95-6910-7978-DC1D-52F027921F57}"/>
              </a:ext>
            </a:extLst>
          </p:cNvPr>
          <p:cNvPicPr>
            <a:picLocks noRot="1" noChangeAspect="1"/>
          </p:cNvPicPr>
          <p:nvPr>
            <a:videoFile r:link="rId1"/>
          </p:nvPr>
        </p:nvPicPr>
        <p:blipFill>
          <a:blip r:embed="rId4"/>
          <a:stretch>
            <a:fillRect/>
          </a:stretch>
        </p:blipFill>
        <p:spPr>
          <a:xfrm>
            <a:off x="0" y="0"/>
            <a:ext cx="12182475" cy="6863366"/>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13211</TotalTime>
  <Words>1529</Words>
  <Application>Microsoft Office PowerPoint</Application>
  <PresentationFormat>Widescreen</PresentationFormat>
  <Paragraphs>203</Paragraphs>
  <Slides>25</Slides>
  <Notes>25</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Rockwell</vt:lpstr>
      <vt:lpstr>Times New Roman</vt:lpstr>
      <vt:lpstr>Tw Cen MT</vt:lpstr>
      <vt:lpstr>Twentieth Century</vt:lpstr>
      <vt:lpstr>1_Office Theme</vt:lpstr>
      <vt:lpstr>Office Theme</vt:lpstr>
      <vt:lpstr>October Business Planning</vt:lpstr>
      <vt:lpstr>Welcome</vt:lpstr>
      <vt:lpstr>Meeting Agenda</vt:lpstr>
      <vt:lpstr>Company Updates</vt:lpstr>
      <vt:lpstr>Marketing Updates</vt:lpstr>
      <vt:lpstr>Education Opportunities</vt:lpstr>
      <vt:lpstr>PowerPoint Presentation</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150</cp:revision>
  <dcterms:created xsi:type="dcterms:W3CDTF">2021-11-05T15:17:42Z</dcterms:created>
  <dcterms:modified xsi:type="dcterms:W3CDTF">2023-09-21T14:38:00Z</dcterms:modified>
</cp:coreProperties>
</file>