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Lst>
  <p:notesMasterIdLst>
    <p:notesMasterId r:id="rId29"/>
  </p:notesMasterIdLst>
  <p:sldIdLst>
    <p:sldId id="425" r:id="rId3"/>
    <p:sldId id="282" r:id="rId4"/>
    <p:sldId id="257" r:id="rId5"/>
    <p:sldId id="258" r:id="rId6"/>
    <p:sldId id="260" r:id="rId7"/>
    <p:sldId id="261" r:id="rId8"/>
    <p:sldId id="281" r:id="rId9"/>
    <p:sldId id="408" r:id="rId10"/>
    <p:sldId id="402" r:id="rId11"/>
    <p:sldId id="406" r:id="rId12"/>
    <p:sldId id="407" r:id="rId13"/>
    <p:sldId id="391" r:id="rId14"/>
    <p:sldId id="409" r:id="rId15"/>
    <p:sldId id="299" r:id="rId16"/>
    <p:sldId id="426" r:id="rId17"/>
    <p:sldId id="427" r:id="rId18"/>
    <p:sldId id="428" r:id="rId19"/>
    <p:sldId id="279" r:id="rId20"/>
    <p:sldId id="263" r:id="rId21"/>
    <p:sldId id="280" r:id="rId22"/>
    <p:sldId id="268" r:id="rId23"/>
    <p:sldId id="270" r:id="rId24"/>
    <p:sldId id="398" r:id="rId25"/>
    <p:sldId id="417" r:id="rId26"/>
    <p:sldId id="404" r:id="rId27"/>
    <p:sldId id="40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BF9"/>
    <a:srgbClr val="DDDDDC"/>
    <a:srgbClr val="FFFFFF"/>
    <a:srgbClr val="363F5E"/>
    <a:srgbClr val="003366"/>
    <a:srgbClr val="4A5682"/>
    <a:srgbClr val="EAE8DE"/>
    <a:srgbClr val="79604B"/>
    <a:srgbClr val="996633"/>
    <a:srgbClr val="8AA2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22" autoAdjust="0"/>
    <p:restoredTop sz="76376" autoAdjust="0"/>
  </p:normalViewPr>
  <p:slideViewPr>
    <p:cSldViewPr snapToGrid="0">
      <p:cViewPr>
        <p:scale>
          <a:sx n="66" d="100"/>
          <a:sy n="66" d="100"/>
        </p:scale>
        <p:origin x="1872" y="582"/>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DE852-4A5E-41B1-BADA-6CCB179127F6}" type="datetimeFigureOut">
              <a:rPr lang="en-US" smtClean="0"/>
              <a:t>8/19/2023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996B5-99FC-40EC-8178-B2137DF3989A}" type="slidenum">
              <a:rPr lang="en-US" smtClean="0"/>
              <a:t>‹#›</a:t>
            </a:fld>
            <a:endParaRPr lang="en-US"/>
          </a:p>
        </p:txBody>
      </p:sp>
    </p:spTree>
    <p:extLst>
      <p:ext uri="{BB962C8B-B14F-4D97-AF65-F5344CB8AC3E}">
        <p14:creationId xmlns:p14="http://schemas.microsoft.com/office/powerpoint/2010/main" val="284257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180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10</a:t>
            </a:fld>
            <a:endParaRPr lang="en-US"/>
          </a:p>
        </p:txBody>
      </p:sp>
    </p:spTree>
    <p:extLst>
      <p:ext uri="{BB962C8B-B14F-4D97-AF65-F5344CB8AC3E}">
        <p14:creationId xmlns:p14="http://schemas.microsoft.com/office/powerpoint/2010/main" val="3380821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11</a:t>
            </a:fld>
            <a:endParaRPr lang="en-US"/>
          </a:p>
        </p:txBody>
      </p:sp>
    </p:spTree>
    <p:extLst>
      <p:ext uri="{BB962C8B-B14F-4D97-AF65-F5344CB8AC3E}">
        <p14:creationId xmlns:p14="http://schemas.microsoft.com/office/powerpoint/2010/main" val="234378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FULL LENGTH VERSION</a:t>
            </a:r>
            <a:r>
              <a:rPr lang="en-US" i="0" dirty="0"/>
              <a:t> of Monthly Goal Setting for the first time you introduce the activity.</a:t>
            </a:r>
          </a:p>
          <a:p>
            <a:endParaRPr lang="en-US" i="0" dirty="0"/>
          </a:p>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12</a:t>
            </a:fld>
            <a:endParaRPr lang="en-US"/>
          </a:p>
        </p:txBody>
      </p:sp>
    </p:spTree>
    <p:extLst>
      <p:ext uri="{BB962C8B-B14F-4D97-AF65-F5344CB8AC3E}">
        <p14:creationId xmlns:p14="http://schemas.microsoft.com/office/powerpoint/2010/main" val="2007750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SHORT VERSION </a:t>
            </a:r>
            <a:r>
              <a:rPr lang="en-US" i="0" dirty="0"/>
              <a:t>of Monthly Goal Setting when you have done the activity in the past and want a quick introduction to the activity.</a:t>
            </a:r>
          </a:p>
          <a:p>
            <a:endParaRPr lang="en-US" i="1" dirty="0"/>
          </a:p>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13</a:t>
            </a:fld>
            <a:endParaRPr lang="en-US"/>
          </a:p>
        </p:txBody>
      </p:sp>
    </p:spTree>
    <p:extLst>
      <p:ext uri="{BB962C8B-B14F-4D97-AF65-F5344CB8AC3E}">
        <p14:creationId xmlns:p14="http://schemas.microsoft.com/office/powerpoint/2010/main" val="2454801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NOTE: </a:t>
            </a:r>
            <a:r>
              <a:rPr lang="en-US" b="0" dirty="0">
                <a:solidFill>
                  <a:srgbClr val="FF0000"/>
                </a:solidFill>
              </a:rPr>
              <a:t>Delete if not using a guest speaker.</a:t>
            </a:r>
          </a:p>
        </p:txBody>
      </p:sp>
      <p:sp>
        <p:nvSpPr>
          <p:cNvPr id="4" name="Slide Number Placeholder 3"/>
          <p:cNvSpPr>
            <a:spLocks noGrp="1"/>
          </p:cNvSpPr>
          <p:nvPr>
            <p:ph type="sldNum" sz="quarter" idx="5"/>
          </p:nvPr>
        </p:nvSpPr>
        <p:spPr/>
        <p:txBody>
          <a:bodyPr/>
          <a:lstStyle/>
          <a:p>
            <a:fld id="{2C4996B5-99FC-40EC-8178-B2137DF3989A}" type="slidenum">
              <a:rPr lang="en-US" smtClean="0"/>
              <a:t>14</a:t>
            </a:fld>
            <a:endParaRPr lang="en-US"/>
          </a:p>
        </p:txBody>
      </p:sp>
    </p:spTree>
    <p:extLst>
      <p:ext uri="{BB962C8B-B14F-4D97-AF65-F5344CB8AC3E}">
        <p14:creationId xmlns:p14="http://schemas.microsoft.com/office/powerpoint/2010/main" val="927981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TALKING POINTS</a:t>
            </a:r>
          </a:p>
          <a:p>
            <a:pPr marL="171450" marR="0" indent="-171450">
              <a:lnSpc>
                <a:spcPct val="107000"/>
              </a:lnSpc>
              <a:spcBef>
                <a:spcPts val="0"/>
              </a:spcBef>
              <a:spcAft>
                <a:spcPts val="800"/>
              </a:spcAft>
              <a:buFont typeface="Arial" panose="020B0604020202020204" pitchFamily="34" charset="0"/>
              <a:buChar char="•"/>
            </a:pPr>
            <a:r>
              <a:rPr lang="en-US" sz="1200" b="0" kern="100" dirty="0">
                <a:effectLst/>
                <a:latin typeface="Calibri" panose="020F0502020204030204" pitchFamily="34" charset="0"/>
                <a:ea typeface="Calibri" panose="020F0502020204030204" pitchFamily="34" charset="0"/>
                <a:cs typeface="Times New Roman" panose="02020603050405020304" pitchFamily="18" charset="0"/>
              </a:rPr>
              <a:t>To the surprise of no one, the Fed raised the Fed funds rate 25 basis points (.25% increase).</a:t>
            </a:r>
          </a:p>
          <a:p>
            <a:pPr marL="171450" marR="0" indent="-171450">
              <a:lnSpc>
                <a:spcPct val="107000"/>
              </a:lnSpc>
              <a:spcBef>
                <a:spcPts val="0"/>
              </a:spcBef>
              <a:spcAft>
                <a:spcPts val="800"/>
              </a:spcAft>
              <a:buFont typeface="Arial" panose="020B0604020202020204" pitchFamily="34" charset="0"/>
              <a:buChar char="•"/>
            </a:pPr>
            <a:r>
              <a:rPr lang="en-US" sz="1200" b="0" kern="100" dirty="0">
                <a:effectLst/>
                <a:latin typeface="Calibri" panose="020F0502020204030204" pitchFamily="34" charset="0"/>
                <a:ea typeface="Calibri" panose="020F0502020204030204" pitchFamily="34" charset="0"/>
                <a:cs typeface="Times New Roman" panose="02020603050405020304" pitchFamily="18" charset="0"/>
              </a:rPr>
              <a:t>Chair Powell said they might raise rates at the next meeting or the one after that…or maybe not. </a:t>
            </a:r>
          </a:p>
          <a:p>
            <a:pPr marL="171450" marR="0" indent="-171450">
              <a:lnSpc>
                <a:spcPct val="107000"/>
              </a:lnSpc>
              <a:spcBef>
                <a:spcPts val="0"/>
              </a:spcBef>
              <a:spcAft>
                <a:spcPts val="800"/>
              </a:spcAft>
              <a:buFont typeface="Arial" panose="020B0604020202020204" pitchFamily="34" charset="0"/>
              <a:buChar char="•"/>
            </a:pPr>
            <a:r>
              <a:rPr lang="en-US" sz="1200" b="0" kern="100" dirty="0">
                <a:effectLst/>
                <a:latin typeface="Calibri" panose="020F0502020204030204" pitchFamily="34" charset="0"/>
                <a:ea typeface="Calibri" panose="020F0502020204030204" pitchFamily="34" charset="0"/>
                <a:cs typeface="Times New Roman" panose="02020603050405020304" pitchFamily="18" charset="0"/>
              </a:rPr>
              <a:t>The Federal Reserve has a target rate of 2% inflation. We’re currently hovering around 3%. </a:t>
            </a:r>
          </a:p>
          <a:p>
            <a:pPr marL="0" marR="0">
              <a:lnSpc>
                <a:spcPct val="107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WHY IS THIS IMPORTANT?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Two percent is supposed to be the sweet spot for inflation, low enough for consumer comfort but relaxed enough for the economy to flourish, evidenced by job growth, which is very healthy.</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It’s essential to share with your sellers that although historically mortgage interest rates aren’t alarming if you compare them to what we experienced in the late 80s and again in the early 2000s, buyers are still hesitant to make offers as they are still waiting for rates to come back down. Many buyers dislike getting into a bidding war and overpaying for a home, especially if they’re financing it.</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If buyers pay top dollar or above, plus assuming a higher interest rate, a seller’s home needs to be in top shape to edge out their competition (primarily new construction). Pay attention to the Existing Home Sales rate and drill down to your local market’s absorption rate.</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Now is the time to show your buyers and sellers your market knowledge through data analysis – Absorption Rate charts can be beneficial. Another approach is tracking price per square foot and comparing it YOY and MOM.</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F37A6EB-73EF-0ECE-E652-FC9AF465746F}"/>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133635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TALKING POINTS</a:t>
            </a:r>
          </a:p>
          <a:p>
            <a:pPr marL="171450" marR="0" indent="-171450">
              <a:lnSpc>
                <a:spcPct val="107000"/>
              </a:lnSpc>
              <a:spcBef>
                <a:spcPts val="0"/>
              </a:spcBef>
              <a:spcAft>
                <a:spcPts val="800"/>
              </a:spcAft>
              <a:buFont typeface="Arial" panose="020B0604020202020204" pitchFamily="34" charset="0"/>
              <a:buChar char="•"/>
            </a:pPr>
            <a:r>
              <a:rPr lang="en-US" sz="1200" b="0" kern="100" dirty="0">
                <a:effectLst/>
                <a:latin typeface="Calibri" panose="020F0502020204030204" pitchFamily="34" charset="0"/>
                <a:ea typeface="Calibri" panose="020F0502020204030204" pitchFamily="34" charset="0"/>
                <a:cs typeface="Times New Roman" panose="02020603050405020304" pitchFamily="18" charset="0"/>
              </a:rPr>
              <a:t>June saw existing home sales decrease by over 3% - and sales are down by almost 19% from this time last year.</a:t>
            </a:r>
          </a:p>
          <a:p>
            <a:pPr marL="171450" marR="0" indent="-171450">
              <a:lnSpc>
                <a:spcPct val="107000"/>
              </a:lnSpc>
              <a:spcBef>
                <a:spcPts val="0"/>
              </a:spcBef>
              <a:spcAft>
                <a:spcPts val="800"/>
              </a:spcAft>
              <a:buFont typeface="Arial" panose="020B0604020202020204" pitchFamily="34" charset="0"/>
              <a:buChar char="•"/>
            </a:pPr>
            <a:r>
              <a:rPr lang="en-US" sz="1200" b="0" kern="100" dirty="0">
                <a:effectLst/>
                <a:latin typeface="Calibri" panose="020F0502020204030204" pitchFamily="34" charset="0"/>
                <a:ea typeface="Calibri" panose="020F0502020204030204" pitchFamily="34" charset="0"/>
                <a:cs typeface="Times New Roman" panose="02020603050405020304" pitchFamily="18" charset="0"/>
              </a:rPr>
              <a:t>The median existing-home sales price rose in June – the second highest price ever recorded since January 1999 when NAR first began tracking this data.</a:t>
            </a:r>
          </a:p>
          <a:p>
            <a:pPr marL="171450" marR="0" indent="-171450">
              <a:lnSpc>
                <a:spcPct val="107000"/>
              </a:lnSpc>
              <a:spcBef>
                <a:spcPts val="0"/>
              </a:spcBef>
              <a:spcAft>
                <a:spcPts val="800"/>
              </a:spcAft>
              <a:buFont typeface="Arial" panose="020B0604020202020204" pitchFamily="34" charset="0"/>
              <a:buChar char="•"/>
            </a:pPr>
            <a:r>
              <a:rPr lang="en-US" sz="1200" b="0" kern="100" dirty="0">
                <a:effectLst/>
                <a:latin typeface="Calibri" panose="020F0502020204030204" pitchFamily="34" charset="0"/>
                <a:ea typeface="Calibri" panose="020F0502020204030204" pitchFamily="34" charset="0"/>
                <a:cs typeface="Times New Roman" panose="02020603050405020304" pitchFamily="18" charset="0"/>
              </a:rPr>
              <a:t>The national absorption rate for existing homes is 3.1 months, unchanged from last month.</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WHY IS THIS IMPORTANT?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Housing affordability is deteriorating, with home prices generally creeping up and interest rates again testing recent highs.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It’s important to set realistic expectations with your buyers, there are not enough homes for sale in most markets.</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Arial" panose="020B0604020202020204" pitchFamily="34" charset="0"/>
              <a:buNone/>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*Note: Existing Home Sales for July 2023 will be released 8/22/2023.</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66506"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06"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468FD6-C41F-FE1E-E5E6-BCCDCE99EBB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2166549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TALKING POINTS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Is the appetite of buyers who want new construction starting to sour? The absorption rate for new houses rose to 7.4 months of supply from 6.7 months in June.</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WHY IS THIS IMPORTANT?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With many markets still experiencing historically low inventory rates, more buyers are considering new construction.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You may want to scope out new developments in your market and introduce yourself to the builder or their sales staff.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Identify which builders will work with you regarding commission and what the protocol is; for example, will you need to accompany the buyer on their first visit to the development to qualify for a commission if they buy? How do you register a buyer?</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Talk to your buyers about the advantages of having you represent them with new construction vs. negotiating the purchase independently. Remember, the builder’s salesperson does not represent the buyer’s interest; they represent the builder. And the builder’s sub-contractors may not always provide the highest quality of work.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When talking to sellers, let them know that their competition won’t just be existing homes for sale but also new construction and why.</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Arial" panose="020B0604020202020204" pitchFamily="34" charset="0"/>
              <a:buNone/>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*Note: This report will be updated on 8/26/2023.</a:t>
            </a:r>
          </a:p>
        </p:txBody>
      </p:sp>
      <p:sp>
        <p:nvSpPr>
          <p:cNvPr id="4" name="Slide Number Placeholder 3"/>
          <p:cNvSpPr>
            <a:spLocks noGrp="1"/>
          </p:cNvSpPr>
          <p:nvPr>
            <p:ph type="sldNum" sz="quarter" idx="5"/>
          </p:nvPr>
        </p:nvSpPr>
        <p:spPr/>
        <p:txBody>
          <a:bodyPr/>
          <a:lstStyle/>
          <a:p>
            <a:pPr marL="0" marR="0" lvl="0" indent="0" algn="r" defTabSz="966506"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06"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70316E6-7424-BBC4-C934-5EC5486B83A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3598896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Total number of listings currently available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a:t>
            </a:r>
            <a:r>
              <a:rPr lang="en-US" b="0" i="0" dirty="0" err="1">
                <a:solidFill>
                  <a:srgbClr val="222222"/>
                </a:solidFill>
                <a:effectLst/>
                <a:latin typeface="Arial" panose="020B0604020202020204" pitchFamily="34" charset="0"/>
              </a:rPr>
              <a:t>pendings</a:t>
            </a:r>
            <a:r>
              <a:rPr lang="en-US" b="0" i="0" dirty="0">
                <a:solidFill>
                  <a:srgbClr val="222222"/>
                </a:solidFill>
                <a:effectLst/>
                <a:latin typeface="Arial" panose="020B0604020202020204" pitchFamily="34" charset="0"/>
              </a:rPr>
              <a:t> last month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closed transactions last month per MLS</a:t>
            </a: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18</a:t>
            </a:fld>
            <a:endParaRPr lang="en-US"/>
          </a:p>
        </p:txBody>
      </p:sp>
    </p:spTree>
    <p:extLst>
      <p:ext uri="{BB962C8B-B14F-4D97-AF65-F5344CB8AC3E}">
        <p14:creationId xmlns:p14="http://schemas.microsoft.com/office/powerpoint/2010/main" val="1269235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Updates, Listings, Under Contracts, Closings (various ways to share) </a:t>
            </a:r>
          </a:p>
          <a:p>
            <a:pPr marL="228600" indent="-228600">
              <a:buFont typeface="+mj-lt"/>
              <a:buAutoNum type="arabicPeriod"/>
            </a:pPr>
            <a:r>
              <a:rPr lang="en-US" dirty="0"/>
              <a:t>Previous month vs. the same period last year</a:t>
            </a:r>
          </a:p>
          <a:p>
            <a:pPr marL="228600" indent="-228600">
              <a:buFont typeface="+mj-lt"/>
              <a:buAutoNum type="arabicPeriod"/>
            </a:pPr>
            <a:r>
              <a:rPr lang="en-US" dirty="0"/>
              <a:t>Year To Date (YTD) </a:t>
            </a:r>
          </a:p>
          <a:p>
            <a:pPr marL="228600" indent="-228600">
              <a:buFont typeface="+mj-lt"/>
              <a:buAutoNum type="arabicPeriod"/>
            </a:pPr>
            <a:r>
              <a:rPr lang="en-US" dirty="0"/>
              <a:t>Year Over Year (YOY)</a:t>
            </a:r>
          </a:p>
          <a:p>
            <a:pPr marL="228600" indent="-228600">
              <a:buFont typeface="+mj-lt"/>
              <a:buAutoNum type="arabicPeriod"/>
            </a:pPr>
            <a:r>
              <a:rPr lang="en-US" dirty="0"/>
              <a:t>Market Share</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19</a:t>
            </a:fld>
            <a:endParaRPr lang="en-US"/>
          </a:p>
        </p:txBody>
      </p:sp>
    </p:spTree>
    <p:extLst>
      <p:ext uri="{BB962C8B-B14F-4D97-AF65-F5344CB8AC3E}">
        <p14:creationId xmlns:p14="http://schemas.microsoft.com/office/powerpoint/2010/main" val="3580569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050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Average DOM from List to Under Contract</a:t>
            </a:r>
          </a:p>
          <a:p>
            <a:pPr marL="228600" indent="-228600">
              <a:buFont typeface="+mj-lt"/>
              <a:buAutoNum type="arabicPeriod"/>
            </a:pPr>
            <a:r>
              <a:rPr lang="en-US" dirty="0"/>
              <a:t>Average DOM from Under Contract to Close</a:t>
            </a:r>
          </a:p>
          <a:p>
            <a:pPr marL="228600" indent="-228600">
              <a:buFont typeface="+mj-lt"/>
              <a:buAutoNum type="arabicPeriod"/>
            </a:pPr>
            <a:r>
              <a:rPr lang="en-US" dirty="0"/>
              <a:t>Average / Median List Price</a:t>
            </a:r>
          </a:p>
          <a:p>
            <a:pPr marL="228600" indent="-228600">
              <a:buFont typeface="+mj-lt"/>
              <a:buAutoNum type="arabicPeriod"/>
            </a:pPr>
            <a:r>
              <a:rPr lang="en-US" dirty="0"/>
              <a:t>Average / Median Sales Price</a:t>
            </a:r>
          </a:p>
          <a:p>
            <a:pPr marL="228600" indent="-228600">
              <a:buFont typeface="+mj-lt"/>
              <a:buAutoNum type="arabicPeriod"/>
            </a:pPr>
            <a:r>
              <a:rPr lang="en-US" dirty="0"/>
              <a:t>Company’s List Price to Sales Price Ratio</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20</a:t>
            </a:fld>
            <a:endParaRPr lang="en-US"/>
          </a:p>
        </p:txBody>
      </p:sp>
    </p:spTree>
    <p:extLst>
      <p:ext uri="{BB962C8B-B14F-4D97-AF65-F5344CB8AC3E}">
        <p14:creationId xmlns:p14="http://schemas.microsoft.com/office/powerpoint/2010/main" val="2042988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dirty="0"/>
              <a:t>Updates and follow-up to the previous meeting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a:t>“Parking Lot” </a:t>
            </a:r>
            <a:r>
              <a:rPr lang="en-US" u="none" dirty="0"/>
              <a:t>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5"/>
          </p:nvPr>
        </p:nvSpPr>
        <p:spPr/>
        <p:txBody>
          <a:bodyPr/>
          <a:lstStyle/>
          <a:p>
            <a:fld id="{2C4996B5-99FC-40EC-8178-B2137DF3989A}" type="slidenum">
              <a:rPr lang="en-US" smtClean="0"/>
              <a:t>21</a:t>
            </a:fld>
            <a:endParaRPr lang="en-US"/>
          </a:p>
        </p:txBody>
      </p:sp>
    </p:spTree>
    <p:extLst>
      <p:ext uri="{BB962C8B-B14F-4D97-AF65-F5344CB8AC3E}">
        <p14:creationId xmlns:p14="http://schemas.microsoft.com/office/powerpoint/2010/main" val="4054861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 </a:t>
            </a:r>
            <a:r>
              <a:rPr lang="en-US" dirty="0"/>
              <a:t>Consider adding a meeting teaser, such as the learning sprint topic, below the meeting location</a:t>
            </a:r>
          </a:p>
        </p:txBody>
      </p:sp>
      <p:sp>
        <p:nvSpPr>
          <p:cNvPr id="4" name="Slide Number Placeholder 3"/>
          <p:cNvSpPr>
            <a:spLocks noGrp="1"/>
          </p:cNvSpPr>
          <p:nvPr>
            <p:ph type="sldNum" sz="quarter" idx="5"/>
          </p:nvPr>
        </p:nvSpPr>
        <p:spPr/>
        <p:txBody>
          <a:bodyPr/>
          <a:lstStyle/>
          <a:p>
            <a:fld id="{2C4996B5-99FC-40EC-8178-B2137DF3989A}" type="slidenum">
              <a:rPr lang="en-US" smtClean="0"/>
              <a:t>22</a:t>
            </a:fld>
            <a:endParaRPr lang="en-US"/>
          </a:p>
        </p:txBody>
      </p:sp>
    </p:spTree>
    <p:extLst>
      <p:ext uri="{BB962C8B-B14F-4D97-AF65-F5344CB8AC3E}">
        <p14:creationId xmlns:p14="http://schemas.microsoft.com/office/powerpoint/2010/main" val="2568974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“Spark Your Business” slide(s) you wish to share and hide the rest.</a:t>
            </a:r>
          </a:p>
        </p:txBody>
      </p:sp>
      <p:sp>
        <p:nvSpPr>
          <p:cNvPr id="4" name="Slide Number Placeholder 3"/>
          <p:cNvSpPr>
            <a:spLocks noGrp="1"/>
          </p:cNvSpPr>
          <p:nvPr>
            <p:ph type="sldNum" sz="quarter" idx="5"/>
          </p:nvPr>
        </p:nvSpPr>
        <p:spPr/>
        <p:txBody>
          <a:bodyPr/>
          <a:lstStyle/>
          <a:p>
            <a:fld id="{2C4996B5-99FC-40EC-8178-B2137DF3989A}" type="slidenum">
              <a:rPr lang="en-US" smtClean="0"/>
              <a:t>23</a:t>
            </a:fld>
            <a:endParaRPr lang="en-US"/>
          </a:p>
        </p:txBody>
      </p:sp>
    </p:spTree>
    <p:extLst>
      <p:ext uri="{BB962C8B-B14F-4D97-AF65-F5344CB8AC3E}">
        <p14:creationId xmlns:p14="http://schemas.microsoft.com/office/powerpoint/2010/main" val="981593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“Spark Your Business” slide(s) you wish to share and hide the rest.</a:t>
            </a:r>
          </a:p>
        </p:txBody>
      </p:sp>
      <p:sp>
        <p:nvSpPr>
          <p:cNvPr id="4" name="Slide Number Placeholder 3"/>
          <p:cNvSpPr>
            <a:spLocks noGrp="1"/>
          </p:cNvSpPr>
          <p:nvPr>
            <p:ph type="sldNum" sz="quarter" idx="5"/>
          </p:nvPr>
        </p:nvSpPr>
        <p:spPr/>
        <p:txBody>
          <a:bodyPr/>
          <a:lstStyle/>
          <a:p>
            <a:fld id="{2C4996B5-99FC-40EC-8178-B2137DF3989A}" type="slidenum">
              <a:rPr lang="en-US" smtClean="0"/>
              <a:t>24</a:t>
            </a:fld>
            <a:endParaRPr lang="en-US"/>
          </a:p>
        </p:txBody>
      </p:sp>
    </p:spTree>
    <p:extLst>
      <p:ext uri="{BB962C8B-B14F-4D97-AF65-F5344CB8AC3E}">
        <p14:creationId xmlns:p14="http://schemas.microsoft.com/office/powerpoint/2010/main" val="908841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“Spark Your Business” slide(s) you wish to share and hide the rest.</a:t>
            </a:r>
          </a:p>
        </p:txBody>
      </p:sp>
      <p:sp>
        <p:nvSpPr>
          <p:cNvPr id="4" name="Slide Number Placeholder 3"/>
          <p:cNvSpPr>
            <a:spLocks noGrp="1"/>
          </p:cNvSpPr>
          <p:nvPr>
            <p:ph type="sldNum" sz="quarter" idx="5"/>
          </p:nvPr>
        </p:nvSpPr>
        <p:spPr/>
        <p:txBody>
          <a:bodyPr/>
          <a:lstStyle/>
          <a:p>
            <a:fld id="{2C4996B5-99FC-40EC-8178-B2137DF3989A}" type="slidenum">
              <a:rPr lang="en-US" smtClean="0"/>
              <a:t>25</a:t>
            </a:fld>
            <a:endParaRPr lang="en-US"/>
          </a:p>
        </p:txBody>
      </p:sp>
    </p:spTree>
    <p:extLst>
      <p:ext uri="{BB962C8B-B14F-4D97-AF65-F5344CB8AC3E}">
        <p14:creationId xmlns:p14="http://schemas.microsoft.com/office/powerpoint/2010/main" val="258004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“Spark Your Business” slide(s) you wish to share and hide the rest.</a:t>
            </a:r>
          </a:p>
        </p:txBody>
      </p:sp>
      <p:sp>
        <p:nvSpPr>
          <p:cNvPr id="4" name="Slide Number Placeholder 3"/>
          <p:cNvSpPr>
            <a:spLocks noGrp="1"/>
          </p:cNvSpPr>
          <p:nvPr>
            <p:ph type="sldNum" sz="quarter" idx="5"/>
          </p:nvPr>
        </p:nvSpPr>
        <p:spPr/>
        <p:txBody>
          <a:bodyPr/>
          <a:lstStyle/>
          <a:p>
            <a:fld id="{2C4996B5-99FC-40EC-8178-B2137DF3989A}" type="slidenum">
              <a:rPr lang="en-US" smtClean="0"/>
              <a:t>26</a:t>
            </a:fld>
            <a:endParaRPr lang="en-US"/>
          </a:p>
        </p:txBody>
      </p:sp>
    </p:spTree>
    <p:extLst>
      <p:ext uri="{BB962C8B-B14F-4D97-AF65-F5344CB8AC3E}">
        <p14:creationId xmlns:p14="http://schemas.microsoft.com/office/powerpoint/2010/main" val="1287582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Edit the agenda as appropriate for your meeting.</a:t>
            </a:r>
          </a:p>
        </p:txBody>
      </p:sp>
      <p:sp>
        <p:nvSpPr>
          <p:cNvPr id="4" name="Slide Number Placeholder 3"/>
          <p:cNvSpPr>
            <a:spLocks noGrp="1"/>
          </p:cNvSpPr>
          <p:nvPr>
            <p:ph type="sldNum" sz="quarter" idx="5"/>
          </p:nvPr>
        </p:nvSpPr>
        <p:spPr/>
        <p:txBody>
          <a:bodyPr/>
          <a:lstStyle/>
          <a:p>
            <a:fld id="{2C4996B5-99FC-40EC-8178-B2137DF3989A}" type="slidenum">
              <a:rPr lang="en-US" smtClean="0"/>
              <a:t>3</a:t>
            </a:fld>
            <a:endParaRPr lang="en-US"/>
          </a:p>
        </p:txBody>
      </p:sp>
    </p:spTree>
    <p:extLst>
      <p:ext uri="{BB962C8B-B14F-4D97-AF65-F5344CB8AC3E}">
        <p14:creationId xmlns:p14="http://schemas.microsoft.com/office/powerpoint/2010/main" val="177786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New company listings and buyer needs </a:t>
            </a:r>
          </a:p>
          <a:p>
            <a:pPr marL="228600" indent="-228600">
              <a:buFont typeface="+mj-lt"/>
              <a:buAutoNum type="arabicPeriod"/>
            </a:pPr>
            <a:r>
              <a:rPr lang="en-US" b="0" dirty="0"/>
              <a:t>Company Initiatives (company-specific updates or topics you deem appropriate)</a:t>
            </a:r>
          </a:p>
          <a:p>
            <a:pPr marL="228600" indent="-228600">
              <a:buFont typeface="+mj-lt"/>
              <a:buAutoNum type="arabicPeriod"/>
            </a:pPr>
            <a:r>
              <a:rPr lang="en-US" b="0" dirty="0"/>
              <a:t>“Parking Lot” items from previous meetings </a:t>
            </a:r>
          </a:p>
          <a:p>
            <a:pPr marL="228600" indent="-228600">
              <a:buFont typeface="+mj-lt"/>
              <a:buAutoNum type="arabicPeriod"/>
            </a:pPr>
            <a:r>
              <a:rPr lang="en-US" b="0" dirty="0"/>
              <a:t>Agent Sales Contest</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4</a:t>
            </a:fld>
            <a:endParaRPr lang="en-US"/>
          </a:p>
        </p:txBody>
      </p:sp>
    </p:spTree>
    <p:extLst>
      <p:ext uri="{BB962C8B-B14F-4D97-AF65-F5344CB8AC3E}">
        <p14:creationId xmlns:p14="http://schemas.microsoft.com/office/powerpoint/2010/main" val="29026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pPr marL="228600" indent="-228600">
              <a:buFont typeface="+mj-lt"/>
              <a:buAutoNum type="arabicPeriod"/>
            </a:pPr>
            <a:r>
              <a:rPr lang="en-US" b="0" dirty="0"/>
              <a:t>Company marketing initiatives</a:t>
            </a:r>
          </a:p>
          <a:p>
            <a:pPr marL="228600" indent="-228600">
              <a:buFont typeface="+mj-lt"/>
              <a:buAutoNum type="arabicPeriod"/>
            </a:pPr>
            <a:r>
              <a:rPr lang="en-US" b="0" dirty="0"/>
              <a:t>Company community service projects and events</a:t>
            </a:r>
          </a:p>
          <a:p>
            <a:pPr marL="228600" indent="-228600">
              <a:buFont typeface="+mj-lt"/>
              <a:buAutoNum type="arabicPeriod"/>
            </a:pPr>
            <a:r>
              <a:rPr lang="en-US" b="0" dirty="0"/>
              <a:t>Agent marketing opportunities that complement company/brand marketing</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5</a:t>
            </a:fld>
            <a:endParaRPr lang="en-US"/>
          </a:p>
        </p:txBody>
      </p:sp>
    </p:spTree>
    <p:extLst>
      <p:ext uri="{BB962C8B-B14F-4D97-AF65-F5344CB8AC3E}">
        <p14:creationId xmlns:p14="http://schemas.microsoft.com/office/powerpoint/2010/main" val="151502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6</a:t>
            </a:fld>
            <a:endParaRPr lang="en-US"/>
          </a:p>
        </p:txBody>
      </p:sp>
    </p:spTree>
    <p:extLst>
      <p:ext uri="{BB962C8B-B14F-4D97-AF65-F5344CB8AC3E}">
        <p14:creationId xmlns:p14="http://schemas.microsoft.com/office/powerpoint/2010/main" val="1226168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Learning Sprint Video Instructions</a:t>
            </a:r>
          </a:p>
          <a:p>
            <a:endParaRPr lang="en-US" b="0" u="sng" dirty="0"/>
          </a:p>
          <a:p>
            <a:r>
              <a:rPr lang="en-US" b="1" u="sng" dirty="0"/>
              <a:t>PowerPoint</a:t>
            </a:r>
          </a:p>
          <a:p>
            <a:pPr marL="0" indent="0">
              <a:buFont typeface="+mj-lt"/>
              <a:buNone/>
            </a:pPr>
            <a:r>
              <a:rPr lang="en-US" b="0" dirty="0"/>
              <a:t>Option 1:  Use this slide to click on the link to the video you wish to play. </a:t>
            </a:r>
            <a:r>
              <a:rPr lang="en-US" b="1" i="1" dirty="0"/>
              <a:t>You must be logged into your Spark &amp; Logic account to play the video.</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Option 2:  Use one of the following slides to play the embedded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Hide or delete the slides you do not wish to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sng" dirty="0"/>
              <a:t>Google Slides or Keynote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Option 1: </a:t>
            </a:r>
            <a:r>
              <a:rPr lang="en-US" b="0" dirty="0"/>
              <a:t>Use this slide to click on the link to the video you wish to play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Embedded videos will not play in Google Slides or Keynote.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dirty="0"/>
              <a:t>Hide or delete the slides you do not wish to use</a:t>
            </a:r>
          </a:p>
        </p:txBody>
      </p:sp>
      <p:sp>
        <p:nvSpPr>
          <p:cNvPr id="4" name="Slide Number Placeholder 3"/>
          <p:cNvSpPr>
            <a:spLocks noGrp="1"/>
          </p:cNvSpPr>
          <p:nvPr>
            <p:ph type="sldNum" sz="quarter" idx="5"/>
          </p:nvPr>
        </p:nvSpPr>
        <p:spPr/>
        <p:txBody>
          <a:bodyPr/>
          <a:lstStyle/>
          <a:p>
            <a:fld id="{2C4996B5-99FC-40EC-8178-B2137DF3989A}" type="slidenum">
              <a:rPr lang="en-US" smtClean="0"/>
              <a:t>7</a:t>
            </a:fld>
            <a:endParaRPr lang="en-US"/>
          </a:p>
        </p:txBody>
      </p:sp>
    </p:spTree>
    <p:extLst>
      <p:ext uri="{BB962C8B-B14F-4D97-AF65-F5344CB8AC3E}">
        <p14:creationId xmlns:p14="http://schemas.microsoft.com/office/powerpoint/2010/main" val="1414958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8</a:t>
            </a:fld>
            <a:endParaRPr lang="en-US"/>
          </a:p>
        </p:txBody>
      </p:sp>
    </p:spTree>
    <p:extLst>
      <p:ext uri="{BB962C8B-B14F-4D97-AF65-F5344CB8AC3E}">
        <p14:creationId xmlns:p14="http://schemas.microsoft.com/office/powerpoint/2010/main" val="1115386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9</a:t>
            </a:fld>
            <a:endParaRPr lang="en-US"/>
          </a:p>
        </p:txBody>
      </p:sp>
    </p:spTree>
    <p:extLst>
      <p:ext uri="{BB962C8B-B14F-4D97-AF65-F5344CB8AC3E}">
        <p14:creationId xmlns:p14="http://schemas.microsoft.com/office/powerpoint/2010/main" val="1971234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87082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8/19/2023</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653132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8/19/2023</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88046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8/19/2023</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687280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8/19/2023</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78880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8/19/2023</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151601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8/19/2023</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857531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8/19/2023</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11581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8/19/2023</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377001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8/19/2023</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7296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8/19/2023</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76557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79529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8/19/2023</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914783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8/19/2023</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339521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26983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3384136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488459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9873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8930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128403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0776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8719232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8/19/2023</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12140619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video" Target="https://player.vimeo.com/video/855437555?h=eb68f51c7f&amp;app_id=122963"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video" Target="https://player.vimeo.com/video/855423055?h=be3892feac&amp;app_id=122963" TargetMode="Externa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video" Target="https://player.vimeo.com/video/645300988?h=b1e842cdfb&amp;app_id=122963" TargetMode="Externa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video" Target="https://player.vimeo.com/video/818402078?h=f6dbca0d7d&amp;app_id=122963" TargetMode="Externa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hyperlink" Target="https://sparkandlogic.com/videos/monthly-goal-setting/" TargetMode="External"/><Relationship Id="rId3" Type="http://schemas.openxmlformats.org/officeDocument/2006/relationships/image" Target="../media/image7.jpeg"/><Relationship Id="rId7" Type="http://schemas.openxmlformats.org/officeDocument/2006/relationships/hyperlink" Target="https://sparkandlogic.com/videos/whats-in-the-box/" TargetMode="External"/><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hyperlink" Target="https://sparkandlogic.com/videos/become-a-referral-magnet/" TargetMode="External"/><Relationship Id="rId5" Type="http://schemas.openxmlformats.org/officeDocument/2006/relationships/hyperlink" Target="https://sparkandlogic.com/videos/fsbo-conversion-2/" TargetMode="External"/><Relationship Id="rId4" Type="http://schemas.openxmlformats.org/officeDocument/2006/relationships/hyperlink" Target="https://sparkandlogic.com/videos/content-marketing-kickstart/" TargetMode="External"/><Relationship Id="rId9" Type="http://schemas.openxmlformats.org/officeDocument/2006/relationships/hyperlink" Target="https://sparkandlogic.com/videos/monthly-goal-setting-short-version/"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video" Target="https://player.vimeo.com/video/855385802?h=2cca7efa50&amp;app_id=122963"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video" Target="https://player.vimeo.com/video/855404830?h=d0130f8e10&amp;app_id=122963"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7" name="Picture 6">
            <a:extLst>
              <a:ext uri="{FF2B5EF4-FFF2-40B4-BE49-F238E27FC236}">
                <a16:creationId xmlns:a16="http://schemas.microsoft.com/office/drawing/2014/main" id="{26A2B649-50D7-8AFF-C00D-BADBA4F5E6FA}"/>
              </a:ext>
            </a:extLst>
          </p:cNvPr>
          <p:cNvPicPr>
            <a:picLocks noChangeAspect="1"/>
          </p:cNvPicPr>
          <p:nvPr/>
        </p:nvPicPr>
        <p:blipFill>
          <a:blip r:embed="rId3">
            <a:extLst>
              <a:ext uri="{28A0092B-C50C-407E-A947-70E740481C1C}">
                <a14:useLocalDpi xmlns:a14="http://schemas.microsoft.com/office/drawing/2010/main" val="0"/>
              </a:ext>
            </a:extLst>
          </a:blip>
          <a:srcRect t="7750" b="7750"/>
          <a:stretch/>
        </p:blipFill>
        <p:spPr>
          <a:xfrm>
            <a:off x="0" y="0"/>
            <a:ext cx="12191999" cy="6858000"/>
          </a:xfrm>
          <a:prstGeom prst="rect">
            <a:avLst/>
          </a:prstGeom>
        </p:spPr>
      </p:pic>
      <p:sp>
        <p:nvSpPr>
          <p:cNvPr id="2" name="Title 1">
            <a:extLst>
              <a:ext uri="{FF2B5EF4-FFF2-40B4-BE49-F238E27FC236}">
                <a16:creationId xmlns:a16="http://schemas.microsoft.com/office/drawing/2014/main" id="{36D19154-AEB4-4CE4-89CD-8470C5A7E7C8}"/>
              </a:ext>
            </a:extLst>
          </p:cNvPr>
          <p:cNvSpPr>
            <a:spLocks noGrp="1"/>
          </p:cNvSpPr>
          <p:nvPr>
            <p:ph type="ctrTitle"/>
          </p:nvPr>
        </p:nvSpPr>
        <p:spPr>
          <a:xfrm>
            <a:off x="1009649" y="384746"/>
            <a:ext cx="10651919" cy="2110804"/>
          </a:xfrm>
        </p:spPr>
        <p:txBody>
          <a:bodyPr>
            <a:normAutofit/>
          </a:bodyPr>
          <a:lstStyle/>
          <a:p>
            <a:pPr algn="l">
              <a:lnSpc>
                <a:spcPct val="80000"/>
              </a:lnSpc>
            </a:pPr>
            <a:r>
              <a:rPr lang="en-US" sz="9600" b="1" dirty="0">
                <a:solidFill>
                  <a:schemeClr val="accent2">
                    <a:lumMod val="20000"/>
                    <a:lumOff val="80000"/>
                  </a:schemeClr>
                </a:solidFill>
                <a:effectLst>
                  <a:outerShdw blurRad="50800" dist="38100" dir="2700000" algn="tl" rotWithShape="0">
                    <a:prstClr val="black">
                      <a:alpha val="40000"/>
                    </a:prstClr>
                  </a:outerShdw>
                </a:effectLst>
              </a:rPr>
              <a:t>September</a:t>
            </a:r>
            <a:br>
              <a:rPr lang="en-US" sz="7200" dirty="0">
                <a:solidFill>
                  <a:schemeClr val="tx1"/>
                </a:solidFill>
                <a:effectLst>
                  <a:outerShdw blurRad="50800" dist="38100" dir="2700000" algn="tl" rotWithShape="0">
                    <a:prstClr val="black">
                      <a:alpha val="40000"/>
                    </a:prstClr>
                  </a:outerShdw>
                </a:effectLst>
              </a:rPr>
            </a:br>
            <a:r>
              <a:rPr lang="en-US" dirty="0">
                <a:solidFill>
                  <a:schemeClr val="accent2">
                    <a:lumMod val="60000"/>
                    <a:lumOff val="40000"/>
                  </a:schemeClr>
                </a:solidFill>
                <a:effectLst>
                  <a:outerShdw blurRad="50800" dist="38100" dir="2700000" algn="tl" rotWithShape="0">
                    <a:prstClr val="black">
                      <a:alpha val="40000"/>
                    </a:prstClr>
                  </a:outerShdw>
                </a:effectLst>
              </a:rPr>
              <a:t>Market Strategies</a:t>
            </a:r>
          </a:p>
        </p:txBody>
      </p:sp>
    </p:spTree>
    <p:extLst>
      <p:ext uri="{BB962C8B-B14F-4D97-AF65-F5344CB8AC3E}">
        <p14:creationId xmlns:p14="http://schemas.microsoft.com/office/powerpoint/2010/main" val="9354596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endParaRPr lang="en-US">
              <a:solidFill>
                <a:srgbClr val="FF0000"/>
              </a:solidFill>
            </a:endParaRPr>
          </a:p>
          <a:p>
            <a:pPr>
              <a:spcAft>
                <a:spcPts val="600"/>
              </a:spcAft>
            </a:pPr>
            <a:endParaRPr lang="en-US">
              <a:solidFill>
                <a:srgbClr val="FF0000"/>
              </a:solidFill>
            </a:endParaRPr>
          </a:p>
          <a:p>
            <a:pPr>
              <a:spcAft>
                <a:spcPts val="600"/>
              </a:spcAft>
            </a:pPr>
            <a:r>
              <a:rPr lang="en-US" sz="2400" b="1" dirty="0">
                <a:solidFill>
                  <a:srgbClr val="FF0000"/>
                </a:solidFill>
              </a:rPr>
              <a:t>Videos will NOT play in Google Slides or Keynote.</a:t>
            </a:r>
            <a:endParaRPr lang="en-US" sz="2400" b="1">
              <a:solidFill>
                <a:srgbClr val="FF0000"/>
              </a:solidFill>
            </a:endParaRPr>
          </a:p>
        </p:txBody>
      </p:sp>
      <p:pic>
        <p:nvPicPr>
          <p:cNvPr id="2" name="Online Media 1" title="Become a Referral Magnet">
            <a:hlinkClick r:id="" action="ppaction://media"/>
            <a:extLst>
              <a:ext uri="{FF2B5EF4-FFF2-40B4-BE49-F238E27FC236}">
                <a16:creationId xmlns:a16="http://schemas.microsoft.com/office/drawing/2014/main" id="{4DC210C8-C0DD-8E77-0A0B-1322B70279D2}"/>
              </a:ext>
            </a:extLst>
          </p:cNvPr>
          <p:cNvPicPr>
            <a:picLocks noRot="1" noChangeAspect="1"/>
          </p:cNvPicPr>
          <p:nvPr>
            <a:videoFile r:link="rId1"/>
          </p:nvPr>
        </p:nvPicPr>
        <p:blipFill>
          <a:blip r:embed="rId4"/>
          <a:stretch>
            <a:fillRect/>
          </a:stretch>
        </p:blipFill>
        <p:spPr>
          <a:xfrm>
            <a:off x="0" y="-5366"/>
            <a:ext cx="12192000" cy="6868732"/>
          </a:xfrm>
          <a:prstGeom prst="rect">
            <a:avLst/>
          </a:prstGeom>
        </p:spPr>
      </p:pic>
    </p:spTree>
    <p:extLst>
      <p:ext uri="{BB962C8B-B14F-4D97-AF65-F5344CB8AC3E}">
        <p14:creationId xmlns:p14="http://schemas.microsoft.com/office/powerpoint/2010/main" val="227708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endParaRPr lang="en-US">
              <a:solidFill>
                <a:srgbClr val="FF0000"/>
              </a:solidFill>
            </a:endParaRPr>
          </a:p>
          <a:p>
            <a:pPr>
              <a:spcAft>
                <a:spcPts val="600"/>
              </a:spcAft>
            </a:pPr>
            <a:endParaRPr lang="en-US">
              <a:solidFill>
                <a:srgbClr val="FF0000"/>
              </a:solidFill>
            </a:endParaRPr>
          </a:p>
          <a:p>
            <a:pPr>
              <a:spcAft>
                <a:spcPts val="600"/>
              </a:spcAft>
            </a:pPr>
            <a:r>
              <a:rPr lang="en-US" sz="2400" b="1" dirty="0">
                <a:solidFill>
                  <a:srgbClr val="FF0000"/>
                </a:solidFill>
              </a:rPr>
              <a:t>Videos will NOT play in Google Slides or Keynote.</a:t>
            </a:r>
            <a:endParaRPr lang="en-US" sz="2400" b="1">
              <a:solidFill>
                <a:srgbClr val="FF0000"/>
              </a:solidFill>
            </a:endParaRPr>
          </a:p>
        </p:txBody>
      </p:sp>
      <p:pic>
        <p:nvPicPr>
          <p:cNvPr id="2" name="Online Media 1" title="What's in the Box?">
            <a:hlinkClick r:id="" action="ppaction://media"/>
            <a:extLst>
              <a:ext uri="{FF2B5EF4-FFF2-40B4-BE49-F238E27FC236}">
                <a16:creationId xmlns:a16="http://schemas.microsoft.com/office/drawing/2014/main" id="{26F3DC9D-AA22-32DE-69A2-D18079150EB6}"/>
              </a:ext>
            </a:extLst>
          </p:cNvPr>
          <p:cNvPicPr>
            <a:picLocks noRot="1" noChangeAspect="1"/>
          </p:cNvPicPr>
          <p:nvPr>
            <a:videoFile r:link="rId1"/>
          </p:nvPr>
        </p:nvPicPr>
        <p:blipFill>
          <a:blip r:embed="rId4"/>
          <a:stretch>
            <a:fillRect/>
          </a:stretch>
        </p:blipFill>
        <p:spPr>
          <a:xfrm>
            <a:off x="0" y="-5366"/>
            <a:ext cx="12192000" cy="6868732"/>
          </a:xfrm>
          <a:prstGeom prst="rect">
            <a:avLst/>
          </a:prstGeom>
        </p:spPr>
      </p:pic>
    </p:spTree>
    <p:extLst>
      <p:ext uri="{BB962C8B-B14F-4D97-AF65-F5344CB8AC3E}">
        <p14:creationId xmlns:p14="http://schemas.microsoft.com/office/powerpoint/2010/main" val="70300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nline Media 3" title="Monthly Goal Setting Activity">
            <a:hlinkClick r:id="" action="ppaction://media"/>
            <a:extLst>
              <a:ext uri="{FF2B5EF4-FFF2-40B4-BE49-F238E27FC236}">
                <a16:creationId xmlns:a16="http://schemas.microsoft.com/office/drawing/2014/main" id="{2181E30B-CBF0-1F9F-E7E9-806FEFAE018D}"/>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
        <p:nvSpPr>
          <p:cNvPr id="3" name="TextBox 2">
            <a:extLst>
              <a:ext uri="{FF2B5EF4-FFF2-40B4-BE49-F238E27FC236}">
                <a16:creationId xmlns:a16="http://schemas.microsoft.com/office/drawing/2014/main" id="{CF8CA4E5-559E-ECC0-39D2-FE1A100CC2FB}"/>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p>
          <a:p>
            <a:pPr>
              <a:spcAft>
                <a:spcPts val="600"/>
              </a:spcAft>
            </a:pPr>
            <a:endParaRPr lang="en-US" dirty="0">
              <a:solidFill>
                <a:srgbClr val="FF0000"/>
              </a:solidFill>
            </a:endParaRPr>
          </a:p>
          <a:p>
            <a:pPr>
              <a:spcAft>
                <a:spcPts val="600"/>
              </a:spcAft>
            </a:pPr>
            <a:r>
              <a:rPr lang="en-US" sz="2400" b="1" dirty="0">
                <a:solidFill>
                  <a:srgbClr val="FF0000"/>
                </a:solidFill>
              </a:rPr>
              <a:t>Videos will NOT play in Google Slides or Keynote.</a:t>
            </a:r>
          </a:p>
        </p:txBody>
      </p:sp>
      <p:sp>
        <p:nvSpPr>
          <p:cNvPr id="2" name="TextBox 1">
            <a:extLst>
              <a:ext uri="{FF2B5EF4-FFF2-40B4-BE49-F238E27FC236}">
                <a16:creationId xmlns:a16="http://schemas.microsoft.com/office/drawing/2014/main" id="{1EDA1C1F-147F-E05E-3267-701585349440}"/>
              </a:ext>
            </a:extLst>
          </p:cNvPr>
          <p:cNvSpPr txBox="1"/>
          <p:nvPr/>
        </p:nvSpPr>
        <p:spPr>
          <a:xfrm>
            <a:off x="101600" y="-698500"/>
            <a:ext cx="12090400" cy="523220"/>
          </a:xfrm>
          <a:prstGeom prst="rect">
            <a:avLst/>
          </a:prstGeom>
          <a:noFill/>
        </p:spPr>
        <p:txBody>
          <a:bodyPr wrap="square" rtlCol="0">
            <a:spAutoFit/>
          </a:bodyPr>
          <a:lstStyle/>
          <a:p>
            <a:r>
              <a:rPr lang="en-US" sz="2800" b="1" dirty="0">
                <a:solidFill>
                  <a:srgbClr val="FF0000"/>
                </a:solidFill>
              </a:rPr>
              <a:t>FULL LENGTH VIDEO </a:t>
            </a:r>
            <a:r>
              <a:rPr lang="en-US" dirty="0">
                <a:solidFill>
                  <a:srgbClr val="FF0000"/>
                </a:solidFill>
              </a:rPr>
              <a:t>(for the first time you do this activity)</a:t>
            </a:r>
          </a:p>
        </p:txBody>
      </p:sp>
    </p:spTree>
    <p:extLst>
      <p:ext uri="{BB962C8B-B14F-4D97-AF65-F5344CB8AC3E}">
        <p14:creationId xmlns:p14="http://schemas.microsoft.com/office/powerpoint/2010/main" val="127900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677656"/>
          </a:xfrm>
          <a:prstGeom prst="rect">
            <a:avLst/>
          </a:prstGeom>
          <a:noFill/>
        </p:spPr>
        <p:txBody>
          <a:bodyPr wrap="square" rtlCol="0">
            <a:spAutoFit/>
          </a:bodyPr>
          <a:lstStyle/>
          <a:p>
            <a:r>
              <a:rPr lang="en-US" dirty="0">
                <a:solidFill>
                  <a:srgbClr val="FF0000"/>
                </a:solidFill>
              </a:rPr>
              <a:t>Embedded videos are for PowerPoint only.  </a:t>
            </a:r>
          </a:p>
          <a:p>
            <a:endParaRPr lang="en-US" dirty="0">
              <a:solidFill>
                <a:srgbClr val="FF0000"/>
              </a:solidFill>
            </a:endParaRPr>
          </a:p>
          <a:p>
            <a:r>
              <a:rPr lang="en-US" sz="2400" b="1" dirty="0">
                <a:solidFill>
                  <a:srgbClr val="FF0000"/>
                </a:solidFill>
              </a:rPr>
              <a:t>Videos will NOT play in Google Slides or Keynote.</a:t>
            </a:r>
          </a:p>
        </p:txBody>
      </p:sp>
      <p:pic>
        <p:nvPicPr>
          <p:cNvPr id="2" name="Online Media 1" title="Monthly Goal Setting (short version)">
            <a:hlinkClick r:id="" action="ppaction://media"/>
            <a:extLst>
              <a:ext uri="{FF2B5EF4-FFF2-40B4-BE49-F238E27FC236}">
                <a16:creationId xmlns:a16="http://schemas.microsoft.com/office/drawing/2014/main" id="{1F0AD188-9A1C-EB11-5F95-1BAE35AC1B76}"/>
              </a:ext>
            </a:extLst>
          </p:cNvPr>
          <p:cNvPicPr>
            <a:picLocks noRot="1" noChangeAspect="1"/>
          </p:cNvPicPr>
          <p:nvPr>
            <a:videoFile r:link="rId1"/>
          </p:nvPr>
        </p:nvPicPr>
        <p:blipFill>
          <a:blip r:embed="rId4"/>
          <a:stretch>
            <a:fillRect/>
          </a:stretch>
        </p:blipFill>
        <p:spPr>
          <a:xfrm>
            <a:off x="0" y="-11017"/>
            <a:ext cx="12192506" cy="6869017"/>
          </a:xfrm>
          <a:prstGeom prst="rect">
            <a:avLst/>
          </a:prstGeom>
        </p:spPr>
      </p:pic>
      <p:sp>
        <p:nvSpPr>
          <p:cNvPr id="4" name="TextBox 3">
            <a:extLst>
              <a:ext uri="{FF2B5EF4-FFF2-40B4-BE49-F238E27FC236}">
                <a16:creationId xmlns:a16="http://schemas.microsoft.com/office/drawing/2014/main" id="{83B5783F-DBED-BDD5-7A9E-4B10D6E96C50}"/>
              </a:ext>
            </a:extLst>
          </p:cNvPr>
          <p:cNvSpPr txBox="1"/>
          <p:nvPr/>
        </p:nvSpPr>
        <p:spPr>
          <a:xfrm>
            <a:off x="101600" y="-698500"/>
            <a:ext cx="12090400" cy="523220"/>
          </a:xfrm>
          <a:prstGeom prst="rect">
            <a:avLst/>
          </a:prstGeom>
          <a:noFill/>
        </p:spPr>
        <p:txBody>
          <a:bodyPr wrap="square" rtlCol="0">
            <a:spAutoFit/>
          </a:bodyPr>
          <a:lstStyle/>
          <a:p>
            <a:r>
              <a:rPr lang="en-US" sz="2800" b="1" dirty="0">
                <a:solidFill>
                  <a:srgbClr val="FF0000"/>
                </a:solidFill>
              </a:rPr>
              <a:t>SHORT VIDEO </a:t>
            </a:r>
            <a:r>
              <a:rPr lang="en-US" dirty="0">
                <a:solidFill>
                  <a:srgbClr val="FF0000"/>
                </a:solidFill>
              </a:rPr>
              <a:t>(you have done the activity in the past and only need a quick activity introduction)</a:t>
            </a:r>
          </a:p>
        </p:txBody>
      </p:sp>
    </p:spTree>
    <p:extLst>
      <p:ext uri="{BB962C8B-B14F-4D97-AF65-F5344CB8AC3E}">
        <p14:creationId xmlns:p14="http://schemas.microsoft.com/office/powerpoint/2010/main" val="110811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udience raising hands during work presentation">
            <a:extLst>
              <a:ext uri="{FF2B5EF4-FFF2-40B4-BE49-F238E27FC236}">
                <a16:creationId xmlns:a16="http://schemas.microsoft.com/office/drawing/2014/main" id="{E7789AD3-8A21-1C06-2C0B-9992089F622B}"/>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6C2AEB-FE70-D110-32B3-280B0AEBF051}"/>
              </a:ext>
            </a:extLst>
          </p:cNvPr>
          <p:cNvSpPr>
            <a:spLocks noGrp="1"/>
          </p:cNvSpPr>
          <p:nvPr>
            <p:ph type="ctrTitle"/>
          </p:nvPr>
        </p:nvSpPr>
        <p:spPr>
          <a:xfrm>
            <a:off x="404553" y="3091928"/>
            <a:ext cx="9078562" cy="2387600"/>
          </a:xfrm>
        </p:spPr>
        <p:txBody>
          <a:bodyPr vert="horz" lIns="91440" tIns="45720" rIns="91440" bIns="45720" rtlCol="0">
            <a:normAutofit/>
          </a:bodyPr>
          <a:lstStyle/>
          <a:p>
            <a:pPr algn="l"/>
            <a:r>
              <a:rPr lang="en-US" sz="6600"/>
              <a:t>Guest Speaker</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9F230A1-4FB6-9086-AB10-3022A7FBC94D}"/>
              </a:ext>
            </a:extLst>
          </p:cNvPr>
          <p:cNvSpPr>
            <a:spLocks noGrp="1"/>
          </p:cNvSpPr>
          <p:nvPr>
            <p:ph type="subTitle" idx="1"/>
          </p:nvPr>
        </p:nvSpPr>
        <p:spPr>
          <a:xfrm>
            <a:off x="404553" y="5624945"/>
            <a:ext cx="9078562" cy="592975"/>
          </a:xfrm>
        </p:spPr>
        <p:txBody>
          <a:bodyPr anchor="ctr">
            <a:normAutofit/>
          </a:bodyPr>
          <a:lstStyle/>
          <a:p>
            <a:pPr algn="l"/>
            <a:r>
              <a:rPr lang="en-US" dirty="0"/>
              <a:t>&lt;INSERT SPEAKER NAME &amp; COMPANY&gt;</a:t>
            </a:r>
            <a:endParaRPr lang="en-US"/>
          </a:p>
        </p:txBody>
      </p:sp>
    </p:spTree>
    <p:extLst>
      <p:ext uri="{BB962C8B-B14F-4D97-AF65-F5344CB8AC3E}">
        <p14:creationId xmlns:p14="http://schemas.microsoft.com/office/powerpoint/2010/main" val="54244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96084-D082-67AC-6ED6-EEA8827D9EC1}"/>
              </a:ext>
            </a:extLst>
          </p:cNvPr>
          <p:cNvSpPr>
            <a:spLocks noGrp="1"/>
          </p:cNvSpPr>
          <p:nvPr>
            <p:ph type="title"/>
          </p:nvPr>
        </p:nvSpPr>
        <p:spPr>
          <a:xfrm>
            <a:off x="839788" y="602343"/>
            <a:ext cx="10582275" cy="703943"/>
          </a:xfrm>
        </p:spPr>
        <p:txBody>
          <a:bodyPr>
            <a:normAutofit/>
          </a:bodyPr>
          <a:lstStyle/>
          <a:p>
            <a:r>
              <a:rPr lang="en-US" sz="4000" dirty="0">
                <a:solidFill>
                  <a:srgbClr val="3383CB"/>
                </a:solidFill>
              </a:rPr>
              <a:t>30-Year Fixed Mortgage Rates</a:t>
            </a:r>
          </a:p>
        </p:txBody>
      </p:sp>
      <p:pic>
        <p:nvPicPr>
          <p:cNvPr id="8" name="Content Placeholder 7">
            <a:extLst>
              <a:ext uri="{FF2B5EF4-FFF2-40B4-BE49-F238E27FC236}">
                <a16:creationId xmlns:a16="http://schemas.microsoft.com/office/drawing/2014/main" id="{2582455B-F821-F475-4D07-4B1DB5168ED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69938" y="1485987"/>
            <a:ext cx="7793490" cy="491481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2E26625E-467C-4FA6-A31A-3967805BC00E}"/>
              </a:ext>
            </a:extLst>
          </p:cNvPr>
          <p:cNvSpPr txBox="1"/>
          <p:nvPr/>
        </p:nvSpPr>
        <p:spPr>
          <a:xfrm>
            <a:off x="8972550" y="6005030"/>
            <a:ext cx="26797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71A8DB"/>
                </a:solidFill>
                <a:effectLst/>
                <a:uLnTx/>
                <a:uFillTx/>
                <a:latin typeface="Times New Roman"/>
                <a:ea typeface="+mn-ea"/>
                <a:cs typeface="+mn-cs"/>
              </a:rPr>
              <a:t>Source: Macrotrends.net</a:t>
            </a:r>
            <a:endParaRPr kumimoji="0" lang="en-US" sz="1400" b="0" i="0" u="none" strike="noStrike" kern="1200" cap="none" spc="0" normalizeH="0" baseline="0" noProof="0" dirty="0">
              <a:ln>
                <a:noFill/>
              </a:ln>
              <a:solidFill>
                <a:srgbClr val="71A8DB"/>
              </a:solidFill>
              <a:effectLst/>
              <a:uLnTx/>
              <a:uFillTx/>
              <a:latin typeface="Times New Roman"/>
              <a:ea typeface="+mn-ea"/>
              <a:cs typeface="+mn-cs"/>
            </a:endParaRPr>
          </a:p>
        </p:txBody>
      </p:sp>
      <p:sp>
        <p:nvSpPr>
          <p:cNvPr id="16" name="TextBox 15">
            <a:extLst>
              <a:ext uri="{FF2B5EF4-FFF2-40B4-BE49-F238E27FC236}">
                <a16:creationId xmlns:a16="http://schemas.microsoft.com/office/drawing/2014/main" id="{600E4E29-ABAE-3DC3-664D-1DCFB937FE8C}"/>
              </a:ext>
            </a:extLst>
          </p:cNvPr>
          <p:cNvSpPr txBox="1"/>
          <p:nvPr/>
        </p:nvSpPr>
        <p:spPr>
          <a:xfrm flipH="1">
            <a:off x="9029700" y="1692182"/>
            <a:ext cx="2819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3383CB"/>
                </a:solidFill>
                <a:effectLst/>
                <a:uLnTx/>
                <a:uFillTx/>
                <a:latin typeface="Times New Roman"/>
                <a:ea typeface="+mn-ea"/>
                <a:cs typeface="+mn-cs"/>
              </a:rPr>
              <a:t>6.71%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1A8DB"/>
                </a:solidFill>
                <a:effectLst/>
                <a:uLnTx/>
                <a:uFillTx/>
                <a:latin typeface="Times New Roman"/>
                <a:ea typeface="+mn-ea"/>
                <a:cs typeface="+mn-cs"/>
              </a:rPr>
              <a:t>June 2023</a:t>
            </a:r>
          </a:p>
        </p:txBody>
      </p:sp>
      <p:sp>
        <p:nvSpPr>
          <p:cNvPr id="3" name="TextBox 2">
            <a:extLst>
              <a:ext uri="{FF2B5EF4-FFF2-40B4-BE49-F238E27FC236}">
                <a16:creationId xmlns:a16="http://schemas.microsoft.com/office/drawing/2014/main" id="{D352E75C-D3AB-B1A9-87ED-DE89E93C9E01}"/>
              </a:ext>
            </a:extLst>
          </p:cNvPr>
          <p:cNvSpPr txBox="1"/>
          <p:nvPr/>
        </p:nvSpPr>
        <p:spPr>
          <a:xfrm flipH="1">
            <a:off x="9029700" y="4286365"/>
            <a:ext cx="2819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B050"/>
                </a:solidFill>
                <a:effectLst/>
                <a:uLnTx/>
                <a:uFillTx/>
                <a:latin typeface="Times New Roman"/>
                <a:ea typeface="+mn-ea"/>
                <a:cs typeface="+mn-cs"/>
              </a:rPr>
              <a:t>6.81%</a:t>
            </a:r>
            <a:endParaRPr kumimoji="0" lang="en-US" sz="1800" b="1" i="0" u="none" strike="noStrike" kern="1200" cap="none" spc="0" normalizeH="0" baseline="0" noProof="0" dirty="0">
              <a:ln>
                <a:noFill/>
              </a:ln>
              <a:solidFill>
                <a:srgbClr val="00B05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Times New Roman"/>
                <a:ea typeface="+mn-ea"/>
                <a:cs typeface="+mn-cs"/>
              </a:rPr>
              <a:t>July 2023</a:t>
            </a:r>
          </a:p>
        </p:txBody>
      </p:sp>
      <p:sp>
        <p:nvSpPr>
          <p:cNvPr id="4" name="Arrow: Down 3">
            <a:extLst>
              <a:ext uri="{FF2B5EF4-FFF2-40B4-BE49-F238E27FC236}">
                <a16:creationId xmlns:a16="http://schemas.microsoft.com/office/drawing/2014/main" id="{11C77E17-B5CB-1A35-9632-2DDB3771B0EE}"/>
              </a:ext>
            </a:extLst>
          </p:cNvPr>
          <p:cNvSpPr/>
          <p:nvPr/>
        </p:nvSpPr>
        <p:spPr>
          <a:xfrm>
            <a:off x="9926782" y="3410847"/>
            <a:ext cx="845794" cy="84416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70827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921979" y="972847"/>
            <a:ext cx="4132621" cy="1622321"/>
          </a:xfrm>
        </p:spPr>
        <p:txBody>
          <a:bodyPr vert="horz" lIns="91440" tIns="45720" rIns="91440" bIns="45720" rtlCol="0" anchor="ctr">
            <a:normAutofit/>
          </a:bodyPr>
          <a:lstStyle/>
          <a:p>
            <a:pPr algn="ctr"/>
            <a:r>
              <a:rPr lang="en-US" sz="4100" kern="1200" dirty="0">
                <a:solidFill>
                  <a:srgbClr val="5682AA"/>
                </a:solidFill>
                <a:latin typeface="+mj-lt"/>
                <a:ea typeface="+mj-ea"/>
                <a:cs typeface="+mj-cs"/>
              </a:rPr>
              <a:t>Existing-Home SALES</a:t>
            </a:r>
          </a:p>
        </p:txBody>
      </p:sp>
      <p:sp>
        <p:nvSpPr>
          <p:cNvPr id="8" name="TextBox 7">
            <a:extLst>
              <a:ext uri="{FF2B5EF4-FFF2-40B4-BE49-F238E27FC236}">
                <a16:creationId xmlns:a16="http://schemas.microsoft.com/office/drawing/2014/main" id="{ED291AD8-EC1F-5C0B-BA53-918E3B3BEB01}"/>
              </a:ext>
            </a:extLst>
          </p:cNvPr>
          <p:cNvSpPr txBox="1"/>
          <p:nvPr/>
        </p:nvSpPr>
        <p:spPr>
          <a:xfrm>
            <a:off x="1235542" y="3157285"/>
            <a:ext cx="3505494" cy="1354589"/>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mn-cs"/>
              </a:rPr>
              <a:t>-3.3%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June 2023</a:t>
            </a:r>
          </a:p>
        </p:txBody>
      </p:sp>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648929" y="5073992"/>
            <a:ext cx="3364272"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 name="Rectangle 2">
            <a:extLst>
              <a:ext uri="{FF2B5EF4-FFF2-40B4-BE49-F238E27FC236}">
                <a16:creationId xmlns:a16="http://schemas.microsoft.com/office/drawing/2014/main" id="{97B88BF9-F72A-A1DD-C38B-88EE53C1989B}"/>
              </a:ext>
            </a:extLst>
          </p:cNvPr>
          <p:cNvSpPr/>
          <p:nvPr/>
        </p:nvSpPr>
        <p:spPr>
          <a:xfrm>
            <a:off x="6096000" y="0"/>
            <a:ext cx="6096000" cy="6858000"/>
          </a:xfrm>
          <a:prstGeom prst="rect">
            <a:avLst/>
          </a:prstGeom>
          <a:solidFill>
            <a:srgbClr val="96B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0" name="Picture 9">
            <a:extLst>
              <a:ext uri="{FF2B5EF4-FFF2-40B4-BE49-F238E27FC236}">
                <a16:creationId xmlns:a16="http://schemas.microsoft.com/office/drawing/2014/main" id="{AE17DC65-FAF2-28A5-DCAF-2CE525CDED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23835" y="-32227"/>
            <a:ext cx="4580765" cy="6871147"/>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035F8FA1-9087-29E1-9FB6-0E00AAEB5A87}"/>
              </a:ext>
            </a:extLst>
          </p:cNvPr>
          <p:cNvSpPr txBox="1"/>
          <p:nvPr/>
        </p:nvSpPr>
        <p:spPr>
          <a:xfrm>
            <a:off x="611935" y="5866084"/>
            <a:ext cx="46204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95861"/>
                </a:solidFill>
                <a:effectLst/>
                <a:uLnTx/>
                <a:uFillTx/>
                <a:latin typeface="Times New Roman"/>
                <a:ea typeface="+mn-ea"/>
                <a:cs typeface="+mn-cs"/>
              </a:rPr>
              <a:t>Copyright ©2023 “Existing Home Sales.” </a:t>
            </a:r>
            <a:r>
              <a:rPr kumimoji="0" lang="en-US" sz="1000" b="0" i="1" u="none" strike="noStrike" kern="1200" cap="none" spc="0" normalizeH="0" baseline="0" noProof="0" dirty="0">
                <a:ln>
                  <a:noFill/>
                </a:ln>
                <a:solidFill>
                  <a:srgbClr val="395861"/>
                </a:solidFill>
                <a:effectLst/>
                <a:uLnTx/>
                <a:uFillTx/>
                <a:latin typeface="Times New Roman"/>
                <a:ea typeface="+mn-ea"/>
                <a:cs typeface="+mn-cs"/>
              </a:rPr>
              <a:t>NATIONAL ASSOCIATION OF REALTORS®.</a:t>
            </a:r>
            <a:r>
              <a:rPr kumimoji="0" lang="en-US" sz="1000" b="0" i="0" u="none" strike="noStrike" kern="1200" cap="none" spc="0" normalizeH="0" baseline="0" noProof="0" dirty="0">
                <a:ln>
                  <a:noFill/>
                </a:ln>
                <a:solidFill>
                  <a:srgbClr val="395861"/>
                </a:solidFill>
                <a:effectLst/>
                <a:uLnTx/>
                <a:uFillTx/>
                <a:latin typeface="Times New Roman"/>
                <a:ea typeface="+mn-ea"/>
                <a:cs typeface="+mn-cs"/>
              </a:rPr>
              <a:t> All rights reserved. Reprinted with permission. June 2023.</a:t>
            </a:r>
            <a:r>
              <a:rPr kumimoji="0" lang="en-US" sz="1000" b="0" i="0" u="none" strike="noStrike" kern="1200" cap="none" spc="0" normalizeH="0" baseline="0" noProof="0" dirty="0">
                <a:ln>
                  <a:noFill/>
                </a:ln>
                <a:solidFill>
                  <a:srgbClr val="FFFFFF">
                    <a:lumMod val="60000"/>
                    <a:lumOff val="40000"/>
                  </a:srgbClr>
                </a:solidFill>
                <a:effectLst/>
                <a:uLnTx/>
                <a:uFillTx/>
                <a:latin typeface="Times New Roman"/>
                <a:ea typeface="+mn-ea"/>
                <a:cs typeface="+mn-cs"/>
              </a:rPr>
              <a:t>.nar.realtor/</a:t>
            </a:r>
          </a:p>
        </p:txBody>
      </p:sp>
    </p:spTree>
    <p:extLst>
      <p:ext uri="{BB962C8B-B14F-4D97-AF65-F5344CB8AC3E}">
        <p14:creationId xmlns:p14="http://schemas.microsoft.com/office/powerpoint/2010/main" val="133976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696494" y="4915004"/>
            <a:ext cx="3505495" cy="1622321"/>
          </a:xfrm>
        </p:spPr>
        <p:txBody>
          <a:bodyPr vert="horz" lIns="91440" tIns="45720" rIns="91440" bIns="45720" rtlCol="0" anchor="ctr">
            <a:normAutofit/>
          </a:bodyPr>
          <a:lstStyle/>
          <a:p>
            <a:r>
              <a:rPr lang="en-US" sz="4100" kern="1200" dirty="0">
                <a:solidFill>
                  <a:srgbClr val="5682AA"/>
                </a:solidFill>
                <a:latin typeface="+mj-lt"/>
                <a:ea typeface="+mj-ea"/>
                <a:cs typeface="+mj-cs"/>
              </a:rPr>
              <a:t>Monthly Supply of New Houses</a:t>
            </a:r>
          </a:p>
        </p:txBody>
      </p:sp>
      <p:sp>
        <p:nvSpPr>
          <p:cNvPr id="8" name="TextBox 7">
            <a:extLst>
              <a:ext uri="{FF2B5EF4-FFF2-40B4-BE49-F238E27FC236}">
                <a16:creationId xmlns:a16="http://schemas.microsoft.com/office/drawing/2014/main" id="{ED291AD8-EC1F-5C0B-BA53-918E3B3BEB01}"/>
              </a:ext>
            </a:extLst>
          </p:cNvPr>
          <p:cNvSpPr txBox="1"/>
          <p:nvPr/>
        </p:nvSpPr>
        <p:spPr>
          <a:xfrm>
            <a:off x="3763838" y="5048870"/>
            <a:ext cx="3505494" cy="1354589"/>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mn-cs"/>
              </a:rPr>
              <a:t>7.4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June 2023</a:t>
            </a:r>
          </a:p>
        </p:txBody>
      </p:sp>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8417361" y="5487472"/>
            <a:ext cx="3505491"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333333"/>
                </a:solidFill>
                <a:effectLst/>
                <a:uLnTx/>
                <a:uFillTx/>
                <a:latin typeface="Lucida Sans" panose="020B0602030504020204" pitchFamily="34" charset="0"/>
                <a:ea typeface="+mn-ea"/>
                <a:cs typeface="+mn-cs"/>
              </a:rPr>
              <a:t>U.S. Census Bureau and U.S. Department of Housing and Urban Development, Monthly Supply of New Houses in the United States [MSACSR], retrieved from FRED, Federal Reserve Bank of St. Louis; https://fred.stlouisfed.org/series/MSACSR, August 3, 2023.</a:t>
            </a:r>
            <a:endParaRPr kumimoji="0" lang="en-US" sz="1050" b="0" i="0" u="none" strike="noStrike" kern="1200" cap="none" spc="0" normalizeH="0" baseline="0" noProof="0" dirty="0">
              <a:ln>
                <a:noFill/>
              </a:ln>
              <a:solidFill>
                <a:srgbClr val="000000"/>
              </a:solidFill>
              <a:effectLst/>
              <a:uLnTx/>
              <a:uFillTx/>
              <a:latin typeface="Times New Roman"/>
              <a:ea typeface="+mn-ea"/>
              <a:cs typeface="+mn-cs"/>
            </a:endParaRPr>
          </a:p>
        </p:txBody>
      </p:sp>
      <p:cxnSp>
        <p:nvCxnSpPr>
          <p:cNvPr id="4" name="Straight Connector 3">
            <a:extLst>
              <a:ext uri="{FF2B5EF4-FFF2-40B4-BE49-F238E27FC236}">
                <a16:creationId xmlns:a16="http://schemas.microsoft.com/office/drawing/2014/main" id="{42F1ADDD-ABDF-52B1-80A8-F9102DF26738}"/>
              </a:ext>
            </a:extLst>
          </p:cNvPr>
          <p:cNvCxnSpPr>
            <a:cxnSpLocks/>
          </p:cNvCxnSpPr>
          <p:nvPr/>
        </p:nvCxnSpPr>
        <p:spPr>
          <a:xfrm>
            <a:off x="4373961" y="5048870"/>
            <a:ext cx="0" cy="1354589"/>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A3BF54F-14A0-0DBB-751D-D735ECB03C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5875"/>
            <a:ext cx="12191997" cy="4162669"/>
          </a:xfrm>
          <a:prstGeom prst="rect">
            <a:avLst/>
          </a:prstGeom>
        </p:spPr>
      </p:pic>
    </p:spTree>
    <p:extLst>
      <p:ext uri="{BB962C8B-B14F-4D97-AF65-F5344CB8AC3E}">
        <p14:creationId xmlns:p14="http://schemas.microsoft.com/office/powerpoint/2010/main" val="369564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Local Market Report</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Graphs on a display with reflection of office">
            <a:extLst>
              <a:ext uri="{FF2B5EF4-FFF2-40B4-BE49-F238E27FC236}">
                <a16:creationId xmlns:a16="http://schemas.microsoft.com/office/drawing/2014/main" id="{2E830A02-398F-438E-897B-2899CBDCE4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7474" r="27474"/>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6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a:t>
            </a:r>
            <a:r>
              <a:rPr lang="en-US" sz="6000" dirty="0"/>
              <a:t> </a:t>
            </a:r>
            <a:r>
              <a:rPr lang="en-US" sz="6000" b="1" dirty="0"/>
              <a:t>Production</a:t>
            </a:r>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Close up of a toy house with a green roof">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368" t="-1" r="39512" b="-1"/>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School desk with books and pencils with chalkboard in background">
            <a:extLst>
              <a:ext uri="{FF2B5EF4-FFF2-40B4-BE49-F238E27FC236}">
                <a16:creationId xmlns:a16="http://schemas.microsoft.com/office/drawing/2014/main" id="{62D5F641-7749-0A64-84D5-717B8A86B5A6}"/>
              </a:ext>
            </a:extLst>
          </p:cNvPr>
          <p:cNvPicPr>
            <a:picLocks noChangeAspect="1"/>
          </p:cNvPicPr>
          <p:nvPr/>
        </p:nvPicPr>
        <p:blipFill rotWithShape="1">
          <a:blip r:embed="rId3">
            <a:extLst>
              <a:ext uri="{28A0092B-C50C-407E-A947-70E740481C1C}">
                <a14:useLocalDpi xmlns:a14="http://schemas.microsoft.com/office/drawing/2010/main" val="0"/>
              </a:ext>
            </a:extLst>
          </a:blip>
          <a:srcRect l="4" t="11815" r="-3" b="3851"/>
          <a:stretch/>
        </p:blipFill>
        <p:spPr>
          <a:xfrm>
            <a:off x="0" y="0"/>
            <a:ext cx="12192000" cy="6858000"/>
          </a:xfrm>
          <a:prstGeom prst="rect">
            <a:avLst/>
          </a:prstGeom>
        </p:spPr>
      </p:pic>
      <p:sp>
        <p:nvSpPr>
          <p:cNvPr id="2" name="Title 1">
            <a:extLst>
              <a:ext uri="{FF2B5EF4-FFF2-40B4-BE49-F238E27FC236}">
                <a16:creationId xmlns:a16="http://schemas.microsoft.com/office/drawing/2014/main" id="{18670938-863A-45BD-A381-63920E779D7C}"/>
              </a:ext>
            </a:extLst>
          </p:cNvPr>
          <p:cNvSpPr>
            <a:spLocks noGrp="1"/>
          </p:cNvSpPr>
          <p:nvPr>
            <p:ph type="title"/>
          </p:nvPr>
        </p:nvSpPr>
        <p:spPr>
          <a:xfrm>
            <a:off x="595213" y="2709088"/>
            <a:ext cx="6696274" cy="1439824"/>
          </a:xfrm>
        </p:spPr>
        <p:txBody>
          <a:bodyPr vert="horz" lIns="91440" tIns="45720" rIns="91440" bIns="45720" rtlCol="0" anchor="b">
            <a:noAutofit/>
          </a:bodyPr>
          <a:lstStyle/>
          <a:p>
            <a:pPr>
              <a:lnSpc>
                <a:spcPct val="90000"/>
              </a:lnSpc>
              <a:spcBef>
                <a:spcPct val="0"/>
              </a:spcBef>
            </a:pPr>
            <a:r>
              <a:rPr lang="en-US" sz="10400" kern="1200" dirty="0">
                <a:solidFill>
                  <a:srgbClr val="FCD49E"/>
                </a:solidFill>
                <a:effectLst>
                  <a:outerShdw blurRad="50800" dist="38100" dir="2700000" algn="tl" rotWithShape="0">
                    <a:prstClr val="black">
                      <a:alpha val="40000"/>
                    </a:prstClr>
                  </a:outerShdw>
                </a:effectLst>
                <a:latin typeface="+mj-lt"/>
                <a:ea typeface="+mj-ea"/>
                <a:cs typeface="+mj-cs"/>
              </a:rPr>
              <a:t>Welcome</a:t>
            </a:r>
            <a:endParaRPr lang="en-US" sz="8800" kern="1200" dirty="0">
              <a:solidFill>
                <a:srgbClr val="FCD49E"/>
              </a:solidFill>
              <a:effectLst>
                <a:outerShdw blurRad="50800" dist="38100" dir="2700000" algn="tl"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11121356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 Data</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Figures of houses in different position and sizes">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316" r="53654"/>
          <a:stretch/>
        </p:blipFill>
        <p:spPr>
          <a:xfrm>
            <a:off x="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0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65321D-115F-4F7C-BCD2-F7D09C33C9E7}"/>
              </a:ext>
            </a:extLst>
          </p:cNvPr>
          <p:cNvSpPr>
            <a:spLocks noGrp="1"/>
          </p:cNvSpPr>
          <p:nvPr>
            <p:ph type="title"/>
          </p:nvPr>
        </p:nvSpPr>
        <p:spPr/>
        <p:txBody>
          <a:bodyPr/>
          <a:lstStyle/>
          <a:p>
            <a:endParaRPr lang="en-US"/>
          </a:p>
        </p:txBody>
      </p:sp>
      <p:pic>
        <p:nvPicPr>
          <p:cNvPr id="5" name="Picture 4" descr="Paper house in yellow paint wall">
            <a:extLst>
              <a:ext uri="{FF2B5EF4-FFF2-40B4-BE49-F238E27FC236}">
                <a16:creationId xmlns:a16="http://schemas.microsoft.com/office/drawing/2014/main" id="{2D583263-B549-49F1-AD90-A2BFB4CB226C}"/>
              </a:ext>
            </a:extLst>
          </p:cNvPr>
          <p:cNvPicPr>
            <a:picLocks noChangeAspect="1"/>
          </p:cNvPicPr>
          <p:nvPr/>
        </p:nvPicPr>
        <p:blipFill rotWithShape="1">
          <a:blip r:embed="rId3">
            <a:extLst>
              <a:ext uri="{28A0092B-C50C-407E-A947-70E740481C1C}">
                <a14:useLocalDpi xmlns:a14="http://schemas.microsoft.com/office/drawing/2010/main" val="0"/>
              </a:ext>
            </a:extLst>
          </a:blip>
          <a:srcRect l="10030" t="19001" b="5088"/>
          <a:stretch/>
        </p:blipFill>
        <p:spPr>
          <a:xfrm>
            <a:off x="0" y="0"/>
            <a:ext cx="12192000" cy="6858000"/>
          </a:xfrm>
          <a:prstGeom prst="rect">
            <a:avLst/>
          </a:prstGeom>
        </p:spPr>
      </p:pic>
      <p:sp>
        <p:nvSpPr>
          <p:cNvPr id="10" name="TextBox 9">
            <a:extLst>
              <a:ext uri="{FF2B5EF4-FFF2-40B4-BE49-F238E27FC236}">
                <a16:creationId xmlns:a16="http://schemas.microsoft.com/office/drawing/2014/main" id="{231CEB5A-3D0F-4502-A67F-93A802D5F39D}"/>
              </a:ext>
            </a:extLst>
          </p:cNvPr>
          <p:cNvSpPr txBox="1"/>
          <p:nvPr/>
        </p:nvSpPr>
        <p:spPr>
          <a:xfrm>
            <a:off x="6235995" y="2470483"/>
            <a:ext cx="4534787" cy="2862322"/>
          </a:xfrm>
          <a:prstGeom prst="rect">
            <a:avLst/>
          </a:prstGeom>
          <a:noFill/>
        </p:spPr>
        <p:txBody>
          <a:bodyPr wrap="square">
            <a:spAutoFit/>
          </a:bodyPr>
          <a:lstStyle/>
          <a:p>
            <a:pPr algn="ctr"/>
            <a:r>
              <a:rPr lang="en-US" sz="6000" kern="1200" dirty="0">
                <a:solidFill>
                  <a:schemeClr val="bg1"/>
                </a:solidFill>
                <a:effectLst>
                  <a:outerShdw blurRad="38100" dist="38100" dir="2700000" algn="tl">
                    <a:srgbClr val="000000">
                      <a:alpha val="43137"/>
                    </a:srgbClr>
                  </a:outerShdw>
                </a:effectLst>
                <a:latin typeface="+mj-lt"/>
                <a:ea typeface="+mj-ea"/>
                <a:cs typeface="+mj-cs"/>
              </a:rPr>
              <a:t>Old Business </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&amp;</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New Business</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2572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Writing an appointment on a paper agenda">
            <a:extLst>
              <a:ext uri="{FF2B5EF4-FFF2-40B4-BE49-F238E27FC236}">
                <a16:creationId xmlns:a16="http://schemas.microsoft.com/office/drawing/2014/main" id="{B3961A2E-1F15-4A5B-9369-071C8170EF99}"/>
              </a:ext>
            </a:extLst>
          </p:cNvPr>
          <p:cNvPicPr>
            <a:picLocks noChangeAspect="1"/>
          </p:cNvPicPr>
          <p:nvPr/>
        </p:nvPicPr>
        <p:blipFill rotWithShape="1">
          <a:blip r:embed="rId3">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2EC6FBB0-F295-468C-88DE-92A0BE39E728}"/>
              </a:ext>
            </a:extLst>
          </p:cNvPr>
          <p:cNvSpPr>
            <a:spLocks noGrp="1"/>
          </p:cNvSpPr>
          <p:nvPr>
            <p:ph type="ctrTitle"/>
          </p:nvPr>
        </p:nvSpPr>
        <p:spPr>
          <a:xfrm>
            <a:off x="1198181" y="1122364"/>
            <a:ext cx="9795637" cy="1611312"/>
          </a:xfrm>
        </p:spPr>
        <p:txBody>
          <a:bodyPr>
            <a:normAutofit/>
          </a:bodyPr>
          <a:lstStyle/>
          <a:p>
            <a:r>
              <a:rPr lang="en-US" dirty="0">
                <a:solidFill>
                  <a:srgbClr val="FFFFFF"/>
                </a:solidFill>
              </a:rPr>
              <a:t>Next Meeting</a:t>
            </a:r>
          </a:p>
        </p:txBody>
      </p:sp>
      <p:sp>
        <p:nvSpPr>
          <p:cNvPr id="3" name="Subtitle 2">
            <a:extLst>
              <a:ext uri="{FF2B5EF4-FFF2-40B4-BE49-F238E27FC236}">
                <a16:creationId xmlns:a16="http://schemas.microsoft.com/office/drawing/2014/main" id="{CAB9669D-D6C3-4A54-8A0D-1F31B40D3493}"/>
              </a:ext>
            </a:extLst>
          </p:cNvPr>
          <p:cNvSpPr>
            <a:spLocks noGrp="1"/>
          </p:cNvSpPr>
          <p:nvPr>
            <p:ph type="subTitle" idx="1"/>
          </p:nvPr>
        </p:nvSpPr>
        <p:spPr>
          <a:xfrm>
            <a:off x="1198181" y="3000375"/>
            <a:ext cx="9795637" cy="2571521"/>
          </a:xfrm>
        </p:spPr>
        <p:txBody>
          <a:bodyPr>
            <a:normAutofit/>
          </a:bodyPr>
          <a:lstStyle/>
          <a:p>
            <a:r>
              <a:rPr lang="en-US" sz="3200" dirty="0">
                <a:solidFill>
                  <a:srgbClr val="FFFFFF"/>
                </a:solidFill>
              </a:rPr>
              <a:t>INSERT Date &amp; Time</a:t>
            </a:r>
          </a:p>
          <a:p>
            <a:r>
              <a:rPr lang="en-US" sz="3200" dirty="0">
                <a:solidFill>
                  <a:srgbClr val="FFFFFF"/>
                </a:solidFill>
              </a:rPr>
              <a:t>INSERT Location</a:t>
            </a:r>
          </a:p>
          <a:p>
            <a:r>
              <a:rPr lang="en-US" sz="3200" i="1" dirty="0">
                <a:solidFill>
                  <a:srgbClr val="FFFFFF"/>
                </a:solidFill>
              </a:rPr>
              <a:t>INSERT Next Meeting Highlight</a:t>
            </a:r>
          </a:p>
        </p:txBody>
      </p:sp>
    </p:spTree>
    <p:extLst>
      <p:ext uri="{BB962C8B-B14F-4D97-AF65-F5344CB8AC3E}">
        <p14:creationId xmlns:p14="http://schemas.microsoft.com/office/powerpoint/2010/main" val="392709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400"/>
                                        <p:tgtEl>
                                          <p:spTgt spid="3">
                                            <p:txEl>
                                              <p:pRg st="0" end="0"/>
                                            </p:txEl>
                                          </p:spTgt>
                                        </p:tgtEl>
                                      </p:cBhvr>
                                    </p:animEffect>
                                  </p:childTnLst>
                                </p:cTn>
                              </p:par>
                            </p:childTnLst>
                          </p:cTn>
                        </p:par>
                        <p:par>
                          <p:cTn id="12" fill="hold">
                            <p:stCondLst>
                              <p:cond delay="176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par>
                          <p:cTn id="16" fill="hold">
                            <p:stCondLst>
                              <p:cond delay="268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BEBA9F-AF6A-936A-68F4-C10BCE74B4FE}"/>
              </a:ext>
            </a:extLst>
          </p:cNvPr>
          <p:cNvSpPr txBox="1">
            <a:spLocks/>
          </p:cNvSpPr>
          <p:nvPr/>
        </p:nvSpPr>
        <p:spPr>
          <a:xfrm>
            <a:off x="403007" y="884027"/>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accent2"/>
                </a:solidFill>
              </a:rPr>
              <a:t>Spark Your Business</a:t>
            </a:r>
          </a:p>
        </p:txBody>
      </p:sp>
      <p:sp>
        <p:nvSpPr>
          <p:cNvPr id="10" name="Text Placeholder 3">
            <a:extLst>
              <a:ext uri="{FF2B5EF4-FFF2-40B4-BE49-F238E27FC236}">
                <a16:creationId xmlns:a16="http://schemas.microsoft.com/office/drawing/2014/main" id="{9FDCC041-6609-E818-27DC-9F4C885D986E}"/>
              </a:ext>
            </a:extLst>
          </p:cNvPr>
          <p:cNvSpPr txBox="1">
            <a:spLocks/>
          </p:cNvSpPr>
          <p:nvPr/>
        </p:nvSpPr>
        <p:spPr>
          <a:xfrm>
            <a:off x="502595" y="2883049"/>
            <a:ext cx="4990895" cy="34218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Font typeface="Arial" panose="020B0604020202020204" pitchFamily="34" charset="0"/>
              <a:buNone/>
            </a:pPr>
            <a:r>
              <a:rPr lang="en-US" sz="3600" b="1" dirty="0"/>
              <a:t>National Peanut Day</a:t>
            </a:r>
          </a:p>
          <a:p>
            <a:pPr marL="0" indent="0" algn="ctr">
              <a:lnSpc>
                <a:spcPct val="100000"/>
              </a:lnSpc>
              <a:spcBef>
                <a:spcPts val="0"/>
              </a:spcBef>
              <a:buFont typeface="Arial" panose="020B0604020202020204" pitchFamily="34" charset="0"/>
              <a:buNone/>
            </a:pPr>
            <a:r>
              <a:rPr lang="en-US" sz="3600" dirty="0"/>
              <a:t>September 13</a:t>
            </a:r>
            <a:r>
              <a:rPr lang="en-US" sz="3600" baseline="30000" dirty="0"/>
              <a:t>th</a:t>
            </a:r>
          </a:p>
          <a:p>
            <a:pPr marL="0" indent="0" algn="ctr">
              <a:lnSpc>
                <a:spcPct val="100000"/>
              </a:lnSpc>
              <a:spcBef>
                <a:spcPts val="0"/>
              </a:spcBef>
              <a:buFont typeface="Arial" panose="020B0604020202020204" pitchFamily="34" charset="0"/>
              <a:buNone/>
            </a:pPr>
            <a:endParaRPr lang="en-US" sz="3200" baseline="30000" dirty="0">
              <a:solidFill>
                <a:srgbClr val="F3D6AC"/>
              </a:solidFill>
            </a:endParaRPr>
          </a:p>
          <a:p>
            <a:pPr marL="0" indent="0" algn="ctr">
              <a:lnSpc>
                <a:spcPct val="100000"/>
              </a:lnSpc>
              <a:spcBef>
                <a:spcPts val="0"/>
              </a:spcBef>
              <a:buFont typeface="Arial" panose="020B0604020202020204" pitchFamily="34" charset="0"/>
              <a:buNone/>
            </a:pPr>
            <a:r>
              <a:rPr lang="en-US" sz="3200" i="1" baseline="30000" dirty="0">
                <a:solidFill>
                  <a:schemeClr val="accent2"/>
                </a:solidFill>
              </a:rPr>
              <a:t>Create gift bags with an assortment of nuts.</a:t>
            </a:r>
            <a:endParaRPr lang="en-US" sz="3200" i="1" dirty="0">
              <a:solidFill>
                <a:schemeClr val="accent2"/>
              </a:solidFill>
            </a:endParaRPr>
          </a:p>
        </p:txBody>
      </p:sp>
      <p:pic>
        <p:nvPicPr>
          <p:cNvPr id="3" name="Picture 2">
            <a:extLst>
              <a:ext uri="{FF2B5EF4-FFF2-40B4-BE49-F238E27FC236}">
                <a16:creationId xmlns:a16="http://schemas.microsoft.com/office/drawing/2014/main" id="{72F36786-1D44-A91A-1730-552D9A33236F}"/>
              </a:ext>
            </a:extLst>
          </p:cNvPr>
          <p:cNvPicPr>
            <a:picLocks noChangeAspect="1"/>
          </p:cNvPicPr>
          <p:nvPr/>
        </p:nvPicPr>
        <p:blipFill rotWithShape="1">
          <a:blip r:embed="rId3">
            <a:extLst>
              <a:ext uri="{28A0092B-C50C-407E-A947-70E740481C1C}">
                <a14:useLocalDpi xmlns:a14="http://schemas.microsoft.com/office/drawing/2010/main" val="0"/>
              </a:ext>
            </a:extLst>
          </a:blip>
          <a:srcRect l="564" r="427"/>
          <a:stretch/>
        </p:blipFill>
        <p:spPr>
          <a:xfrm>
            <a:off x="6096000" y="1028660"/>
            <a:ext cx="5403924" cy="4800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4CE56548-8D05-43A6-0EA5-807EB317183F}"/>
              </a:ext>
            </a:extLst>
          </p:cNvPr>
          <p:cNvSpPr txBox="1"/>
          <p:nvPr/>
        </p:nvSpPr>
        <p:spPr>
          <a:xfrm>
            <a:off x="8918089" y="5943311"/>
            <a:ext cx="2771316" cy="307777"/>
          </a:xfrm>
          <a:prstGeom prst="rect">
            <a:avLst/>
          </a:prstGeom>
          <a:noFill/>
        </p:spPr>
        <p:txBody>
          <a:bodyPr wrap="square" rtlCol="0">
            <a:spAutoFit/>
          </a:bodyPr>
          <a:lstStyle/>
          <a:p>
            <a:r>
              <a:rPr lang="en-US" sz="1400" dirty="0">
                <a:solidFill>
                  <a:schemeClr val="accent2"/>
                </a:solidFill>
              </a:rPr>
              <a:t>Image credit: Front Porch Portraits</a:t>
            </a:r>
          </a:p>
        </p:txBody>
      </p:sp>
    </p:spTree>
    <p:extLst>
      <p:ext uri="{BB962C8B-B14F-4D97-AF65-F5344CB8AC3E}">
        <p14:creationId xmlns:p14="http://schemas.microsoft.com/office/powerpoint/2010/main" val="1233720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6" name="Freeform: Shape 15">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986E20-E22E-E644-5BF1-53E3FDE1EDED}"/>
              </a:ext>
            </a:extLst>
          </p:cNvPr>
          <p:cNvSpPr>
            <a:spLocks noGrp="1"/>
          </p:cNvSpPr>
          <p:nvPr>
            <p:ph type="title" idx="4294967295"/>
          </p:nvPr>
        </p:nvSpPr>
        <p:spPr>
          <a:xfrm>
            <a:off x="6389422" y="1018865"/>
            <a:ext cx="4825063" cy="1766877"/>
          </a:xfrm>
        </p:spPr>
        <p:txBody>
          <a:bodyPr vert="horz" lIns="91440" tIns="45720" rIns="91440" bIns="45720" rtlCol="0" anchor="b">
            <a:normAutofit/>
          </a:bodyPr>
          <a:lstStyle/>
          <a:p>
            <a:pPr algn="ctr" defTabSz="859536"/>
            <a:r>
              <a:rPr lang="en-US" b="1" kern="1200" dirty="0">
                <a:solidFill>
                  <a:srgbClr val="B18B8F"/>
                </a:solidFill>
                <a:latin typeface="+mj-lt"/>
                <a:ea typeface="+mj-ea"/>
                <a:cs typeface="+mj-cs"/>
              </a:rPr>
              <a:t>Spark Your Business</a:t>
            </a:r>
          </a:p>
        </p:txBody>
      </p:sp>
      <p:sp>
        <p:nvSpPr>
          <p:cNvPr id="4" name="Text Placeholder 3">
            <a:extLst>
              <a:ext uri="{FF2B5EF4-FFF2-40B4-BE49-F238E27FC236}">
                <a16:creationId xmlns:a16="http://schemas.microsoft.com/office/drawing/2014/main" id="{89C0B4A0-B6AC-7746-B57F-32C6F0AF208A}"/>
              </a:ext>
            </a:extLst>
          </p:cNvPr>
          <p:cNvSpPr>
            <a:spLocks noGrp="1"/>
          </p:cNvSpPr>
          <p:nvPr>
            <p:ph type="body" sz="half" idx="4294967295"/>
          </p:nvPr>
        </p:nvSpPr>
        <p:spPr>
          <a:xfrm>
            <a:off x="6055372" y="3087703"/>
            <a:ext cx="5493161" cy="2626024"/>
          </a:xfrm>
        </p:spPr>
        <p:txBody>
          <a:bodyPr vert="horz" lIns="91440" tIns="45720" rIns="91440" bIns="45720" rtlCol="0">
            <a:normAutofit/>
          </a:bodyPr>
          <a:lstStyle/>
          <a:p>
            <a:pPr marL="0" indent="0" algn="ctr" defTabSz="859536">
              <a:spcBef>
                <a:spcPts val="0"/>
              </a:spcBef>
              <a:spcAft>
                <a:spcPts val="1128"/>
              </a:spcAft>
              <a:buNone/>
            </a:pPr>
            <a:r>
              <a:rPr lang="en-US" b="1" kern="1200" dirty="0">
                <a:solidFill>
                  <a:srgbClr val="8AA290"/>
                </a:solidFill>
                <a:latin typeface="+mn-lt"/>
                <a:ea typeface="+mn-ea"/>
                <a:cs typeface="+mn-cs"/>
              </a:rPr>
              <a:t>National Neighbor Day</a:t>
            </a:r>
          </a:p>
          <a:p>
            <a:pPr marL="0" indent="0" algn="ctr" defTabSz="859536">
              <a:spcBef>
                <a:spcPts val="0"/>
              </a:spcBef>
              <a:buNone/>
            </a:pPr>
            <a:r>
              <a:rPr lang="en-US" kern="1200" dirty="0">
                <a:solidFill>
                  <a:srgbClr val="8AA290"/>
                </a:solidFill>
                <a:latin typeface="+mn-lt"/>
                <a:ea typeface="+mn-ea"/>
                <a:cs typeface="+mn-cs"/>
              </a:rPr>
              <a:t>September 28</a:t>
            </a:r>
            <a:r>
              <a:rPr lang="en-US" kern="1200" baseline="30000" dirty="0">
                <a:solidFill>
                  <a:srgbClr val="8AA290"/>
                </a:solidFill>
                <a:latin typeface="+mn-lt"/>
                <a:ea typeface="+mn-ea"/>
                <a:cs typeface="+mn-cs"/>
              </a:rPr>
              <a:t>th</a:t>
            </a:r>
          </a:p>
          <a:p>
            <a:pPr marL="0" indent="0" algn="ctr" defTabSz="859536">
              <a:spcBef>
                <a:spcPts val="0"/>
              </a:spcBef>
              <a:buNone/>
            </a:pPr>
            <a:endParaRPr lang="en-US" kern="1200" baseline="30000" dirty="0">
              <a:solidFill>
                <a:srgbClr val="B02229"/>
              </a:solidFill>
              <a:latin typeface="+mn-lt"/>
              <a:ea typeface="+mn-ea"/>
              <a:cs typeface="+mn-cs"/>
            </a:endParaRPr>
          </a:p>
          <a:p>
            <a:pPr marL="0" indent="0" algn="ctr" defTabSz="859536">
              <a:spcBef>
                <a:spcPts val="0"/>
              </a:spcBef>
              <a:buNone/>
            </a:pPr>
            <a:endParaRPr lang="en-US" kern="1200" baseline="30000" dirty="0">
              <a:solidFill>
                <a:srgbClr val="B02229"/>
              </a:solidFill>
              <a:latin typeface="+mn-lt"/>
              <a:ea typeface="+mn-ea"/>
              <a:cs typeface="+mn-cs"/>
            </a:endParaRPr>
          </a:p>
          <a:p>
            <a:pPr marL="0" indent="0" algn="ctr" defTabSz="859536">
              <a:spcBef>
                <a:spcPts val="0"/>
              </a:spcBef>
              <a:buNone/>
            </a:pPr>
            <a:r>
              <a:rPr lang="en-US" sz="3200" i="1" kern="1200" baseline="30000" dirty="0">
                <a:solidFill>
                  <a:srgbClr val="B18B8F"/>
                </a:solidFill>
                <a:latin typeface="+mn-lt"/>
                <a:ea typeface="+mn-ea"/>
                <a:cs typeface="+mn-cs"/>
              </a:rPr>
              <a:t>Meet your neighbors! </a:t>
            </a:r>
          </a:p>
          <a:p>
            <a:pPr marL="0" indent="0" algn="ctr" defTabSz="859536">
              <a:spcBef>
                <a:spcPts val="0"/>
              </a:spcBef>
              <a:buNone/>
            </a:pPr>
            <a:r>
              <a:rPr lang="en-US" sz="3200" kern="1200" baseline="30000" dirty="0">
                <a:solidFill>
                  <a:srgbClr val="B18B8F"/>
                </a:solidFill>
                <a:latin typeface="+mn-lt"/>
                <a:ea typeface="+mn-ea"/>
                <a:cs typeface="+mn-cs"/>
              </a:rPr>
              <a:t>Pop by with a CMA or branded items.</a:t>
            </a:r>
            <a:endParaRPr lang="en-US" sz="3200" dirty="0">
              <a:solidFill>
                <a:srgbClr val="B18B8F"/>
              </a:solidFill>
            </a:endParaRPr>
          </a:p>
        </p:txBody>
      </p:sp>
      <p:pic>
        <p:nvPicPr>
          <p:cNvPr id="8" name="Picture 7" descr="A group of business cards&#10;&#10;Description automatically generated">
            <a:extLst>
              <a:ext uri="{FF2B5EF4-FFF2-40B4-BE49-F238E27FC236}">
                <a16:creationId xmlns:a16="http://schemas.microsoft.com/office/drawing/2014/main" id="{387DB5D5-EE0E-6893-7321-BD12CA7E474D}"/>
              </a:ext>
            </a:extLst>
          </p:cNvPr>
          <p:cNvPicPr>
            <a:picLocks noChangeAspect="1"/>
          </p:cNvPicPr>
          <p:nvPr/>
        </p:nvPicPr>
        <p:blipFill rotWithShape="1">
          <a:blip r:embed="rId3">
            <a:extLst>
              <a:ext uri="{28A0092B-C50C-407E-A947-70E740481C1C}">
                <a14:useLocalDpi xmlns:a14="http://schemas.microsoft.com/office/drawing/2010/main" val="0"/>
              </a:ext>
            </a:extLst>
          </a:blip>
          <a:srcRect l="256" r="3637"/>
          <a:stretch/>
        </p:blipFill>
        <p:spPr>
          <a:xfrm>
            <a:off x="643467" y="1015052"/>
            <a:ext cx="5655349" cy="453616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6626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9604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5CB170-FE7F-2619-EBD3-60EA5C10CF83}"/>
              </a:ext>
            </a:extLst>
          </p:cNvPr>
          <p:cNvPicPr>
            <a:picLocks noChangeAspect="1"/>
          </p:cNvPicPr>
          <p:nvPr/>
        </p:nvPicPr>
        <p:blipFill rotWithShape="1">
          <a:blip r:embed="rId3">
            <a:extLst>
              <a:ext uri="{28A0092B-C50C-407E-A947-70E740481C1C}">
                <a14:useLocalDpi xmlns:a14="http://schemas.microsoft.com/office/drawing/2010/main" val="0"/>
              </a:ext>
            </a:extLst>
          </a:blip>
          <a:srcRect l="21449" t="19925" r="9499"/>
          <a:stretch/>
        </p:blipFill>
        <p:spPr>
          <a:xfrm>
            <a:off x="1064653" y="1263404"/>
            <a:ext cx="4231247" cy="43311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TextBox 8">
            <a:extLst>
              <a:ext uri="{FF2B5EF4-FFF2-40B4-BE49-F238E27FC236}">
                <a16:creationId xmlns:a16="http://schemas.microsoft.com/office/drawing/2014/main" id="{2DDB978B-B131-C395-8E99-6BFE425A73AB}"/>
              </a:ext>
            </a:extLst>
          </p:cNvPr>
          <p:cNvSpPr txBox="1"/>
          <p:nvPr/>
        </p:nvSpPr>
        <p:spPr>
          <a:xfrm>
            <a:off x="937653" y="5764609"/>
            <a:ext cx="3421910" cy="307777"/>
          </a:xfrm>
          <a:prstGeom prst="rect">
            <a:avLst/>
          </a:prstGeom>
          <a:noFill/>
        </p:spPr>
        <p:txBody>
          <a:bodyPr wrap="square" rtlCol="0">
            <a:spAutoFit/>
          </a:bodyPr>
          <a:lstStyle/>
          <a:p>
            <a:r>
              <a:rPr lang="en-US" sz="1400" dirty="0">
                <a:solidFill>
                  <a:schemeClr val="accent2"/>
                </a:solidFill>
              </a:rPr>
              <a:t>Image credit: Front Porch Portraits</a:t>
            </a:r>
          </a:p>
        </p:txBody>
      </p:sp>
      <p:sp>
        <p:nvSpPr>
          <p:cNvPr id="3" name="Title 1">
            <a:extLst>
              <a:ext uri="{FF2B5EF4-FFF2-40B4-BE49-F238E27FC236}">
                <a16:creationId xmlns:a16="http://schemas.microsoft.com/office/drawing/2014/main" id="{7C845A14-BB81-A648-75A8-9E8461511590}"/>
              </a:ext>
            </a:extLst>
          </p:cNvPr>
          <p:cNvSpPr txBox="1">
            <a:spLocks/>
          </p:cNvSpPr>
          <p:nvPr/>
        </p:nvSpPr>
        <p:spPr>
          <a:xfrm>
            <a:off x="6065115" y="1239029"/>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EAE8DE"/>
                </a:solidFill>
              </a:rPr>
              <a:t>Spark Your Business</a:t>
            </a:r>
          </a:p>
        </p:txBody>
      </p:sp>
      <p:sp>
        <p:nvSpPr>
          <p:cNvPr id="4" name="Text Placeholder 3">
            <a:extLst>
              <a:ext uri="{FF2B5EF4-FFF2-40B4-BE49-F238E27FC236}">
                <a16:creationId xmlns:a16="http://schemas.microsoft.com/office/drawing/2014/main" id="{5C762E1C-1CA4-E316-9474-3D4A0C9C1536}"/>
              </a:ext>
            </a:extLst>
          </p:cNvPr>
          <p:cNvSpPr txBox="1">
            <a:spLocks/>
          </p:cNvSpPr>
          <p:nvPr/>
        </p:nvSpPr>
        <p:spPr>
          <a:xfrm>
            <a:off x="6212658" y="3208617"/>
            <a:ext cx="4795397" cy="14268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600" b="1" dirty="0">
                <a:solidFill>
                  <a:schemeClr val="accent2"/>
                </a:solidFill>
              </a:rPr>
              <a:t>National Coffee Day</a:t>
            </a:r>
          </a:p>
          <a:p>
            <a:pPr marL="0" indent="0" algn="ctr">
              <a:lnSpc>
                <a:spcPct val="100000"/>
              </a:lnSpc>
              <a:spcBef>
                <a:spcPts val="0"/>
              </a:spcBef>
              <a:buFont typeface="Arial" panose="020B0604020202020204" pitchFamily="34" charset="0"/>
              <a:buNone/>
            </a:pPr>
            <a:r>
              <a:rPr lang="en-US" sz="3600" dirty="0">
                <a:solidFill>
                  <a:schemeClr val="accent2"/>
                </a:solidFill>
              </a:rPr>
              <a:t>September 29</a:t>
            </a:r>
            <a:r>
              <a:rPr lang="en-US" sz="3600" baseline="30000" dirty="0">
                <a:solidFill>
                  <a:schemeClr val="accent2"/>
                </a:solidFill>
              </a:rPr>
              <a:t>th</a:t>
            </a:r>
          </a:p>
        </p:txBody>
      </p:sp>
      <p:sp>
        <p:nvSpPr>
          <p:cNvPr id="7" name="TextBox 6">
            <a:extLst>
              <a:ext uri="{FF2B5EF4-FFF2-40B4-BE49-F238E27FC236}">
                <a16:creationId xmlns:a16="http://schemas.microsoft.com/office/drawing/2014/main" id="{7F50CE95-B62E-399E-AF80-E915E2D59608}"/>
              </a:ext>
            </a:extLst>
          </p:cNvPr>
          <p:cNvSpPr txBox="1"/>
          <p:nvPr/>
        </p:nvSpPr>
        <p:spPr>
          <a:xfrm>
            <a:off x="6400556" y="4838840"/>
            <a:ext cx="4419601" cy="913070"/>
          </a:xfrm>
          <a:prstGeom prst="rect">
            <a:avLst/>
          </a:prstGeom>
          <a:noFill/>
        </p:spPr>
        <p:txBody>
          <a:bodyPr wrap="square">
            <a:spAutoFit/>
          </a:bodyPr>
          <a:lstStyle/>
          <a:p>
            <a:pPr marL="0" indent="0" algn="ctr">
              <a:lnSpc>
                <a:spcPct val="100000"/>
              </a:lnSpc>
              <a:spcBef>
                <a:spcPts val="0"/>
              </a:spcBef>
              <a:buFont typeface="Arial" panose="020B0604020202020204" pitchFamily="34" charset="0"/>
              <a:buNone/>
            </a:pPr>
            <a:r>
              <a:rPr lang="en-US" sz="3200" i="1" baseline="30000" dirty="0">
                <a:solidFill>
                  <a:srgbClr val="EAE8DE"/>
                </a:solidFill>
              </a:rPr>
              <a:t>Surprise your SOI with specialty coffee and flavored creamers.</a:t>
            </a:r>
            <a:endParaRPr lang="en-US" sz="3200" i="1" dirty="0">
              <a:solidFill>
                <a:srgbClr val="EAE8DE"/>
              </a:solidFill>
            </a:endParaRPr>
          </a:p>
        </p:txBody>
      </p:sp>
    </p:spTree>
    <p:extLst>
      <p:ext uri="{BB962C8B-B14F-4D97-AF65-F5344CB8AC3E}">
        <p14:creationId xmlns:p14="http://schemas.microsoft.com/office/powerpoint/2010/main" val="216590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D76161-68CA-442E-95D6-8E2D5008C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ilitary uniform and a knife&#10;&#10;Description automatically generated">
            <a:extLst>
              <a:ext uri="{FF2B5EF4-FFF2-40B4-BE49-F238E27FC236}">
                <a16:creationId xmlns:a16="http://schemas.microsoft.com/office/drawing/2014/main" id="{78376560-9F72-DA5E-BDE9-F9A7C04F7AB1}"/>
              </a:ext>
            </a:extLst>
          </p:cNvPr>
          <p:cNvPicPr>
            <a:picLocks noChangeAspect="1"/>
          </p:cNvPicPr>
          <p:nvPr/>
        </p:nvPicPr>
        <p:blipFill rotWithShape="1">
          <a:blip r:embed="rId3">
            <a:extLst>
              <a:ext uri="{28A0092B-C50C-407E-A947-70E740481C1C}">
                <a14:useLocalDpi xmlns:a14="http://schemas.microsoft.com/office/drawing/2010/main" val="0"/>
              </a:ext>
            </a:extLst>
          </a:blip>
          <a:srcRect l="9091" t="22889" b="502"/>
          <a:stretch/>
        </p:blipFill>
        <p:spPr>
          <a:xfrm>
            <a:off x="20" y="-1"/>
            <a:ext cx="12191980" cy="6857989"/>
          </a:xfrm>
          <a:prstGeom prst="rect">
            <a:avLst/>
          </a:prstGeom>
        </p:spPr>
      </p:pic>
      <p:sp>
        <p:nvSpPr>
          <p:cNvPr id="18" name="Rectangle 17">
            <a:extLst>
              <a:ext uri="{FF2B5EF4-FFF2-40B4-BE49-F238E27FC236}">
                <a16:creationId xmlns:a16="http://schemas.microsoft.com/office/drawing/2014/main" id="{D3119A50-ED07-427F-833E-774E126695D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781800" y="781043"/>
            <a:ext cx="4572000" cy="5295900"/>
          </a:xfrm>
          <a:prstGeom prst="rect">
            <a:avLst/>
          </a:prstGeom>
          <a:solidFill>
            <a:srgbClr val="FDFB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A8216D0-E793-81D4-E5CF-D7C71B8B2A04}"/>
              </a:ext>
            </a:extLst>
          </p:cNvPr>
          <p:cNvSpPr txBox="1">
            <a:spLocks/>
          </p:cNvSpPr>
          <p:nvPr/>
        </p:nvSpPr>
        <p:spPr>
          <a:xfrm>
            <a:off x="6781800" y="1358900"/>
            <a:ext cx="4572000" cy="14097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en-US" b="1" dirty="0">
                <a:solidFill>
                  <a:srgbClr val="363F5E"/>
                </a:solidFill>
              </a:rPr>
              <a:t>Spark Your Business</a:t>
            </a:r>
            <a:r>
              <a:rPr lang="en-US" sz="3200" dirty="0">
                <a:solidFill>
                  <a:srgbClr val="363F5E"/>
                </a:solidFill>
              </a:rPr>
              <a:t> </a:t>
            </a:r>
          </a:p>
        </p:txBody>
      </p:sp>
      <p:sp>
        <p:nvSpPr>
          <p:cNvPr id="6" name="TextBox 5">
            <a:extLst>
              <a:ext uri="{FF2B5EF4-FFF2-40B4-BE49-F238E27FC236}">
                <a16:creationId xmlns:a16="http://schemas.microsoft.com/office/drawing/2014/main" id="{6EBF0B94-FAE2-5293-B22E-8CFC51A6554D}"/>
              </a:ext>
            </a:extLst>
          </p:cNvPr>
          <p:cNvSpPr txBox="1"/>
          <p:nvPr/>
        </p:nvSpPr>
        <p:spPr>
          <a:xfrm>
            <a:off x="6781800" y="3015873"/>
            <a:ext cx="4572000" cy="2410916"/>
          </a:xfrm>
          <a:prstGeom prst="rect">
            <a:avLst/>
          </a:prstGeom>
          <a:noFill/>
        </p:spPr>
        <p:txBody>
          <a:bodyPr wrap="square">
            <a:spAutoFit/>
          </a:bodyPr>
          <a:lstStyle/>
          <a:p>
            <a:pPr algn="ctr"/>
            <a:r>
              <a:rPr lang="en-US" sz="3200" b="1" dirty="0">
                <a:solidFill>
                  <a:srgbClr val="C00000"/>
                </a:solidFill>
              </a:rPr>
              <a:t>National VFW Day</a:t>
            </a:r>
          </a:p>
          <a:p>
            <a:pPr algn="ctr"/>
            <a:r>
              <a:rPr lang="en-US" sz="3200" dirty="0">
                <a:solidFill>
                  <a:srgbClr val="C00000"/>
                </a:solidFill>
              </a:rPr>
              <a:t>September 29</a:t>
            </a:r>
            <a:r>
              <a:rPr lang="en-US" sz="3200" baseline="30000" dirty="0">
                <a:solidFill>
                  <a:srgbClr val="C00000"/>
                </a:solidFill>
              </a:rPr>
              <a:t>th</a:t>
            </a:r>
            <a:endParaRPr lang="en-US" sz="3200" dirty="0">
              <a:solidFill>
                <a:srgbClr val="C00000"/>
              </a:solidFill>
            </a:endParaRPr>
          </a:p>
          <a:p>
            <a:pPr algn="ctr"/>
            <a:endParaRPr lang="en-US" sz="2800" dirty="0">
              <a:solidFill>
                <a:srgbClr val="595959"/>
              </a:solidFill>
            </a:endParaRPr>
          </a:p>
          <a:p>
            <a:pPr algn="ctr"/>
            <a:r>
              <a:rPr lang="en-US" sz="4400" i="1" baseline="30000" dirty="0">
                <a:solidFill>
                  <a:srgbClr val="003366"/>
                </a:solidFill>
              </a:rPr>
              <a:t>Raise funds for your          local VFW post.</a:t>
            </a:r>
            <a:endParaRPr lang="en-US" sz="2800" baseline="30000" dirty="0">
              <a:solidFill>
                <a:srgbClr val="003366"/>
              </a:solidFill>
            </a:endParaRPr>
          </a:p>
        </p:txBody>
      </p:sp>
    </p:spTree>
    <p:extLst>
      <p:ext uri="{BB962C8B-B14F-4D97-AF65-F5344CB8AC3E}">
        <p14:creationId xmlns:p14="http://schemas.microsoft.com/office/powerpoint/2010/main" val="390591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ourglass">
            <a:extLst>
              <a:ext uri="{FF2B5EF4-FFF2-40B4-BE49-F238E27FC236}">
                <a16:creationId xmlns:a16="http://schemas.microsoft.com/office/drawing/2014/main" id="{C54D82A7-A070-4447-B6FC-DD0A0A1EE190}"/>
              </a:ext>
            </a:extLst>
          </p:cNvPr>
          <p:cNvPicPr>
            <a:picLocks noChangeAspect="1"/>
          </p:cNvPicPr>
          <p:nvPr/>
        </p:nvPicPr>
        <p:blipFill rotWithShape="1">
          <a:blip r:embed="rId3">
            <a:extLst>
              <a:ext uri="{28A0092B-C50C-407E-A947-70E740481C1C}">
                <a14:useLocalDpi xmlns:a14="http://schemas.microsoft.com/office/drawing/2010/main" val="0"/>
              </a:ext>
            </a:extLst>
          </a:blip>
          <a:srcRect l="14711" r="3414" b="9089"/>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45A65EE0-C245-48A8-9171-BE937C5BF826}"/>
              </a:ext>
            </a:extLst>
          </p:cNvPr>
          <p:cNvSpPr>
            <a:spLocks noGrp="1"/>
          </p:cNvSpPr>
          <p:nvPr>
            <p:ph type="title"/>
          </p:nvPr>
        </p:nvSpPr>
        <p:spPr>
          <a:xfrm>
            <a:off x="371093" y="464459"/>
            <a:ext cx="5187877" cy="847199"/>
          </a:xfrm>
        </p:spPr>
        <p:txBody>
          <a:bodyPr anchor="b">
            <a:normAutofit/>
          </a:bodyPr>
          <a:lstStyle/>
          <a:p>
            <a:r>
              <a:rPr lang="en-US" sz="4800" dirty="0">
                <a:solidFill>
                  <a:srgbClr val="6C804A"/>
                </a:solidFill>
              </a:rPr>
              <a:t>Meeting Agenda</a:t>
            </a:r>
          </a:p>
        </p:txBody>
      </p:sp>
      <p:sp>
        <p:nvSpPr>
          <p:cNvPr id="11" name="Content Placeholder 10">
            <a:extLst>
              <a:ext uri="{FF2B5EF4-FFF2-40B4-BE49-F238E27FC236}">
                <a16:creationId xmlns:a16="http://schemas.microsoft.com/office/drawing/2014/main" id="{7BECDE22-2D75-4A58-AA2E-AFF24BEB9A6C}"/>
              </a:ext>
            </a:extLst>
          </p:cNvPr>
          <p:cNvSpPr>
            <a:spLocks noGrp="1"/>
          </p:cNvSpPr>
          <p:nvPr>
            <p:ph idx="1"/>
          </p:nvPr>
        </p:nvSpPr>
        <p:spPr>
          <a:xfrm>
            <a:off x="687402" y="1814285"/>
            <a:ext cx="7370747" cy="4499429"/>
          </a:xfrm>
        </p:spPr>
        <p:txBody>
          <a:bodyPr anchor="t">
            <a:noAutofit/>
          </a:bodyPr>
          <a:lstStyle/>
          <a:p>
            <a:pPr marL="514350" indent="-514350">
              <a:lnSpc>
                <a:spcPct val="100000"/>
              </a:lnSpc>
              <a:spcBef>
                <a:spcPts val="0"/>
              </a:spcBef>
              <a:spcAft>
                <a:spcPts val="1000"/>
              </a:spcAft>
              <a:buFont typeface="+mj-lt"/>
              <a:buAutoNum type="arabicPeriod"/>
            </a:pPr>
            <a:r>
              <a:rPr lang="en-US" sz="2400" dirty="0"/>
              <a:t>Company Updates</a:t>
            </a:r>
          </a:p>
          <a:p>
            <a:pPr marL="514350" indent="-514350">
              <a:lnSpc>
                <a:spcPct val="100000"/>
              </a:lnSpc>
              <a:spcBef>
                <a:spcPts val="0"/>
              </a:spcBef>
              <a:spcAft>
                <a:spcPts val="1000"/>
              </a:spcAft>
              <a:buFont typeface="+mj-lt"/>
              <a:buAutoNum type="arabicPeriod"/>
            </a:pPr>
            <a:r>
              <a:rPr lang="en-US" sz="2400" dirty="0"/>
              <a:t>Marketing Updates</a:t>
            </a:r>
          </a:p>
          <a:p>
            <a:pPr marL="514350" indent="-514350">
              <a:lnSpc>
                <a:spcPct val="100000"/>
              </a:lnSpc>
              <a:spcBef>
                <a:spcPts val="0"/>
              </a:spcBef>
              <a:spcAft>
                <a:spcPts val="1000"/>
              </a:spcAft>
              <a:buFont typeface="+mj-lt"/>
              <a:buAutoNum type="arabicPeriod"/>
            </a:pPr>
            <a:r>
              <a:rPr lang="en-US" sz="2400" dirty="0"/>
              <a:t>Education Opportunities</a:t>
            </a:r>
          </a:p>
          <a:p>
            <a:pPr marL="514350" indent="-514350">
              <a:lnSpc>
                <a:spcPct val="100000"/>
              </a:lnSpc>
              <a:spcBef>
                <a:spcPts val="0"/>
              </a:spcBef>
              <a:spcAft>
                <a:spcPts val="1000"/>
              </a:spcAft>
              <a:buFont typeface="+mj-lt"/>
              <a:buAutoNum type="arabicPeriod"/>
            </a:pPr>
            <a:r>
              <a:rPr lang="en-US" sz="2400" dirty="0"/>
              <a:t>Practical Learning</a:t>
            </a:r>
            <a:endParaRPr lang="en-US" sz="2400" i="1" dirty="0"/>
          </a:p>
          <a:p>
            <a:pPr marL="514350" indent="-514350">
              <a:lnSpc>
                <a:spcPct val="100000"/>
              </a:lnSpc>
              <a:spcBef>
                <a:spcPts val="0"/>
              </a:spcBef>
              <a:spcAft>
                <a:spcPts val="1000"/>
              </a:spcAft>
              <a:buFont typeface="+mj-lt"/>
              <a:buAutoNum type="arabicPeriod"/>
            </a:pPr>
            <a:r>
              <a:rPr lang="en-US" sz="2400" dirty="0"/>
              <a:t>Real Estate Trends</a:t>
            </a:r>
          </a:p>
          <a:p>
            <a:pPr marL="514350" indent="-514350">
              <a:lnSpc>
                <a:spcPct val="100000"/>
              </a:lnSpc>
              <a:spcBef>
                <a:spcPts val="0"/>
              </a:spcBef>
              <a:spcAft>
                <a:spcPts val="1000"/>
              </a:spcAft>
              <a:buFont typeface="+mj-lt"/>
              <a:buAutoNum type="arabicPeriod"/>
            </a:pPr>
            <a:r>
              <a:rPr lang="en-US" sz="2400" dirty="0"/>
              <a:t>Old Business</a:t>
            </a:r>
          </a:p>
          <a:p>
            <a:pPr marL="514350" indent="-514350">
              <a:lnSpc>
                <a:spcPct val="100000"/>
              </a:lnSpc>
              <a:spcBef>
                <a:spcPts val="0"/>
              </a:spcBef>
              <a:spcAft>
                <a:spcPts val="1000"/>
              </a:spcAft>
              <a:buFont typeface="+mj-lt"/>
              <a:buAutoNum type="arabicPeriod"/>
            </a:pPr>
            <a:r>
              <a:rPr lang="en-US" sz="2400" dirty="0"/>
              <a:t>New Business</a:t>
            </a:r>
          </a:p>
          <a:p>
            <a:pPr marL="514350" indent="-514350">
              <a:lnSpc>
                <a:spcPct val="100000"/>
              </a:lnSpc>
              <a:spcBef>
                <a:spcPts val="0"/>
              </a:spcBef>
              <a:spcAft>
                <a:spcPts val="1000"/>
              </a:spcAft>
              <a:buFont typeface="+mj-lt"/>
              <a:buAutoNum type="arabicPeriod"/>
            </a:pPr>
            <a:r>
              <a:rPr lang="en-US" sz="2400" dirty="0"/>
              <a:t>Adjourn</a:t>
            </a:r>
          </a:p>
        </p:txBody>
      </p:sp>
      <p:cxnSp>
        <p:nvCxnSpPr>
          <p:cNvPr id="13" name="Straight Connector 12">
            <a:extLst>
              <a:ext uri="{FF2B5EF4-FFF2-40B4-BE49-F238E27FC236}">
                <a16:creationId xmlns:a16="http://schemas.microsoft.com/office/drawing/2014/main" id="{268443DB-C662-4FAD-A2E4-BEE5FA41F803}"/>
              </a:ext>
            </a:extLst>
          </p:cNvPr>
          <p:cNvCxnSpPr>
            <a:cxnSpLocks/>
          </p:cNvCxnSpPr>
          <p:nvPr/>
        </p:nvCxnSpPr>
        <p:spPr>
          <a:xfrm>
            <a:off x="371093" y="1538516"/>
            <a:ext cx="4247453" cy="0"/>
          </a:xfrm>
          <a:prstGeom prst="line">
            <a:avLst/>
          </a:prstGeom>
          <a:ln w="28575">
            <a:solidFill>
              <a:srgbClr val="6C80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3443-E579-4B1B-BFE4-D2F42CA5C9B1}"/>
              </a:ext>
            </a:extLst>
          </p:cNvPr>
          <p:cNvSpPr>
            <a:spLocks noGrp="1"/>
          </p:cNvSpPr>
          <p:nvPr>
            <p:ph type="title"/>
          </p:nvPr>
        </p:nvSpPr>
        <p:spPr>
          <a:xfrm>
            <a:off x="4965430" y="629268"/>
            <a:ext cx="6586491" cy="1286160"/>
          </a:xfrm>
        </p:spPr>
        <p:txBody>
          <a:bodyPr spcFirstLastPara="1" vert="horz" lIns="91440" tIns="45720" rIns="91440" bIns="45720" rtlCol="0" anchor="b" anchorCtr="0">
            <a:normAutofit/>
          </a:bodyPr>
          <a:lstStyle/>
          <a:p>
            <a:pPr>
              <a:spcBef>
                <a:spcPct val="0"/>
              </a:spcBef>
            </a:pPr>
            <a:r>
              <a:rPr lang="en-US" sz="5400" b="0" i="0" u="none" strike="noStrike" kern="1200" cap="none" dirty="0">
                <a:latin typeface="+mj-lt"/>
                <a:ea typeface="+mj-ea"/>
                <a:cs typeface="+mj-cs"/>
                <a:sym typeface="Twentieth Century"/>
              </a:rPr>
              <a:t>Company Updates</a:t>
            </a:r>
          </a:p>
        </p:txBody>
      </p:sp>
      <p:sp>
        <p:nvSpPr>
          <p:cNvPr id="8" name="Content Placeholder 7">
            <a:extLst>
              <a:ext uri="{FF2B5EF4-FFF2-40B4-BE49-F238E27FC236}">
                <a16:creationId xmlns:a16="http://schemas.microsoft.com/office/drawing/2014/main" id="{33AB9420-B97D-4489-88AB-0E7DAC09D0F4}"/>
              </a:ext>
            </a:extLst>
          </p:cNvPr>
          <p:cNvSpPr>
            <a:spLocks noGrp="1"/>
          </p:cNvSpPr>
          <p:nvPr>
            <p:ph idx="1"/>
          </p:nvPr>
        </p:nvSpPr>
        <p:spPr>
          <a:xfrm>
            <a:off x="4965431" y="2438400"/>
            <a:ext cx="6586489" cy="3785419"/>
          </a:xfrm>
        </p:spPr>
        <p:txBody>
          <a:bodyPr>
            <a:normAutofit/>
          </a:bodyPr>
          <a:lstStyle/>
          <a:p>
            <a:endParaRPr lang="en-US" sz="3200" dirty="0"/>
          </a:p>
        </p:txBody>
      </p:sp>
      <p:pic>
        <p:nvPicPr>
          <p:cNvPr id="7" name="Picture 6" descr="Conference room table">
            <a:extLst>
              <a:ext uri="{FF2B5EF4-FFF2-40B4-BE49-F238E27FC236}">
                <a16:creationId xmlns:a16="http://schemas.microsoft.com/office/drawing/2014/main" id="{A3B0CB73-EAAC-44BB-BEF2-3D5B2B8DEE0B}"/>
              </a:ext>
            </a:extLst>
          </p:cNvPr>
          <p:cNvPicPr>
            <a:picLocks noChangeAspect="1"/>
          </p:cNvPicPr>
          <p:nvPr/>
        </p:nvPicPr>
        <p:blipFill rotWithShape="1">
          <a:blip r:embed="rId3">
            <a:extLst>
              <a:ext uri="{28A0092B-C50C-407E-A947-70E740481C1C}">
                <a14:useLocalDpi xmlns:a14="http://schemas.microsoft.com/office/drawing/2010/main" val="0"/>
              </a:ext>
            </a:extLst>
          </a:blip>
          <a:srcRect l="39673"/>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8886A23-F7BB-44CC-BE7F-FD7F54D88506}"/>
              </a:ext>
            </a:extLst>
          </p:cNvPr>
          <p:cNvSpPr txBox="1"/>
          <p:nvPr/>
        </p:nvSpPr>
        <p:spPr>
          <a:xfrm>
            <a:off x="4965431" y="2438400"/>
            <a:ext cx="6586489" cy="3785419"/>
          </a:xfrm>
          <a:prstGeom prst="rect">
            <a:avLst/>
          </a:prstGeom>
        </p:spPr>
        <p:txBody>
          <a:bodyPr spcFirstLastPara="1" vert="horz" lIns="91440" tIns="45720" rIns="91440" bIns="45720" rtlCol="0" anchorCtr="0">
            <a:normAutofit/>
          </a:bodyPr>
          <a:lstStyle/>
          <a:p>
            <a:pPr marL="457200" indent="-228600">
              <a:lnSpc>
                <a:spcPct val="90000"/>
              </a:lnSpc>
              <a:spcBef>
                <a:spcPts val="1000"/>
              </a:spcBef>
              <a:buClr>
                <a:schemeClr val="dk1"/>
              </a:buClr>
              <a:buSzPts val="2400"/>
              <a:buFont typeface="Arial" panose="020B0604020202020204" pitchFamily="34" charset="0"/>
              <a:buChar char="•"/>
            </a:pPr>
            <a:endParaRPr lang="en-US" sz="2000" b="0" i="0" u="none" strike="noStrike" cap="none" dirty="0">
              <a:sym typeface="Rockwell"/>
            </a:endParaRPr>
          </a:p>
        </p:txBody>
      </p:sp>
    </p:spTree>
    <p:extLst>
      <p:ext uri="{BB962C8B-B14F-4D97-AF65-F5344CB8AC3E}">
        <p14:creationId xmlns:p14="http://schemas.microsoft.com/office/powerpoint/2010/main" val="5765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Content Placeholder 36" descr="Colorful pins connected with a thread">
            <a:extLst>
              <a:ext uri="{FF2B5EF4-FFF2-40B4-BE49-F238E27FC236}">
                <a16:creationId xmlns:a16="http://schemas.microsoft.com/office/drawing/2014/main" id="{F74BD6D5-3D30-43DA-963D-257ECF57BB9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3298" b="9091"/>
          <a:stretch/>
        </p:blipFill>
        <p:spPr>
          <a:xfrm>
            <a:off x="3523486" y="0"/>
            <a:ext cx="8668512" cy="6857990"/>
          </a:xfrm>
          <a:prstGeom prst="rect">
            <a:avLst/>
          </a:prstGeom>
        </p:spPr>
      </p:pic>
      <p:sp>
        <p:nvSpPr>
          <p:cNvPr id="44" name="Rectangle 4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DA2A89-BAB0-4381-8D10-513A85F2D16E}"/>
              </a:ext>
            </a:extLst>
          </p:cNvPr>
          <p:cNvSpPr>
            <a:spLocks noGrp="1"/>
          </p:cNvSpPr>
          <p:nvPr>
            <p:ph type="title"/>
          </p:nvPr>
        </p:nvSpPr>
        <p:spPr>
          <a:xfrm>
            <a:off x="371093" y="843534"/>
            <a:ext cx="5724907" cy="923544"/>
          </a:xfrm>
        </p:spPr>
        <p:txBody>
          <a:bodyPr vert="horz" lIns="91440" tIns="45720" rIns="91440" bIns="45720" rtlCol="0" anchor="b">
            <a:normAutofit/>
          </a:bodyPr>
          <a:lstStyle/>
          <a:p>
            <a:r>
              <a:rPr lang="en-US" sz="5400" dirty="0">
                <a:solidFill>
                  <a:schemeClr val="tx2">
                    <a:lumMod val="60000"/>
                    <a:lumOff val="40000"/>
                  </a:schemeClr>
                </a:solidFill>
              </a:rPr>
              <a:t>Marketing Updates</a:t>
            </a:r>
          </a:p>
        </p:txBody>
      </p:sp>
      <p:sp>
        <p:nvSpPr>
          <p:cNvPr id="46" name="Rectangle 45" hidden="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Content Placeholder 23">
            <a:extLst>
              <a:ext uri="{FF2B5EF4-FFF2-40B4-BE49-F238E27FC236}">
                <a16:creationId xmlns:a16="http://schemas.microsoft.com/office/drawing/2014/main" id="{15798FAF-C1DD-47FE-AC29-B83319034075}"/>
              </a:ext>
            </a:extLst>
          </p:cNvPr>
          <p:cNvSpPr>
            <a:spLocks noGrp="1"/>
          </p:cNvSpPr>
          <p:nvPr>
            <p:ph sz="half" idx="2"/>
          </p:nvPr>
        </p:nvSpPr>
        <p:spPr>
          <a:xfrm>
            <a:off x="371094" y="2351314"/>
            <a:ext cx="5724906" cy="3573998"/>
          </a:xfrm>
        </p:spPr>
        <p:txBody>
          <a:bodyPr vert="horz" lIns="91440" tIns="45720" rIns="91440" bIns="45720" rtlCol="0" anchor="t">
            <a:normAutofit/>
          </a:bodyPr>
          <a:lstStyle/>
          <a:p>
            <a:endParaRPr lang="en-US" sz="3200" dirty="0"/>
          </a:p>
        </p:txBody>
      </p:sp>
      <p:cxnSp>
        <p:nvCxnSpPr>
          <p:cNvPr id="39" name="Straight Arrow Connector 38">
            <a:extLst>
              <a:ext uri="{FF2B5EF4-FFF2-40B4-BE49-F238E27FC236}">
                <a16:creationId xmlns:a16="http://schemas.microsoft.com/office/drawing/2014/main" id="{E36C33EB-333D-4896-82A3-E2B7DA7E786E}"/>
              </a:ext>
            </a:extLst>
          </p:cNvPr>
          <p:cNvCxnSpPr/>
          <p:nvPr/>
        </p:nvCxnSpPr>
        <p:spPr>
          <a:xfrm>
            <a:off x="371093" y="1930400"/>
            <a:ext cx="5724907" cy="0"/>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2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006AC-5006-45A0-9BDF-F17D9F042078}"/>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dirty="0">
                <a:solidFill>
                  <a:schemeClr val="tx2"/>
                </a:solidFill>
              </a:rPr>
              <a:t>Education Opportunities</a:t>
            </a:r>
          </a:p>
        </p:txBody>
      </p:sp>
      <p:sp>
        <p:nvSpPr>
          <p:cNvPr id="36"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Content Placeholder 3">
            <a:extLst>
              <a:ext uri="{FF2B5EF4-FFF2-40B4-BE49-F238E27FC236}">
                <a16:creationId xmlns:a16="http://schemas.microsoft.com/office/drawing/2014/main" id="{6D83E6F4-EBF3-4155-9362-2EEE8AAF2414}"/>
              </a:ext>
            </a:extLst>
          </p:cNvPr>
          <p:cNvSpPr>
            <a:spLocks noGrp="1"/>
          </p:cNvSpPr>
          <p:nvPr>
            <p:ph sz="half" idx="2"/>
          </p:nvPr>
        </p:nvSpPr>
        <p:spPr>
          <a:xfrm>
            <a:off x="612648" y="3274186"/>
            <a:ext cx="6990419" cy="2825496"/>
          </a:xfrm>
        </p:spPr>
        <p:txBody>
          <a:bodyPr vert="horz" lIns="91440" tIns="45720" rIns="91440" bIns="45720" rtlCol="0">
            <a:noAutofit/>
          </a:bodyPr>
          <a:lstStyle/>
          <a:p>
            <a:pPr marL="0" indent="0">
              <a:lnSpc>
                <a:spcPct val="100000"/>
              </a:lnSpc>
              <a:spcBef>
                <a:spcPts val="0"/>
              </a:spcBef>
              <a:buNone/>
            </a:pPr>
            <a:endParaRPr lang="en-US" dirty="0"/>
          </a:p>
        </p:txBody>
      </p:sp>
      <p:pic>
        <p:nvPicPr>
          <p:cNvPr id="6" name="Content Placeholder 5" descr="Books stacked on a wooden table">
            <a:extLst>
              <a:ext uri="{FF2B5EF4-FFF2-40B4-BE49-F238E27FC236}">
                <a16:creationId xmlns:a16="http://schemas.microsoft.com/office/drawing/2014/main" id="{E5A30CA6-93BE-4533-B59C-0781A588984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2493" t="-1" r="6250" b="-1"/>
          <a:stretch/>
        </p:blipFill>
        <p:spPr>
          <a:xfrm>
            <a:off x="7953153" y="10"/>
            <a:ext cx="4238846" cy="6857990"/>
          </a:xfrm>
          <a:prstGeom prst="rect">
            <a:avLst/>
          </a:prstGeom>
        </p:spPr>
      </p:pic>
    </p:spTree>
    <p:extLst>
      <p:ext uri="{BB962C8B-B14F-4D97-AF65-F5344CB8AC3E}">
        <p14:creationId xmlns:p14="http://schemas.microsoft.com/office/powerpoint/2010/main" val="179030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F620493C-42DF-D8DB-F90E-65888BE6EDFA}"/>
              </a:ext>
            </a:extLst>
          </p:cNvPr>
          <p:cNvPicPr>
            <a:picLocks noChangeAspect="1"/>
          </p:cNvPicPr>
          <p:nvPr/>
        </p:nvPicPr>
        <p:blipFill rotWithShape="1">
          <a:blip r:embed="rId3">
            <a:extLst>
              <a:ext uri="{28A0092B-C50C-407E-A947-70E740481C1C}">
                <a14:useLocalDpi xmlns:a14="http://schemas.microsoft.com/office/drawing/2010/main" val="0"/>
              </a:ext>
            </a:extLst>
          </a:blip>
          <a:srcRect l="13" t="10182" r="-13" b="5565"/>
          <a:stretch/>
        </p:blipFill>
        <p:spPr>
          <a:xfrm>
            <a:off x="20" y="1282"/>
            <a:ext cx="12191980" cy="6856718"/>
          </a:xfrm>
          <a:prstGeom prst="rect">
            <a:avLst/>
          </a:prstGeom>
        </p:spPr>
      </p:pic>
      <p:sp>
        <p:nvSpPr>
          <p:cNvPr id="9" name="Title 1">
            <a:extLst>
              <a:ext uri="{FF2B5EF4-FFF2-40B4-BE49-F238E27FC236}">
                <a16:creationId xmlns:a16="http://schemas.microsoft.com/office/drawing/2014/main" id="{0F8D9FDA-0060-6C9B-28F5-28389666B484}"/>
              </a:ext>
            </a:extLst>
          </p:cNvPr>
          <p:cNvSpPr txBox="1">
            <a:spLocks/>
          </p:cNvSpPr>
          <p:nvPr/>
        </p:nvSpPr>
        <p:spPr>
          <a:xfrm>
            <a:off x="660774" y="613611"/>
            <a:ext cx="6268770" cy="117909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solidFill>
                  <a:schemeClr val="accent4"/>
                </a:solidFill>
              </a:rPr>
              <a:t>Practical Learning</a:t>
            </a:r>
          </a:p>
        </p:txBody>
      </p:sp>
      <p:sp>
        <p:nvSpPr>
          <p:cNvPr id="4" name="TextBox 3">
            <a:extLst>
              <a:ext uri="{FF2B5EF4-FFF2-40B4-BE49-F238E27FC236}">
                <a16:creationId xmlns:a16="http://schemas.microsoft.com/office/drawing/2014/main" id="{5443D8AD-D3A2-8181-7240-A5C21BD18791}"/>
              </a:ext>
            </a:extLst>
          </p:cNvPr>
          <p:cNvSpPr txBox="1"/>
          <p:nvPr/>
        </p:nvSpPr>
        <p:spPr>
          <a:xfrm>
            <a:off x="710879" y="2123475"/>
            <a:ext cx="8517788" cy="4647426"/>
          </a:xfrm>
          <a:prstGeom prst="rect">
            <a:avLst/>
          </a:prstGeom>
          <a:noFill/>
        </p:spPr>
        <p:txBody>
          <a:bodyPr wrap="square" rtlCol="0">
            <a:spAutoFit/>
          </a:bodyPr>
          <a:lstStyle/>
          <a:p>
            <a:r>
              <a:rPr lang="en-US" sz="2400" dirty="0"/>
              <a:t>Content Marketing Kickstart</a:t>
            </a:r>
          </a:p>
          <a:p>
            <a:r>
              <a:rPr lang="en-US" sz="1600" dirty="0">
                <a:hlinkClick r:id="rId4"/>
              </a:rPr>
              <a:t>https://sparkandlogic.com/videos/content-marketing-kickstart/</a:t>
            </a:r>
            <a:endParaRPr lang="en-US" sz="1600" dirty="0"/>
          </a:p>
          <a:p>
            <a:endParaRPr lang="en-US" sz="1600" dirty="0"/>
          </a:p>
          <a:p>
            <a:r>
              <a:rPr lang="en-US" sz="2400" dirty="0"/>
              <a:t>FSBO Conversion Strategy</a:t>
            </a:r>
          </a:p>
          <a:p>
            <a:r>
              <a:rPr lang="en-US" sz="1600" dirty="0">
                <a:hlinkClick r:id="rId5"/>
              </a:rPr>
              <a:t>https://sparkandlogic.com/videos/fsbo-conversion-2/</a:t>
            </a:r>
            <a:endParaRPr lang="en-US" sz="1600" dirty="0"/>
          </a:p>
          <a:p>
            <a:endParaRPr lang="en-US" sz="1600" dirty="0"/>
          </a:p>
          <a:p>
            <a:r>
              <a:rPr lang="en-US" sz="2400" dirty="0"/>
              <a:t>Become a Referral Magnet</a:t>
            </a:r>
          </a:p>
          <a:p>
            <a:r>
              <a:rPr lang="en-US" sz="1600" dirty="0">
                <a:hlinkClick r:id="rId6"/>
              </a:rPr>
              <a:t>https://sparkandlogic.com/videos/become-a-referral-magnet/</a:t>
            </a:r>
            <a:endParaRPr lang="en-US" sz="1600" dirty="0"/>
          </a:p>
          <a:p>
            <a:endParaRPr lang="en-US" sz="1600" dirty="0"/>
          </a:p>
          <a:p>
            <a:r>
              <a:rPr lang="en-US" sz="2400" dirty="0"/>
              <a:t>What’s in the Box?</a:t>
            </a:r>
          </a:p>
          <a:p>
            <a:r>
              <a:rPr lang="en-US" sz="1600" dirty="0">
                <a:hlinkClick r:id="rId7"/>
              </a:rPr>
              <a:t>https://sparkandlogic.com/videos/whats-in-the-box/</a:t>
            </a:r>
            <a:endParaRPr lang="en-US" sz="1600" dirty="0"/>
          </a:p>
          <a:p>
            <a:endParaRPr lang="en-US" sz="1600" dirty="0"/>
          </a:p>
          <a:p>
            <a:r>
              <a:rPr lang="en-US" sz="2400" dirty="0"/>
              <a:t>Monthly Goal Setting</a:t>
            </a:r>
          </a:p>
          <a:p>
            <a:r>
              <a:rPr lang="en-US" sz="1600" dirty="0"/>
              <a:t>Full length: </a:t>
            </a:r>
            <a:r>
              <a:rPr lang="en-US" sz="1600" dirty="0">
                <a:hlinkClick r:id="rId8"/>
              </a:rPr>
              <a:t>https://sparkandlogic.com/videos/monthly-goal-setting/</a:t>
            </a:r>
            <a:endParaRPr lang="en-US" sz="1600" dirty="0"/>
          </a:p>
          <a:p>
            <a:r>
              <a:rPr lang="en-US" sz="1600" dirty="0"/>
              <a:t>Short version: </a:t>
            </a:r>
            <a:r>
              <a:rPr lang="en-US" sz="1600" dirty="0">
                <a:hlinkClick r:id="rId9"/>
              </a:rPr>
              <a:t>https://sparkandlogic.com/videos/monthly-goal-setting-short-version/</a:t>
            </a:r>
            <a:endParaRPr lang="en-US" sz="1600" dirty="0"/>
          </a:p>
          <a:p>
            <a:endParaRPr lang="en-US" sz="1600" dirty="0"/>
          </a:p>
        </p:txBody>
      </p:sp>
      <p:sp>
        <p:nvSpPr>
          <p:cNvPr id="2" name="TextBox 1">
            <a:extLst>
              <a:ext uri="{FF2B5EF4-FFF2-40B4-BE49-F238E27FC236}">
                <a16:creationId xmlns:a16="http://schemas.microsoft.com/office/drawing/2014/main" id="{6ACC8B66-93D8-2AFD-CFA5-109F7E14C337}"/>
              </a:ext>
            </a:extLst>
          </p:cNvPr>
          <p:cNvSpPr txBox="1"/>
          <p:nvPr/>
        </p:nvSpPr>
        <p:spPr>
          <a:xfrm>
            <a:off x="-2233749" y="1776548"/>
            <a:ext cx="1928949" cy="2585323"/>
          </a:xfrm>
          <a:prstGeom prst="rect">
            <a:avLst/>
          </a:prstGeom>
          <a:noFill/>
        </p:spPr>
        <p:txBody>
          <a:bodyPr wrap="square" rtlCol="0">
            <a:spAutoFit/>
          </a:bodyPr>
          <a:lstStyle/>
          <a:p>
            <a:r>
              <a:rPr lang="en-US" dirty="0">
                <a:solidFill>
                  <a:srgbClr val="FF0000"/>
                </a:solidFill>
              </a:rPr>
              <a:t>Click the link to the video you wish to play. </a:t>
            </a:r>
          </a:p>
          <a:p>
            <a:endParaRPr lang="en-US" dirty="0">
              <a:solidFill>
                <a:srgbClr val="FF0000"/>
              </a:solidFill>
            </a:endParaRPr>
          </a:p>
          <a:p>
            <a:r>
              <a:rPr lang="en-US" dirty="0">
                <a:solidFill>
                  <a:srgbClr val="FF0000"/>
                </a:solidFill>
              </a:rPr>
              <a:t>PowerPoint users may also use the embedded videos on the following slides.</a:t>
            </a:r>
          </a:p>
        </p:txBody>
      </p:sp>
    </p:spTree>
    <p:extLst>
      <p:ext uri="{BB962C8B-B14F-4D97-AF65-F5344CB8AC3E}">
        <p14:creationId xmlns:p14="http://schemas.microsoft.com/office/powerpoint/2010/main" val="291459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a:solidFill>
                  <a:srgbClr val="FF0000"/>
                </a:solidFill>
              </a:rPr>
              <a:t>Embedded videos are for PowerPoint only.  </a:t>
            </a:r>
          </a:p>
          <a:p>
            <a:pPr>
              <a:spcAft>
                <a:spcPts val="600"/>
              </a:spcAft>
            </a:pPr>
            <a:endParaRPr lang="en-US">
              <a:solidFill>
                <a:srgbClr val="FF0000"/>
              </a:solidFill>
            </a:endParaRPr>
          </a:p>
          <a:p>
            <a:pPr>
              <a:spcAft>
                <a:spcPts val="600"/>
              </a:spcAft>
            </a:pPr>
            <a:r>
              <a:rPr lang="en-US" sz="2400" b="1">
                <a:solidFill>
                  <a:srgbClr val="FF0000"/>
                </a:solidFill>
              </a:rPr>
              <a:t>Videos will NOT play in Google Slides or Keynote.</a:t>
            </a:r>
          </a:p>
        </p:txBody>
      </p:sp>
      <p:pic>
        <p:nvPicPr>
          <p:cNvPr id="2" name="Online Media 1" title="Content Marketing Kickstart">
            <a:hlinkClick r:id="" action="ppaction://media"/>
            <a:extLst>
              <a:ext uri="{FF2B5EF4-FFF2-40B4-BE49-F238E27FC236}">
                <a16:creationId xmlns:a16="http://schemas.microsoft.com/office/drawing/2014/main" id="{4E7A98B8-5103-AC6C-6803-DA0F63A9CEAD}"/>
              </a:ext>
            </a:extLst>
          </p:cNvPr>
          <p:cNvPicPr>
            <a:picLocks noRot="1" noChangeAspect="1"/>
          </p:cNvPicPr>
          <p:nvPr>
            <a:videoFile r:link="rId1"/>
          </p:nvPr>
        </p:nvPicPr>
        <p:blipFill>
          <a:blip r:embed="rId4"/>
          <a:stretch>
            <a:fillRect/>
          </a:stretch>
        </p:blipFill>
        <p:spPr>
          <a:xfrm>
            <a:off x="0" y="-11574"/>
            <a:ext cx="12193491" cy="6869574"/>
          </a:xfrm>
          <a:prstGeom prst="rect">
            <a:avLst/>
          </a:prstGeom>
        </p:spPr>
      </p:pic>
    </p:spTree>
    <p:extLst>
      <p:ext uri="{BB962C8B-B14F-4D97-AF65-F5344CB8AC3E}">
        <p14:creationId xmlns:p14="http://schemas.microsoft.com/office/powerpoint/2010/main" val="36786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endParaRPr lang="en-US">
              <a:solidFill>
                <a:srgbClr val="FF0000"/>
              </a:solidFill>
            </a:endParaRPr>
          </a:p>
          <a:p>
            <a:pPr>
              <a:spcAft>
                <a:spcPts val="600"/>
              </a:spcAft>
            </a:pPr>
            <a:endParaRPr lang="en-US">
              <a:solidFill>
                <a:srgbClr val="FF0000"/>
              </a:solidFill>
            </a:endParaRPr>
          </a:p>
          <a:p>
            <a:pPr>
              <a:spcAft>
                <a:spcPts val="600"/>
              </a:spcAft>
            </a:pPr>
            <a:r>
              <a:rPr lang="en-US" sz="2400" b="1" dirty="0">
                <a:solidFill>
                  <a:srgbClr val="FF0000"/>
                </a:solidFill>
              </a:rPr>
              <a:t>Videos will NOT play in Google Slides or Keynote.</a:t>
            </a:r>
            <a:endParaRPr lang="en-US" sz="2400" b="1">
              <a:solidFill>
                <a:srgbClr val="FF0000"/>
              </a:solidFill>
            </a:endParaRPr>
          </a:p>
        </p:txBody>
      </p:sp>
      <p:pic>
        <p:nvPicPr>
          <p:cNvPr id="2" name="Online Media 1" title="Marketing Strategy: FSBO Conversion">
            <a:hlinkClick r:id="" action="ppaction://media"/>
            <a:extLst>
              <a:ext uri="{FF2B5EF4-FFF2-40B4-BE49-F238E27FC236}">
                <a16:creationId xmlns:a16="http://schemas.microsoft.com/office/drawing/2014/main" id="{17B7687C-B5A1-9446-197F-7E18DA46D8D4}"/>
              </a:ext>
            </a:extLst>
          </p:cNvPr>
          <p:cNvPicPr>
            <a:picLocks noRot="1" noChangeAspect="1"/>
          </p:cNvPicPr>
          <p:nvPr>
            <a:videoFile r:link="rId1"/>
          </p:nvPr>
        </p:nvPicPr>
        <p:blipFill>
          <a:blip r:embed="rId4"/>
          <a:stretch>
            <a:fillRect/>
          </a:stretch>
        </p:blipFill>
        <p:spPr>
          <a:xfrm>
            <a:off x="0" y="-10732"/>
            <a:ext cx="12192000" cy="6868732"/>
          </a:xfrm>
          <a:prstGeom prst="rect">
            <a:avLst/>
          </a:prstGeom>
        </p:spPr>
      </p:pic>
    </p:spTree>
    <p:extLst>
      <p:ext uri="{BB962C8B-B14F-4D97-AF65-F5344CB8AC3E}">
        <p14:creationId xmlns:p14="http://schemas.microsoft.com/office/powerpoint/2010/main" val="215625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13080</TotalTime>
  <Words>1774</Words>
  <Application>Microsoft Office PowerPoint</Application>
  <PresentationFormat>Widescreen</PresentationFormat>
  <Paragraphs>224</Paragraphs>
  <Slides>26</Slides>
  <Notes>26</Notes>
  <HiddenSlides>0</HiddenSlides>
  <MMClips>6</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Arial</vt:lpstr>
      <vt:lpstr>Calibri</vt:lpstr>
      <vt:lpstr>Lucida Sans</vt:lpstr>
      <vt:lpstr>Rockwell</vt:lpstr>
      <vt:lpstr>Times New Roman</vt:lpstr>
      <vt:lpstr>Tw Cen MT</vt:lpstr>
      <vt:lpstr>Twentieth Century</vt:lpstr>
      <vt:lpstr>1_Office Theme</vt:lpstr>
      <vt:lpstr>Office Theme</vt:lpstr>
      <vt:lpstr>September Market Strategies</vt:lpstr>
      <vt:lpstr>Welcome</vt:lpstr>
      <vt:lpstr>Meeting Agenda</vt:lpstr>
      <vt:lpstr>Company Updates</vt:lpstr>
      <vt:lpstr>Marketing Updates</vt:lpstr>
      <vt:lpstr>Education Opportunities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Guest Speaker</vt:lpstr>
      <vt:lpstr>30-Year Fixed Mortgage Rates</vt:lpstr>
      <vt:lpstr>Existing-Home SALES</vt:lpstr>
      <vt:lpstr>Monthly Supply of New Houses</vt:lpstr>
      <vt:lpstr>Real Estate Trends Local Market Report</vt:lpstr>
      <vt:lpstr>Real Estate Trends Company Production</vt:lpstr>
      <vt:lpstr>Real Estate Trends Company Data</vt:lpstr>
      <vt:lpstr>PowerPoint Presentation</vt:lpstr>
      <vt:lpstr>Next Meeting</vt:lpstr>
      <vt:lpstr>PowerPoint Presentation</vt:lpstr>
      <vt:lpstr>Spark Your Business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Spark &amp; Logic</dc:creator>
  <cp:lastModifiedBy>Danielle Fogel</cp:lastModifiedBy>
  <cp:revision>144</cp:revision>
  <dcterms:created xsi:type="dcterms:W3CDTF">2021-11-05T15:17:42Z</dcterms:created>
  <dcterms:modified xsi:type="dcterms:W3CDTF">2023-08-19T12:53:43Z</dcterms:modified>
</cp:coreProperties>
</file>