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1" r:id="rId2"/>
  </p:sldMasterIdLst>
  <p:notesMasterIdLst>
    <p:notesMasterId r:id="rId29"/>
  </p:notesMasterIdLst>
  <p:sldIdLst>
    <p:sldId id="291" r:id="rId3"/>
    <p:sldId id="422" r:id="rId4"/>
    <p:sldId id="257" r:id="rId5"/>
    <p:sldId id="258" r:id="rId6"/>
    <p:sldId id="260" r:id="rId7"/>
    <p:sldId id="261" r:id="rId8"/>
    <p:sldId id="281" r:id="rId9"/>
    <p:sldId id="408" r:id="rId10"/>
    <p:sldId id="406" r:id="rId11"/>
    <p:sldId id="402" r:id="rId12"/>
    <p:sldId id="407" r:id="rId13"/>
    <p:sldId id="391" r:id="rId14"/>
    <p:sldId id="409" r:id="rId15"/>
    <p:sldId id="299" r:id="rId16"/>
    <p:sldId id="395" r:id="rId17"/>
    <p:sldId id="423" r:id="rId18"/>
    <p:sldId id="424" r:id="rId19"/>
    <p:sldId id="279" r:id="rId20"/>
    <p:sldId id="263" r:id="rId21"/>
    <p:sldId id="280" r:id="rId22"/>
    <p:sldId id="268" r:id="rId23"/>
    <p:sldId id="270" r:id="rId24"/>
    <p:sldId id="398" r:id="rId25"/>
    <p:sldId id="417" r:id="rId26"/>
    <p:sldId id="404" r:id="rId27"/>
    <p:sldId id="40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5874"/>
    <a:srgbClr val="0098C7"/>
    <a:srgbClr val="B02229"/>
    <a:srgbClr val="D8343A"/>
    <a:srgbClr val="FFF0CF"/>
    <a:srgbClr val="B7957B"/>
    <a:srgbClr val="A67B5B"/>
    <a:srgbClr val="B9D8ED"/>
    <a:srgbClr val="6DAF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77" autoAdjust="0"/>
    <p:restoredTop sz="76376" autoAdjust="0"/>
  </p:normalViewPr>
  <p:slideViewPr>
    <p:cSldViewPr snapToGrid="0">
      <p:cViewPr>
        <p:scale>
          <a:sx n="50" d="100"/>
          <a:sy n="50" d="100"/>
        </p:scale>
        <p:origin x="2196" y="91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91" d="100"/>
          <a:sy n="91" d="100"/>
        </p:scale>
        <p:origin x="375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EDE852-4A5E-41B1-BADA-6CCB179127F6}" type="datetimeFigureOut">
              <a:rPr lang="en-US" smtClean="0"/>
              <a:t>7/17/2023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4996B5-99FC-40EC-8178-B2137DF3989A}" type="slidenum">
              <a:rPr lang="en-US" smtClean="0"/>
              <a:t>‹#›</a:t>
            </a:fld>
            <a:endParaRPr lang="en-US"/>
          </a:p>
        </p:txBody>
      </p:sp>
    </p:spTree>
    <p:extLst>
      <p:ext uri="{BB962C8B-B14F-4D97-AF65-F5344CB8AC3E}">
        <p14:creationId xmlns:p14="http://schemas.microsoft.com/office/powerpoint/2010/main" val="2842579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4180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Hide this slide if you do not wish to play this video.</a:t>
            </a:r>
          </a:p>
          <a:p>
            <a:endParaRPr lang="en-US" i="1" dirty="0"/>
          </a:p>
          <a:p>
            <a:r>
              <a:rPr lang="en-US" dirty="0">
                <a:solidFill>
                  <a:srgbClr val="FF0000"/>
                </a:solidFill>
              </a:rPr>
              <a:t>Embedded videos are for PowerPoint only.  </a:t>
            </a:r>
            <a:r>
              <a:rPr lang="en-US" sz="1600" b="1" dirty="0">
                <a:solidFill>
                  <a:srgbClr val="FF0000"/>
                </a:solidFill>
              </a:rPr>
              <a:t>Videos will NOT play in Google Slides or Keynote.</a:t>
            </a:r>
          </a:p>
          <a:p>
            <a:endParaRPr lang="en-US" i="1" dirty="0"/>
          </a:p>
        </p:txBody>
      </p:sp>
      <p:sp>
        <p:nvSpPr>
          <p:cNvPr id="4" name="Slide Number Placeholder 3"/>
          <p:cNvSpPr>
            <a:spLocks noGrp="1"/>
          </p:cNvSpPr>
          <p:nvPr>
            <p:ph type="sldNum" sz="quarter" idx="5"/>
          </p:nvPr>
        </p:nvSpPr>
        <p:spPr/>
        <p:txBody>
          <a:bodyPr/>
          <a:lstStyle/>
          <a:p>
            <a:fld id="{2C4996B5-99FC-40EC-8178-B2137DF3989A}" type="slidenum">
              <a:rPr lang="en-US" smtClean="0"/>
              <a:t>10</a:t>
            </a:fld>
            <a:endParaRPr lang="en-US"/>
          </a:p>
        </p:txBody>
      </p:sp>
    </p:spTree>
    <p:extLst>
      <p:ext uri="{BB962C8B-B14F-4D97-AF65-F5344CB8AC3E}">
        <p14:creationId xmlns:p14="http://schemas.microsoft.com/office/powerpoint/2010/main" val="1971234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Hide this slide if you do not wish to play this video.</a:t>
            </a:r>
          </a:p>
          <a:p>
            <a:endParaRPr lang="en-US" i="1" dirty="0"/>
          </a:p>
          <a:p>
            <a:r>
              <a:rPr lang="en-US" dirty="0">
                <a:solidFill>
                  <a:srgbClr val="FF0000"/>
                </a:solidFill>
              </a:rPr>
              <a:t>Embedded videos are for PowerPoint only.  </a:t>
            </a:r>
            <a:r>
              <a:rPr lang="en-US" sz="1600" b="1" dirty="0">
                <a:solidFill>
                  <a:srgbClr val="FF0000"/>
                </a:solidFill>
              </a:rPr>
              <a:t>Videos will NOT play in Google Slides or Keynote.</a:t>
            </a:r>
          </a:p>
          <a:p>
            <a:endParaRPr lang="en-US" i="1" dirty="0"/>
          </a:p>
        </p:txBody>
      </p:sp>
      <p:sp>
        <p:nvSpPr>
          <p:cNvPr id="4" name="Slide Number Placeholder 3"/>
          <p:cNvSpPr>
            <a:spLocks noGrp="1"/>
          </p:cNvSpPr>
          <p:nvPr>
            <p:ph type="sldNum" sz="quarter" idx="5"/>
          </p:nvPr>
        </p:nvSpPr>
        <p:spPr/>
        <p:txBody>
          <a:bodyPr/>
          <a:lstStyle/>
          <a:p>
            <a:fld id="{2C4996B5-99FC-40EC-8178-B2137DF3989A}" type="slidenum">
              <a:rPr lang="en-US" smtClean="0"/>
              <a:t>11</a:t>
            </a:fld>
            <a:endParaRPr lang="en-US"/>
          </a:p>
        </p:txBody>
      </p:sp>
    </p:spTree>
    <p:extLst>
      <p:ext uri="{BB962C8B-B14F-4D97-AF65-F5344CB8AC3E}">
        <p14:creationId xmlns:p14="http://schemas.microsoft.com/office/powerpoint/2010/main" val="234378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FULL LENGTH VERSION</a:t>
            </a:r>
            <a:r>
              <a:rPr lang="en-US" i="0" dirty="0"/>
              <a:t> of Monthly Goal Setting for the first time you introduce the activity.</a:t>
            </a:r>
          </a:p>
          <a:p>
            <a:endParaRPr lang="en-US" i="0" dirty="0"/>
          </a:p>
          <a:p>
            <a:r>
              <a:rPr lang="en-US" i="1" dirty="0"/>
              <a:t>Hide this slide if you do not wish to play this video.</a:t>
            </a:r>
          </a:p>
          <a:p>
            <a:endParaRPr lang="en-US" i="1" dirty="0"/>
          </a:p>
          <a:p>
            <a:r>
              <a:rPr lang="en-US" dirty="0">
                <a:solidFill>
                  <a:srgbClr val="FF0000"/>
                </a:solidFill>
              </a:rPr>
              <a:t>Embedded videos are for PowerPoint only.  </a:t>
            </a:r>
            <a:r>
              <a:rPr lang="en-US" sz="1600" b="1" dirty="0">
                <a:solidFill>
                  <a:srgbClr val="FF0000"/>
                </a:solidFill>
              </a:rPr>
              <a:t>Videos will NOT play in Google Slides or Keynote.</a:t>
            </a:r>
          </a:p>
          <a:p>
            <a:endParaRPr lang="en-US" i="1" dirty="0"/>
          </a:p>
        </p:txBody>
      </p:sp>
      <p:sp>
        <p:nvSpPr>
          <p:cNvPr id="4" name="Slide Number Placeholder 3"/>
          <p:cNvSpPr>
            <a:spLocks noGrp="1"/>
          </p:cNvSpPr>
          <p:nvPr>
            <p:ph type="sldNum" sz="quarter" idx="5"/>
          </p:nvPr>
        </p:nvSpPr>
        <p:spPr/>
        <p:txBody>
          <a:bodyPr/>
          <a:lstStyle/>
          <a:p>
            <a:fld id="{2C4996B5-99FC-40EC-8178-B2137DF3989A}" type="slidenum">
              <a:rPr lang="en-US" smtClean="0"/>
              <a:t>12</a:t>
            </a:fld>
            <a:endParaRPr lang="en-US"/>
          </a:p>
        </p:txBody>
      </p:sp>
    </p:spTree>
    <p:extLst>
      <p:ext uri="{BB962C8B-B14F-4D97-AF65-F5344CB8AC3E}">
        <p14:creationId xmlns:p14="http://schemas.microsoft.com/office/powerpoint/2010/main" val="2007750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SHORT VERSION </a:t>
            </a:r>
            <a:r>
              <a:rPr lang="en-US" i="0" dirty="0"/>
              <a:t>of Monthly Goal Setting when you have done the activity in the past and want a quick introduction to the activity.</a:t>
            </a:r>
          </a:p>
          <a:p>
            <a:endParaRPr lang="en-US" i="1" dirty="0"/>
          </a:p>
          <a:p>
            <a:r>
              <a:rPr lang="en-US" i="1" dirty="0"/>
              <a:t>Hide this slide if you do not wish to play this video.</a:t>
            </a:r>
          </a:p>
          <a:p>
            <a:endParaRPr lang="en-US" i="1" dirty="0"/>
          </a:p>
          <a:p>
            <a:r>
              <a:rPr lang="en-US" dirty="0">
                <a:solidFill>
                  <a:srgbClr val="FF0000"/>
                </a:solidFill>
              </a:rPr>
              <a:t>Embedded videos are for PowerPoint only.  </a:t>
            </a:r>
            <a:r>
              <a:rPr lang="en-US" sz="1600" b="1" dirty="0">
                <a:solidFill>
                  <a:srgbClr val="FF0000"/>
                </a:solidFill>
              </a:rPr>
              <a:t>Videos will NOT play in Google Slides or Keynote.</a:t>
            </a:r>
          </a:p>
          <a:p>
            <a:endParaRPr lang="en-US" i="1" dirty="0"/>
          </a:p>
        </p:txBody>
      </p:sp>
      <p:sp>
        <p:nvSpPr>
          <p:cNvPr id="4" name="Slide Number Placeholder 3"/>
          <p:cNvSpPr>
            <a:spLocks noGrp="1"/>
          </p:cNvSpPr>
          <p:nvPr>
            <p:ph type="sldNum" sz="quarter" idx="5"/>
          </p:nvPr>
        </p:nvSpPr>
        <p:spPr/>
        <p:txBody>
          <a:bodyPr/>
          <a:lstStyle/>
          <a:p>
            <a:fld id="{2C4996B5-99FC-40EC-8178-B2137DF3989A}" type="slidenum">
              <a:rPr lang="en-US" smtClean="0"/>
              <a:t>13</a:t>
            </a:fld>
            <a:endParaRPr lang="en-US"/>
          </a:p>
        </p:txBody>
      </p:sp>
    </p:spTree>
    <p:extLst>
      <p:ext uri="{BB962C8B-B14F-4D97-AF65-F5344CB8AC3E}">
        <p14:creationId xmlns:p14="http://schemas.microsoft.com/office/powerpoint/2010/main" val="2454801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NOTE: </a:t>
            </a:r>
            <a:r>
              <a:rPr lang="en-US" b="0" dirty="0">
                <a:solidFill>
                  <a:srgbClr val="FF0000"/>
                </a:solidFill>
              </a:rPr>
              <a:t>Delete if not using a guest speaker.</a:t>
            </a:r>
          </a:p>
        </p:txBody>
      </p:sp>
      <p:sp>
        <p:nvSpPr>
          <p:cNvPr id="4" name="Slide Number Placeholder 3"/>
          <p:cNvSpPr>
            <a:spLocks noGrp="1"/>
          </p:cNvSpPr>
          <p:nvPr>
            <p:ph type="sldNum" sz="quarter" idx="5"/>
          </p:nvPr>
        </p:nvSpPr>
        <p:spPr/>
        <p:txBody>
          <a:bodyPr/>
          <a:lstStyle/>
          <a:p>
            <a:fld id="{2C4996B5-99FC-40EC-8178-B2137DF3989A}" type="slidenum">
              <a:rPr lang="en-US" smtClean="0"/>
              <a:t>14</a:t>
            </a:fld>
            <a:endParaRPr lang="en-US"/>
          </a:p>
        </p:txBody>
      </p:sp>
    </p:spTree>
    <p:extLst>
      <p:ext uri="{BB962C8B-B14F-4D97-AF65-F5344CB8AC3E}">
        <p14:creationId xmlns:p14="http://schemas.microsoft.com/office/powerpoint/2010/main" val="927981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TALKING POINTS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June’s inflation fell to 3% YOY from 4% in May and from a peak of 9.1% on 6/22. The numbers are still not where the Feds want them to be.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Although the 30-year fixed rate only increased slightly in July, the bottom line is that the battle isn’t over yet.</a:t>
            </a:r>
          </a:p>
          <a:p>
            <a:pPr marL="0" marR="0" lvl="0" indent="0">
              <a:lnSpc>
                <a:spcPct val="107000"/>
              </a:lnSpc>
              <a:spcBef>
                <a:spcPts val="0"/>
              </a:spcBef>
              <a:spcAft>
                <a:spcPts val="800"/>
              </a:spcAft>
              <a:buFont typeface="Arial" panose="020B0604020202020204" pitchFamily="34" charset="0"/>
              <a:buNone/>
              <a:tabLst>
                <a:tab pos="457200" algn="l"/>
              </a:tabLs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WHY IS THIS IMPORTANT?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It’s essential to share with your sellers that although historically mortgage interest rates aren’t alarming if you compare them to what we experienced in the late 80s and again in the early 2000s, buyers are still hesitant to make offers as they are still waiting for rates to come back down. Many buyers dislike getting into a bidding war and overpaying for a home.</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If buyers pay top dollar or above, plus assuming a higher interest rate, a seller’s home needs to be in top shape to edge out their competition (primarily new construction). Pay attention to the Existing Home Sales rate – since sales in all four regions of the US declined year-over-year.</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Now is the time to show your buyers and sellers your market knowledge through data analysis – Absorption Rate charts can be beneficial. Another approach is tracking price per square foot and comparing it YOY and MOM – the national median house price is down 3.1% YOY to $396,100. </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F37A6EB-73EF-0ECE-E652-FC9AF465746F}"/>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www.sparkandlogic.com</a:t>
            </a:r>
          </a:p>
        </p:txBody>
      </p:sp>
    </p:spTree>
    <p:extLst>
      <p:ext uri="{BB962C8B-B14F-4D97-AF65-F5344CB8AC3E}">
        <p14:creationId xmlns:p14="http://schemas.microsoft.com/office/powerpoint/2010/main" val="133635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TALKING POINTS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Existing home sales increased 0.2% in May, with gains in the South and West and declines in the Northeast and Midwest regions.</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It’s crucial to keep your eye on YOY trends – existing home sales have declined over 20% since June 2022.</a:t>
            </a:r>
          </a:p>
          <a:p>
            <a:pPr marL="0" marR="0" lvl="0" indent="0">
              <a:lnSpc>
                <a:spcPct val="107000"/>
              </a:lnSpc>
              <a:spcBef>
                <a:spcPts val="0"/>
              </a:spcBef>
              <a:spcAft>
                <a:spcPts val="800"/>
              </a:spcAft>
              <a:buFont typeface="Arial" panose="020B0604020202020204" pitchFamily="34" charset="0"/>
              <a:buNone/>
              <a:tabLst>
                <a:tab pos="457200" algn="l"/>
              </a:tabLs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WHY IS THIS IMPORTANT?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Housing affordability is deteriorating, with home prices generally creeping up and interest rates again testing recent highs.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Using the median-priced home, it’s taking almost 36% of a buyer’s household income to cover the monthly mortgage payment.</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Affordability is very close to the 37-year low reached in late 2022.</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When talking to your sellers, listen to see if selling quickly is part of their objective because the list price will matter.</a:t>
            </a:r>
          </a:p>
        </p:txBody>
      </p:sp>
      <p:sp>
        <p:nvSpPr>
          <p:cNvPr id="4" name="Slide Number Placeholder 3"/>
          <p:cNvSpPr>
            <a:spLocks noGrp="1"/>
          </p:cNvSpPr>
          <p:nvPr>
            <p:ph type="sldNum" sz="quarter" idx="5"/>
          </p:nvPr>
        </p:nvSpPr>
        <p:spPr/>
        <p:txBody>
          <a:bodyPr/>
          <a:lstStyle/>
          <a:p>
            <a:pPr marL="0" marR="0" lvl="0" indent="0" algn="r" defTabSz="966506"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06"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4468FD6-C41F-FE1E-E5E6-BCCDCE99EBB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www.sparkandlogic.com</a:t>
            </a:r>
          </a:p>
        </p:txBody>
      </p:sp>
    </p:spTree>
    <p:extLst>
      <p:ext uri="{BB962C8B-B14F-4D97-AF65-F5344CB8AC3E}">
        <p14:creationId xmlns:p14="http://schemas.microsoft.com/office/powerpoint/2010/main" val="2166549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TALKING POINTS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In the US, more buyers are turning to new construction to get into a home rather than face multiple offer situations on existing homes.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This has led to the absorption rate of new construction single-family homes decreasing to 6.7 months of inventory, down from 7.6 in April.</a:t>
            </a:r>
          </a:p>
          <a:p>
            <a:pPr marL="0" marR="0" lvl="0" indent="0">
              <a:lnSpc>
                <a:spcPct val="107000"/>
              </a:lnSpc>
              <a:spcBef>
                <a:spcPts val="0"/>
              </a:spcBef>
              <a:spcAft>
                <a:spcPts val="800"/>
              </a:spcAft>
              <a:buFont typeface="Arial" panose="020B0604020202020204" pitchFamily="34" charset="0"/>
              <a:buNone/>
              <a:tabLst>
                <a:tab pos="457200" algn="l"/>
              </a:tabLs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Why is this important?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With many markets still experiencing historically low inventory rates, more buyers are considering new construction.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You may want to scope out new developments in your market and introduce yourself to the builder or their sales staff.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Identify which builders will work with you regarding commission and what the protocol is; for example, will you need to accompany the buyer on their first visit to the development to qualify for a commission if they buy? How do you register a buyer?</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Talk to your buyers about the advantages of having you represent them with new construction vs. negotiating the purchase independently. Remember, the builder’s salesperson does not represent the buyer’s interest; they represent the builder.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When talking to sellers, let them know that their competition won’t just be existing homes for sale but also new construction and why.</a:t>
            </a:r>
          </a:p>
        </p:txBody>
      </p:sp>
      <p:sp>
        <p:nvSpPr>
          <p:cNvPr id="4" name="Slide Number Placeholder 3"/>
          <p:cNvSpPr>
            <a:spLocks noGrp="1"/>
          </p:cNvSpPr>
          <p:nvPr>
            <p:ph type="sldNum" sz="quarter" idx="5"/>
          </p:nvPr>
        </p:nvSpPr>
        <p:spPr/>
        <p:txBody>
          <a:bodyPr/>
          <a:lstStyle/>
          <a:p>
            <a:pPr marL="0" marR="0" lvl="0" indent="0" algn="r" defTabSz="966506"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06"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70316E6-7424-BBC4-C934-5EC5486B83A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www.sparkandlogic.com</a:t>
            </a:r>
          </a:p>
        </p:txBody>
      </p:sp>
    </p:spTree>
    <p:extLst>
      <p:ext uri="{BB962C8B-B14F-4D97-AF65-F5344CB8AC3E}">
        <p14:creationId xmlns:p14="http://schemas.microsoft.com/office/powerpoint/2010/main" val="3598896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Total number of listings currently available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a:t>
            </a:r>
            <a:r>
              <a:rPr lang="en-US" b="0" i="0" dirty="0" err="1">
                <a:solidFill>
                  <a:srgbClr val="222222"/>
                </a:solidFill>
                <a:effectLst/>
                <a:latin typeface="Arial" panose="020B0604020202020204" pitchFamily="34" charset="0"/>
              </a:rPr>
              <a:t>pendings</a:t>
            </a:r>
            <a:r>
              <a:rPr lang="en-US" b="0" i="0" dirty="0">
                <a:solidFill>
                  <a:srgbClr val="222222"/>
                </a:solidFill>
                <a:effectLst/>
                <a:latin typeface="Arial" panose="020B0604020202020204" pitchFamily="34" charset="0"/>
              </a:rPr>
              <a:t> last month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closed transactions last month per MLS</a:t>
            </a: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18</a:t>
            </a:fld>
            <a:endParaRPr lang="en-US"/>
          </a:p>
        </p:txBody>
      </p:sp>
    </p:spTree>
    <p:extLst>
      <p:ext uri="{BB962C8B-B14F-4D97-AF65-F5344CB8AC3E}">
        <p14:creationId xmlns:p14="http://schemas.microsoft.com/office/powerpoint/2010/main" val="12692358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Production Updates, Listings, Under Contracts, Closings (various ways to share) </a:t>
            </a:r>
          </a:p>
          <a:p>
            <a:pPr marL="228600" indent="-228600">
              <a:buFont typeface="+mj-lt"/>
              <a:buAutoNum type="arabicPeriod"/>
            </a:pPr>
            <a:r>
              <a:rPr lang="en-US" dirty="0"/>
              <a:t>Previous month vs. the same period last year</a:t>
            </a:r>
          </a:p>
          <a:p>
            <a:pPr marL="228600" indent="-228600">
              <a:buFont typeface="+mj-lt"/>
              <a:buAutoNum type="arabicPeriod"/>
            </a:pPr>
            <a:r>
              <a:rPr lang="en-US" dirty="0"/>
              <a:t>Year To Date (YTD) </a:t>
            </a:r>
          </a:p>
          <a:p>
            <a:pPr marL="228600" indent="-228600">
              <a:buFont typeface="+mj-lt"/>
              <a:buAutoNum type="arabicPeriod"/>
            </a:pPr>
            <a:r>
              <a:rPr lang="en-US" dirty="0"/>
              <a:t>Year Over Year (YOY)</a:t>
            </a:r>
          </a:p>
          <a:p>
            <a:pPr marL="228600" indent="-228600">
              <a:buFont typeface="+mj-lt"/>
              <a:buAutoNum type="arabicPeriod"/>
            </a:pPr>
            <a:r>
              <a:rPr lang="en-US" dirty="0"/>
              <a:t>Market Share</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19</a:t>
            </a:fld>
            <a:endParaRPr lang="en-US"/>
          </a:p>
        </p:txBody>
      </p:sp>
    </p:spTree>
    <p:extLst>
      <p:ext uri="{BB962C8B-B14F-4D97-AF65-F5344CB8AC3E}">
        <p14:creationId xmlns:p14="http://schemas.microsoft.com/office/powerpoint/2010/main" val="3580569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050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Average DOM from List to Under Contract</a:t>
            </a:r>
          </a:p>
          <a:p>
            <a:pPr marL="228600" indent="-228600">
              <a:buFont typeface="+mj-lt"/>
              <a:buAutoNum type="arabicPeriod"/>
            </a:pPr>
            <a:r>
              <a:rPr lang="en-US" dirty="0"/>
              <a:t>Average DOM from Under Contract to Close</a:t>
            </a:r>
          </a:p>
          <a:p>
            <a:pPr marL="228600" indent="-228600">
              <a:buFont typeface="+mj-lt"/>
              <a:buAutoNum type="arabicPeriod"/>
            </a:pPr>
            <a:r>
              <a:rPr lang="en-US" dirty="0"/>
              <a:t>Average / Median List Price</a:t>
            </a:r>
          </a:p>
          <a:p>
            <a:pPr marL="228600" indent="-228600">
              <a:buFont typeface="+mj-lt"/>
              <a:buAutoNum type="arabicPeriod"/>
            </a:pPr>
            <a:r>
              <a:rPr lang="en-US" dirty="0"/>
              <a:t>Average / Median Sales Price</a:t>
            </a:r>
          </a:p>
          <a:p>
            <a:pPr marL="228600" indent="-228600">
              <a:buFont typeface="+mj-lt"/>
              <a:buAutoNum type="arabicPeriod"/>
            </a:pPr>
            <a:r>
              <a:rPr lang="en-US" dirty="0"/>
              <a:t>Company’s List Price to Sales Price Ratio</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20</a:t>
            </a:fld>
            <a:endParaRPr lang="en-US"/>
          </a:p>
        </p:txBody>
      </p:sp>
    </p:spTree>
    <p:extLst>
      <p:ext uri="{BB962C8B-B14F-4D97-AF65-F5344CB8AC3E}">
        <p14:creationId xmlns:p14="http://schemas.microsoft.com/office/powerpoint/2010/main" val="20429882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dirty="0"/>
              <a:t>Updates and follow-up to the previous meeting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a:t>“Parking Lot” </a:t>
            </a:r>
            <a:r>
              <a:rPr lang="en-US" u="none" dirty="0"/>
              <a:t>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p>
        </p:txBody>
      </p:sp>
      <p:sp>
        <p:nvSpPr>
          <p:cNvPr id="4" name="Slide Number Placeholder 3"/>
          <p:cNvSpPr>
            <a:spLocks noGrp="1"/>
          </p:cNvSpPr>
          <p:nvPr>
            <p:ph type="sldNum" sz="quarter" idx="5"/>
          </p:nvPr>
        </p:nvSpPr>
        <p:spPr/>
        <p:txBody>
          <a:bodyPr/>
          <a:lstStyle/>
          <a:p>
            <a:fld id="{2C4996B5-99FC-40EC-8178-B2137DF3989A}" type="slidenum">
              <a:rPr lang="en-US" smtClean="0"/>
              <a:t>21</a:t>
            </a:fld>
            <a:endParaRPr lang="en-US"/>
          </a:p>
        </p:txBody>
      </p:sp>
    </p:spTree>
    <p:extLst>
      <p:ext uri="{BB962C8B-B14F-4D97-AF65-F5344CB8AC3E}">
        <p14:creationId xmlns:p14="http://schemas.microsoft.com/office/powerpoint/2010/main" val="4054861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TIP: </a:t>
            </a:r>
            <a:r>
              <a:rPr lang="en-US" dirty="0"/>
              <a:t>Consider adding a meeting teaser, such as the learning sprint topic, below the meeting location</a:t>
            </a:r>
          </a:p>
        </p:txBody>
      </p:sp>
      <p:sp>
        <p:nvSpPr>
          <p:cNvPr id="4" name="Slide Number Placeholder 3"/>
          <p:cNvSpPr>
            <a:spLocks noGrp="1"/>
          </p:cNvSpPr>
          <p:nvPr>
            <p:ph type="sldNum" sz="quarter" idx="5"/>
          </p:nvPr>
        </p:nvSpPr>
        <p:spPr/>
        <p:txBody>
          <a:bodyPr/>
          <a:lstStyle/>
          <a:p>
            <a:fld id="{2C4996B5-99FC-40EC-8178-B2137DF3989A}" type="slidenum">
              <a:rPr lang="en-US" smtClean="0"/>
              <a:t>22</a:t>
            </a:fld>
            <a:endParaRPr lang="en-US"/>
          </a:p>
        </p:txBody>
      </p:sp>
    </p:spTree>
    <p:extLst>
      <p:ext uri="{BB962C8B-B14F-4D97-AF65-F5344CB8AC3E}">
        <p14:creationId xmlns:p14="http://schemas.microsoft.com/office/powerpoint/2010/main" val="2568974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“Spark Your Business” slide(s) you wish to share and hide the rest.</a:t>
            </a:r>
          </a:p>
        </p:txBody>
      </p:sp>
      <p:sp>
        <p:nvSpPr>
          <p:cNvPr id="4" name="Slide Number Placeholder 3"/>
          <p:cNvSpPr>
            <a:spLocks noGrp="1"/>
          </p:cNvSpPr>
          <p:nvPr>
            <p:ph type="sldNum" sz="quarter" idx="5"/>
          </p:nvPr>
        </p:nvSpPr>
        <p:spPr/>
        <p:txBody>
          <a:bodyPr/>
          <a:lstStyle/>
          <a:p>
            <a:fld id="{2C4996B5-99FC-40EC-8178-B2137DF3989A}" type="slidenum">
              <a:rPr lang="en-US" smtClean="0"/>
              <a:t>23</a:t>
            </a:fld>
            <a:endParaRPr lang="en-US"/>
          </a:p>
        </p:txBody>
      </p:sp>
    </p:spTree>
    <p:extLst>
      <p:ext uri="{BB962C8B-B14F-4D97-AF65-F5344CB8AC3E}">
        <p14:creationId xmlns:p14="http://schemas.microsoft.com/office/powerpoint/2010/main" val="981593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“Spark Your Business” slide(s) you wish to share and hide the rest.</a:t>
            </a:r>
          </a:p>
        </p:txBody>
      </p:sp>
      <p:sp>
        <p:nvSpPr>
          <p:cNvPr id="4" name="Slide Number Placeholder 3"/>
          <p:cNvSpPr>
            <a:spLocks noGrp="1"/>
          </p:cNvSpPr>
          <p:nvPr>
            <p:ph type="sldNum" sz="quarter" idx="5"/>
          </p:nvPr>
        </p:nvSpPr>
        <p:spPr/>
        <p:txBody>
          <a:bodyPr/>
          <a:lstStyle/>
          <a:p>
            <a:fld id="{2C4996B5-99FC-40EC-8178-B2137DF3989A}" type="slidenum">
              <a:rPr lang="en-US" smtClean="0"/>
              <a:t>24</a:t>
            </a:fld>
            <a:endParaRPr lang="en-US"/>
          </a:p>
        </p:txBody>
      </p:sp>
    </p:spTree>
    <p:extLst>
      <p:ext uri="{BB962C8B-B14F-4D97-AF65-F5344CB8AC3E}">
        <p14:creationId xmlns:p14="http://schemas.microsoft.com/office/powerpoint/2010/main" val="908841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“Spark Your Business” slide(s) you wish to share and hide the rest.</a:t>
            </a:r>
          </a:p>
        </p:txBody>
      </p:sp>
      <p:sp>
        <p:nvSpPr>
          <p:cNvPr id="4" name="Slide Number Placeholder 3"/>
          <p:cNvSpPr>
            <a:spLocks noGrp="1"/>
          </p:cNvSpPr>
          <p:nvPr>
            <p:ph type="sldNum" sz="quarter" idx="5"/>
          </p:nvPr>
        </p:nvSpPr>
        <p:spPr/>
        <p:txBody>
          <a:bodyPr/>
          <a:lstStyle/>
          <a:p>
            <a:fld id="{2C4996B5-99FC-40EC-8178-B2137DF3989A}" type="slidenum">
              <a:rPr lang="en-US" smtClean="0"/>
              <a:t>25</a:t>
            </a:fld>
            <a:endParaRPr lang="en-US"/>
          </a:p>
        </p:txBody>
      </p:sp>
    </p:spTree>
    <p:extLst>
      <p:ext uri="{BB962C8B-B14F-4D97-AF65-F5344CB8AC3E}">
        <p14:creationId xmlns:p14="http://schemas.microsoft.com/office/powerpoint/2010/main" val="2580046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“Spark Your Business” slide(s) you wish to share and hide the rest.</a:t>
            </a:r>
          </a:p>
        </p:txBody>
      </p:sp>
      <p:sp>
        <p:nvSpPr>
          <p:cNvPr id="4" name="Slide Number Placeholder 3"/>
          <p:cNvSpPr>
            <a:spLocks noGrp="1"/>
          </p:cNvSpPr>
          <p:nvPr>
            <p:ph type="sldNum" sz="quarter" idx="5"/>
          </p:nvPr>
        </p:nvSpPr>
        <p:spPr/>
        <p:txBody>
          <a:bodyPr/>
          <a:lstStyle/>
          <a:p>
            <a:fld id="{2C4996B5-99FC-40EC-8178-B2137DF3989A}" type="slidenum">
              <a:rPr lang="en-US" smtClean="0"/>
              <a:t>26</a:t>
            </a:fld>
            <a:endParaRPr lang="en-US"/>
          </a:p>
        </p:txBody>
      </p:sp>
    </p:spTree>
    <p:extLst>
      <p:ext uri="{BB962C8B-B14F-4D97-AF65-F5344CB8AC3E}">
        <p14:creationId xmlns:p14="http://schemas.microsoft.com/office/powerpoint/2010/main" val="1287582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Edit the agenda as appropriate for your meeting.</a:t>
            </a:r>
          </a:p>
        </p:txBody>
      </p:sp>
      <p:sp>
        <p:nvSpPr>
          <p:cNvPr id="4" name="Slide Number Placeholder 3"/>
          <p:cNvSpPr>
            <a:spLocks noGrp="1"/>
          </p:cNvSpPr>
          <p:nvPr>
            <p:ph type="sldNum" sz="quarter" idx="5"/>
          </p:nvPr>
        </p:nvSpPr>
        <p:spPr/>
        <p:txBody>
          <a:bodyPr/>
          <a:lstStyle/>
          <a:p>
            <a:fld id="{2C4996B5-99FC-40EC-8178-B2137DF3989A}" type="slidenum">
              <a:rPr lang="en-US" smtClean="0"/>
              <a:t>3</a:t>
            </a:fld>
            <a:endParaRPr lang="en-US"/>
          </a:p>
        </p:txBody>
      </p:sp>
    </p:spTree>
    <p:extLst>
      <p:ext uri="{BB962C8B-B14F-4D97-AF65-F5344CB8AC3E}">
        <p14:creationId xmlns:p14="http://schemas.microsoft.com/office/powerpoint/2010/main" val="1777867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dirty="0"/>
              <a:t>New company listings and buyer needs </a:t>
            </a:r>
          </a:p>
          <a:p>
            <a:pPr marL="228600" indent="-228600">
              <a:buFont typeface="+mj-lt"/>
              <a:buAutoNum type="arabicPeriod"/>
            </a:pPr>
            <a:r>
              <a:rPr lang="en-US" b="0" dirty="0"/>
              <a:t>Company Initiatives (company-specific updates or topics you deem appropriate)</a:t>
            </a:r>
          </a:p>
          <a:p>
            <a:pPr marL="228600" indent="-228600">
              <a:buFont typeface="+mj-lt"/>
              <a:buAutoNum type="arabicPeriod"/>
            </a:pPr>
            <a:r>
              <a:rPr lang="en-US" b="0" dirty="0"/>
              <a:t>“Parking Lot” items from previous meetings </a:t>
            </a:r>
          </a:p>
          <a:p>
            <a:pPr marL="228600" indent="-228600">
              <a:buFont typeface="+mj-lt"/>
              <a:buAutoNum type="arabicPeriod"/>
            </a:pPr>
            <a:r>
              <a:rPr lang="en-US" b="0" dirty="0"/>
              <a:t>Agent Sales Contest</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4</a:t>
            </a:fld>
            <a:endParaRPr lang="en-US"/>
          </a:p>
        </p:txBody>
      </p:sp>
    </p:spTree>
    <p:extLst>
      <p:ext uri="{BB962C8B-B14F-4D97-AF65-F5344CB8AC3E}">
        <p14:creationId xmlns:p14="http://schemas.microsoft.com/office/powerpoint/2010/main" val="290263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pPr marL="228600" indent="-228600">
              <a:buFont typeface="+mj-lt"/>
              <a:buAutoNum type="arabicPeriod"/>
            </a:pPr>
            <a:r>
              <a:rPr lang="en-US" b="0" dirty="0"/>
              <a:t>Company marketing initiatives</a:t>
            </a:r>
          </a:p>
          <a:p>
            <a:pPr marL="228600" indent="-228600">
              <a:buFont typeface="+mj-lt"/>
              <a:buAutoNum type="arabicPeriod"/>
            </a:pPr>
            <a:r>
              <a:rPr lang="en-US" b="0" dirty="0"/>
              <a:t>Company community service projects and events</a:t>
            </a:r>
          </a:p>
          <a:p>
            <a:pPr marL="228600" indent="-228600">
              <a:buFont typeface="+mj-lt"/>
              <a:buAutoNum type="arabicPeriod"/>
            </a:pPr>
            <a:r>
              <a:rPr lang="en-US" b="0" dirty="0"/>
              <a:t>Agent marketing opportunities that complement company/brand marketing</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5</a:t>
            </a:fld>
            <a:endParaRPr lang="en-US"/>
          </a:p>
        </p:txBody>
      </p:sp>
    </p:spTree>
    <p:extLst>
      <p:ext uri="{BB962C8B-B14F-4D97-AF65-F5344CB8AC3E}">
        <p14:creationId xmlns:p14="http://schemas.microsoft.com/office/powerpoint/2010/main" val="1515029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6</a:t>
            </a:fld>
            <a:endParaRPr lang="en-US"/>
          </a:p>
        </p:txBody>
      </p:sp>
    </p:spTree>
    <p:extLst>
      <p:ext uri="{BB962C8B-B14F-4D97-AF65-F5344CB8AC3E}">
        <p14:creationId xmlns:p14="http://schemas.microsoft.com/office/powerpoint/2010/main" val="1226168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Learning Sprint Video Instructions</a:t>
            </a:r>
          </a:p>
          <a:p>
            <a:endParaRPr lang="en-US" b="0" u="sng" dirty="0"/>
          </a:p>
          <a:p>
            <a:r>
              <a:rPr lang="en-US" b="1" u="sng" dirty="0"/>
              <a:t>PowerPoint</a:t>
            </a:r>
          </a:p>
          <a:p>
            <a:pPr marL="0" indent="0">
              <a:buFont typeface="+mj-lt"/>
              <a:buNone/>
            </a:pPr>
            <a:r>
              <a:rPr lang="en-US" b="0" dirty="0"/>
              <a:t>Option 1:  Use this slide to click on the link to the video you wish to play. </a:t>
            </a:r>
            <a:r>
              <a:rPr lang="en-US" b="1" i="1" dirty="0"/>
              <a:t>You must be logged into your Spark &amp; Logic account to play the video.</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Option 2:  Use one of the following slides to play the embedded video.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Hide or delete the slides you do not wish to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sng" dirty="0"/>
              <a:t>Google Slides or Keynote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Option 1: </a:t>
            </a:r>
            <a:r>
              <a:rPr lang="en-US" b="0" dirty="0"/>
              <a:t>Use this slide to click on the link to the video you wish to play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Embedded videos will not play in Google Slides or Keynote.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dirty="0"/>
              <a:t>Hide or delete the slides you do not wish to use</a:t>
            </a:r>
          </a:p>
        </p:txBody>
      </p:sp>
      <p:sp>
        <p:nvSpPr>
          <p:cNvPr id="4" name="Slide Number Placeholder 3"/>
          <p:cNvSpPr>
            <a:spLocks noGrp="1"/>
          </p:cNvSpPr>
          <p:nvPr>
            <p:ph type="sldNum" sz="quarter" idx="5"/>
          </p:nvPr>
        </p:nvSpPr>
        <p:spPr/>
        <p:txBody>
          <a:bodyPr/>
          <a:lstStyle/>
          <a:p>
            <a:fld id="{2C4996B5-99FC-40EC-8178-B2137DF3989A}" type="slidenum">
              <a:rPr lang="en-US" smtClean="0"/>
              <a:t>7</a:t>
            </a:fld>
            <a:endParaRPr lang="en-US"/>
          </a:p>
        </p:txBody>
      </p:sp>
    </p:spTree>
    <p:extLst>
      <p:ext uri="{BB962C8B-B14F-4D97-AF65-F5344CB8AC3E}">
        <p14:creationId xmlns:p14="http://schemas.microsoft.com/office/powerpoint/2010/main" val="1414958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Hide this slide if you do not wish to play this video.</a:t>
            </a:r>
          </a:p>
          <a:p>
            <a:endParaRPr lang="en-US" i="1" dirty="0"/>
          </a:p>
          <a:p>
            <a:r>
              <a:rPr lang="en-US" dirty="0">
                <a:solidFill>
                  <a:srgbClr val="FF0000"/>
                </a:solidFill>
              </a:rPr>
              <a:t>Embedded videos are for PowerPoint only.  </a:t>
            </a:r>
            <a:r>
              <a:rPr lang="en-US" sz="1600" b="1" dirty="0">
                <a:solidFill>
                  <a:srgbClr val="FF0000"/>
                </a:solidFill>
              </a:rPr>
              <a:t>Videos will NOT play in Google Slides or Keynote.</a:t>
            </a:r>
          </a:p>
          <a:p>
            <a:endParaRPr lang="en-US" i="1" dirty="0"/>
          </a:p>
        </p:txBody>
      </p:sp>
      <p:sp>
        <p:nvSpPr>
          <p:cNvPr id="4" name="Slide Number Placeholder 3"/>
          <p:cNvSpPr>
            <a:spLocks noGrp="1"/>
          </p:cNvSpPr>
          <p:nvPr>
            <p:ph type="sldNum" sz="quarter" idx="5"/>
          </p:nvPr>
        </p:nvSpPr>
        <p:spPr/>
        <p:txBody>
          <a:bodyPr/>
          <a:lstStyle/>
          <a:p>
            <a:fld id="{2C4996B5-99FC-40EC-8178-B2137DF3989A}" type="slidenum">
              <a:rPr lang="en-US" smtClean="0"/>
              <a:t>8</a:t>
            </a:fld>
            <a:endParaRPr lang="en-US"/>
          </a:p>
        </p:txBody>
      </p:sp>
    </p:spTree>
    <p:extLst>
      <p:ext uri="{BB962C8B-B14F-4D97-AF65-F5344CB8AC3E}">
        <p14:creationId xmlns:p14="http://schemas.microsoft.com/office/powerpoint/2010/main" val="1115386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Hide this slide if you do not wish to play this video.</a:t>
            </a:r>
          </a:p>
          <a:p>
            <a:endParaRPr lang="en-US" i="1" dirty="0"/>
          </a:p>
          <a:p>
            <a:r>
              <a:rPr lang="en-US" dirty="0">
                <a:solidFill>
                  <a:srgbClr val="FF0000"/>
                </a:solidFill>
              </a:rPr>
              <a:t>Embedded videos are for PowerPoint only.  </a:t>
            </a:r>
            <a:r>
              <a:rPr lang="en-US" sz="1600" b="1" dirty="0">
                <a:solidFill>
                  <a:srgbClr val="FF0000"/>
                </a:solidFill>
              </a:rPr>
              <a:t>Videos will NOT play in Google Slides or Keynote.</a:t>
            </a:r>
          </a:p>
          <a:p>
            <a:endParaRPr lang="en-US" i="1" dirty="0"/>
          </a:p>
        </p:txBody>
      </p:sp>
      <p:sp>
        <p:nvSpPr>
          <p:cNvPr id="4" name="Slide Number Placeholder 3"/>
          <p:cNvSpPr>
            <a:spLocks noGrp="1"/>
          </p:cNvSpPr>
          <p:nvPr>
            <p:ph type="sldNum" sz="quarter" idx="5"/>
          </p:nvPr>
        </p:nvSpPr>
        <p:spPr/>
        <p:txBody>
          <a:bodyPr/>
          <a:lstStyle/>
          <a:p>
            <a:fld id="{2C4996B5-99FC-40EC-8178-B2137DF3989A}" type="slidenum">
              <a:rPr lang="en-US" smtClean="0"/>
              <a:t>9</a:t>
            </a:fld>
            <a:endParaRPr lang="en-US"/>
          </a:p>
        </p:txBody>
      </p:sp>
    </p:spTree>
    <p:extLst>
      <p:ext uri="{BB962C8B-B14F-4D97-AF65-F5344CB8AC3E}">
        <p14:creationId xmlns:p14="http://schemas.microsoft.com/office/powerpoint/2010/main" val="3380821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Only" type="titleOnly" preserve="1">
  <p:cSld name="1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6C92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87082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5DFF-A1BC-4400-89FF-7E7218BDC4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3A9A3F-CD09-4A99-84CD-C1FCB54AF463}"/>
              </a:ext>
            </a:extLst>
          </p:cNvPr>
          <p:cNvSpPr>
            <a:spLocks noGrp="1"/>
          </p:cNvSpPr>
          <p:nvPr>
            <p:ph type="dt" sz="half" idx="10"/>
          </p:nvPr>
        </p:nvSpPr>
        <p:spPr/>
        <p:txBody>
          <a:bodyPr/>
          <a:lstStyle/>
          <a:p>
            <a:fld id="{40C602D2-F66F-4877-B56C-434DAAFE4BA8}" type="datetimeFigureOut">
              <a:rPr lang="en-US" smtClean="0"/>
              <a:t>7/17/2023</a:t>
            </a:fld>
            <a:endParaRPr lang="en-US"/>
          </a:p>
        </p:txBody>
      </p:sp>
      <p:sp>
        <p:nvSpPr>
          <p:cNvPr id="4" name="Footer Placeholder 3">
            <a:extLst>
              <a:ext uri="{FF2B5EF4-FFF2-40B4-BE49-F238E27FC236}">
                <a16:creationId xmlns:a16="http://schemas.microsoft.com/office/drawing/2014/main" id="{71A2B003-895F-41C1-9D54-4B3F97FFA9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20CEA0-2716-4669-AD2D-F9557F9A4917}"/>
              </a:ext>
            </a:extLst>
          </p:cNvPr>
          <p:cNvSpPr>
            <a:spLocks noGrp="1"/>
          </p:cNvSpPr>
          <p:nvPr>
            <p:ph type="sldNum" sz="quarter" idx="12"/>
          </p:nvPr>
        </p:nvSpPr>
        <p:spPr/>
        <p:txBody>
          <a:bodyPr/>
          <a:lstStyle/>
          <a:p>
            <a:fld id="{07461DE2-1905-4837-A7A6-BB5080D9EE50}" type="slidenum">
              <a:rPr lang="en-US" smtClean="0"/>
              <a:t>‹#›</a:t>
            </a:fld>
            <a:endParaRPr lang="en-US"/>
          </a:p>
        </p:txBody>
      </p:sp>
    </p:spTree>
    <p:extLst>
      <p:ext uri="{BB962C8B-B14F-4D97-AF65-F5344CB8AC3E}">
        <p14:creationId xmlns:p14="http://schemas.microsoft.com/office/powerpoint/2010/main" val="1653132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3274-5E2B-45B0-9BEC-0597289754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2A918-0562-4498-9255-A9DED46690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A130DF-4378-476A-89C1-F8D6FC19ECAE}"/>
              </a:ext>
            </a:extLst>
          </p:cNvPr>
          <p:cNvSpPr>
            <a:spLocks noGrp="1"/>
          </p:cNvSpPr>
          <p:nvPr>
            <p:ph type="dt" sz="half" idx="10"/>
          </p:nvPr>
        </p:nvSpPr>
        <p:spPr/>
        <p:txBody>
          <a:bodyPr/>
          <a:lstStyle/>
          <a:p>
            <a:fld id="{72C735D2-AE06-4D49-8B23-B9D355826EA9}" type="datetimeFigureOut">
              <a:rPr lang="en-US" smtClean="0"/>
              <a:t>7/17/2023</a:t>
            </a:fld>
            <a:endParaRPr lang="en-US"/>
          </a:p>
        </p:txBody>
      </p:sp>
      <p:sp>
        <p:nvSpPr>
          <p:cNvPr id="5" name="Footer Placeholder 4">
            <a:extLst>
              <a:ext uri="{FF2B5EF4-FFF2-40B4-BE49-F238E27FC236}">
                <a16:creationId xmlns:a16="http://schemas.microsoft.com/office/drawing/2014/main" id="{137B288F-7C89-47E8-AE6E-7AA47D84E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FD575-9795-456C-B666-BA02B36EE1C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88046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9A05-790D-4BE7-B830-8E67D64856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FA644-7CCB-4D6D-B3AD-2F57C24C5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EE5A8-7EC0-4397-9EED-86186095DBBD}"/>
              </a:ext>
            </a:extLst>
          </p:cNvPr>
          <p:cNvSpPr>
            <a:spLocks noGrp="1"/>
          </p:cNvSpPr>
          <p:nvPr>
            <p:ph type="dt" sz="half" idx="10"/>
          </p:nvPr>
        </p:nvSpPr>
        <p:spPr/>
        <p:txBody>
          <a:bodyPr/>
          <a:lstStyle/>
          <a:p>
            <a:fld id="{72C735D2-AE06-4D49-8B23-B9D355826EA9}" type="datetimeFigureOut">
              <a:rPr lang="en-US" smtClean="0"/>
              <a:t>7/17/2023</a:t>
            </a:fld>
            <a:endParaRPr lang="en-US"/>
          </a:p>
        </p:txBody>
      </p:sp>
      <p:sp>
        <p:nvSpPr>
          <p:cNvPr id="5" name="Footer Placeholder 4">
            <a:extLst>
              <a:ext uri="{FF2B5EF4-FFF2-40B4-BE49-F238E27FC236}">
                <a16:creationId xmlns:a16="http://schemas.microsoft.com/office/drawing/2014/main" id="{704359C1-5CF9-4B25-9046-2E565BEDA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79961-616B-4C14-B97D-6AB720950A65}"/>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687280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2A84-CCCA-47F3-B3B0-12AD968EA6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AC1BC7-8580-4B21-8867-5814CE6288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F366A3-8AAA-4625-9F5F-255FDBAD38AF}"/>
              </a:ext>
            </a:extLst>
          </p:cNvPr>
          <p:cNvSpPr>
            <a:spLocks noGrp="1"/>
          </p:cNvSpPr>
          <p:nvPr>
            <p:ph type="dt" sz="half" idx="10"/>
          </p:nvPr>
        </p:nvSpPr>
        <p:spPr/>
        <p:txBody>
          <a:bodyPr/>
          <a:lstStyle/>
          <a:p>
            <a:fld id="{72C735D2-AE06-4D49-8B23-B9D355826EA9}" type="datetimeFigureOut">
              <a:rPr lang="en-US" smtClean="0"/>
              <a:t>7/17/2023</a:t>
            </a:fld>
            <a:endParaRPr lang="en-US"/>
          </a:p>
        </p:txBody>
      </p:sp>
      <p:sp>
        <p:nvSpPr>
          <p:cNvPr id="5" name="Footer Placeholder 4">
            <a:extLst>
              <a:ext uri="{FF2B5EF4-FFF2-40B4-BE49-F238E27FC236}">
                <a16:creationId xmlns:a16="http://schemas.microsoft.com/office/drawing/2014/main" id="{BABBE51C-F673-4720-ABD3-10A78DB46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15ADC-3576-4D1F-9018-C730AEA95D20}"/>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278880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0BA4-1944-409C-9E29-F60BEB155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46693-B639-4875-9C71-D74F21D434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1DC7EE-3F54-46F7-9FAF-5C5214395B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071733-B76B-432F-85F3-B8FDB9FED8F2}"/>
              </a:ext>
            </a:extLst>
          </p:cNvPr>
          <p:cNvSpPr>
            <a:spLocks noGrp="1"/>
          </p:cNvSpPr>
          <p:nvPr>
            <p:ph type="dt" sz="half" idx="10"/>
          </p:nvPr>
        </p:nvSpPr>
        <p:spPr/>
        <p:txBody>
          <a:bodyPr/>
          <a:lstStyle/>
          <a:p>
            <a:fld id="{72C735D2-AE06-4D49-8B23-B9D355826EA9}" type="datetimeFigureOut">
              <a:rPr lang="en-US" smtClean="0"/>
              <a:t>7/17/2023</a:t>
            </a:fld>
            <a:endParaRPr lang="en-US"/>
          </a:p>
        </p:txBody>
      </p:sp>
      <p:sp>
        <p:nvSpPr>
          <p:cNvPr id="6" name="Footer Placeholder 5">
            <a:extLst>
              <a:ext uri="{FF2B5EF4-FFF2-40B4-BE49-F238E27FC236}">
                <a16:creationId xmlns:a16="http://schemas.microsoft.com/office/drawing/2014/main" id="{3972A6AA-AD42-4090-B054-5DD0897774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A87CC-25CA-4D1A-B3A7-F772DAC700F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151601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FB16-208C-4208-9BD0-13030ECF84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66B016-26C0-43E8-A1E2-1A13C9B8D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C3F50-8795-4D04-A665-91E38DA260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775192-D66E-49F1-B78A-F996EBE4C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F92C1-3C28-4EBF-A85E-8DFBA37D8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CD9D41-388F-4665-910D-64CAD8C10EC2}"/>
              </a:ext>
            </a:extLst>
          </p:cNvPr>
          <p:cNvSpPr>
            <a:spLocks noGrp="1"/>
          </p:cNvSpPr>
          <p:nvPr>
            <p:ph type="dt" sz="half" idx="10"/>
          </p:nvPr>
        </p:nvSpPr>
        <p:spPr/>
        <p:txBody>
          <a:bodyPr/>
          <a:lstStyle/>
          <a:p>
            <a:fld id="{72C735D2-AE06-4D49-8B23-B9D355826EA9}" type="datetimeFigureOut">
              <a:rPr lang="en-US" smtClean="0"/>
              <a:t>7/17/2023</a:t>
            </a:fld>
            <a:endParaRPr lang="en-US"/>
          </a:p>
        </p:txBody>
      </p:sp>
      <p:sp>
        <p:nvSpPr>
          <p:cNvPr id="8" name="Footer Placeholder 7">
            <a:extLst>
              <a:ext uri="{FF2B5EF4-FFF2-40B4-BE49-F238E27FC236}">
                <a16:creationId xmlns:a16="http://schemas.microsoft.com/office/drawing/2014/main" id="{409803AC-13DE-4B96-B87B-6D7B1E95A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D4C9CB-A9A8-4D6D-9109-3AF6512164E6}"/>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857531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4AD7-7A08-42E4-BC9E-C90827DD88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8351C3-3AB4-4DFF-81E9-58A95EF2D08F}"/>
              </a:ext>
            </a:extLst>
          </p:cNvPr>
          <p:cNvSpPr>
            <a:spLocks noGrp="1"/>
          </p:cNvSpPr>
          <p:nvPr>
            <p:ph type="dt" sz="half" idx="10"/>
          </p:nvPr>
        </p:nvSpPr>
        <p:spPr/>
        <p:txBody>
          <a:bodyPr/>
          <a:lstStyle/>
          <a:p>
            <a:fld id="{72C735D2-AE06-4D49-8B23-B9D355826EA9}" type="datetimeFigureOut">
              <a:rPr lang="en-US" smtClean="0"/>
              <a:t>7/17/2023</a:t>
            </a:fld>
            <a:endParaRPr lang="en-US"/>
          </a:p>
        </p:txBody>
      </p:sp>
      <p:sp>
        <p:nvSpPr>
          <p:cNvPr id="4" name="Footer Placeholder 3">
            <a:extLst>
              <a:ext uri="{FF2B5EF4-FFF2-40B4-BE49-F238E27FC236}">
                <a16:creationId xmlns:a16="http://schemas.microsoft.com/office/drawing/2014/main" id="{F32F0C86-B66B-4783-909D-648C818751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F11999-86AD-478F-9ECD-2F7D1D5F2902}"/>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911581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869C6-2F0F-4BAD-80CA-ECA0FEE290AC}"/>
              </a:ext>
            </a:extLst>
          </p:cNvPr>
          <p:cNvSpPr>
            <a:spLocks noGrp="1"/>
          </p:cNvSpPr>
          <p:nvPr>
            <p:ph type="dt" sz="half" idx="10"/>
          </p:nvPr>
        </p:nvSpPr>
        <p:spPr/>
        <p:txBody>
          <a:bodyPr/>
          <a:lstStyle/>
          <a:p>
            <a:fld id="{72C735D2-AE06-4D49-8B23-B9D355826EA9}" type="datetimeFigureOut">
              <a:rPr lang="en-US" smtClean="0"/>
              <a:t>7/17/2023</a:t>
            </a:fld>
            <a:endParaRPr lang="en-US"/>
          </a:p>
        </p:txBody>
      </p:sp>
      <p:sp>
        <p:nvSpPr>
          <p:cNvPr id="3" name="Footer Placeholder 2">
            <a:extLst>
              <a:ext uri="{FF2B5EF4-FFF2-40B4-BE49-F238E27FC236}">
                <a16:creationId xmlns:a16="http://schemas.microsoft.com/office/drawing/2014/main" id="{638A0286-BC6F-451B-BCF3-33570AF70A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D2363-75E6-443C-9A16-09DCB2EBEBA4}"/>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377001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A926-1A43-4415-A795-53D92C1B4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D9FB0D-FB52-41FE-9B8C-4502CB604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07850D-F7DD-4CE4-87D0-803CE39D2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D8CC28-C34D-4AED-99E9-FDB2F0CDECBC}"/>
              </a:ext>
            </a:extLst>
          </p:cNvPr>
          <p:cNvSpPr>
            <a:spLocks noGrp="1"/>
          </p:cNvSpPr>
          <p:nvPr>
            <p:ph type="dt" sz="half" idx="10"/>
          </p:nvPr>
        </p:nvSpPr>
        <p:spPr/>
        <p:txBody>
          <a:bodyPr/>
          <a:lstStyle/>
          <a:p>
            <a:fld id="{72C735D2-AE06-4D49-8B23-B9D355826EA9}" type="datetimeFigureOut">
              <a:rPr lang="en-US" smtClean="0"/>
              <a:t>7/17/2023</a:t>
            </a:fld>
            <a:endParaRPr lang="en-US"/>
          </a:p>
        </p:txBody>
      </p:sp>
      <p:sp>
        <p:nvSpPr>
          <p:cNvPr id="6" name="Footer Placeholder 5">
            <a:extLst>
              <a:ext uri="{FF2B5EF4-FFF2-40B4-BE49-F238E27FC236}">
                <a16:creationId xmlns:a16="http://schemas.microsoft.com/office/drawing/2014/main" id="{3D4AE244-EB24-4116-9005-940E3344CB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C5310-6363-46D0-AAF8-C690C1A25ABE}"/>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27296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B89-FB38-47FC-A6AD-C692E6ABD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432161-D77A-4DD7-BD9D-2AA7088CA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C61197-D291-45C7-A02C-9893AFB2E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98245-5DD9-4E71-AD76-5E6877F256EB}"/>
              </a:ext>
            </a:extLst>
          </p:cNvPr>
          <p:cNvSpPr>
            <a:spLocks noGrp="1"/>
          </p:cNvSpPr>
          <p:nvPr>
            <p:ph type="dt" sz="half" idx="10"/>
          </p:nvPr>
        </p:nvSpPr>
        <p:spPr/>
        <p:txBody>
          <a:bodyPr/>
          <a:lstStyle/>
          <a:p>
            <a:fld id="{72C735D2-AE06-4D49-8B23-B9D355826EA9}" type="datetimeFigureOut">
              <a:rPr lang="en-US" smtClean="0"/>
              <a:t>7/17/2023</a:t>
            </a:fld>
            <a:endParaRPr lang="en-US"/>
          </a:p>
        </p:txBody>
      </p:sp>
      <p:sp>
        <p:nvSpPr>
          <p:cNvPr id="6" name="Footer Placeholder 5">
            <a:extLst>
              <a:ext uri="{FF2B5EF4-FFF2-40B4-BE49-F238E27FC236}">
                <a16:creationId xmlns:a16="http://schemas.microsoft.com/office/drawing/2014/main" id="{B89D33EF-52DE-4FBC-A01B-B6C749A65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024C6-F60C-4FB5-8031-23A05225346A}"/>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76557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Only" type="titleOnly" preserve="1">
  <p:cSld name="2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179529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4DD6-122A-41F1-A830-1AC47FB803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52E6C7-6418-44E1-B29F-86D14605FD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9E4FF-5D7D-488B-82A8-CA67B9DD63B3}"/>
              </a:ext>
            </a:extLst>
          </p:cNvPr>
          <p:cNvSpPr>
            <a:spLocks noGrp="1"/>
          </p:cNvSpPr>
          <p:nvPr>
            <p:ph type="dt" sz="half" idx="10"/>
          </p:nvPr>
        </p:nvSpPr>
        <p:spPr/>
        <p:txBody>
          <a:bodyPr/>
          <a:lstStyle/>
          <a:p>
            <a:fld id="{72C735D2-AE06-4D49-8B23-B9D355826EA9}" type="datetimeFigureOut">
              <a:rPr lang="en-US" smtClean="0"/>
              <a:t>7/17/2023</a:t>
            </a:fld>
            <a:endParaRPr lang="en-US"/>
          </a:p>
        </p:txBody>
      </p:sp>
      <p:sp>
        <p:nvSpPr>
          <p:cNvPr id="5" name="Footer Placeholder 4">
            <a:extLst>
              <a:ext uri="{FF2B5EF4-FFF2-40B4-BE49-F238E27FC236}">
                <a16:creationId xmlns:a16="http://schemas.microsoft.com/office/drawing/2014/main" id="{036F54C3-769B-477A-A503-5CF7C4DF5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38FDA-96A8-4FD2-BA14-652D67B1B66C}"/>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914783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B713BB-0685-466E-9687-B617992973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111A92-8828-40BC-B386-E8E2D346A7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06D3A-1EE1-489E-B646-5753758D8551}"/>
              </a:ext>
            </a:extLst>
          </p:cNvPr>
          <p:cNvSpPr>
            <a:spLocks noGrp="1"/>
          </p:cNvSpPr>
          <p:nvPr>
            <p:ph type="dt" sz="half" idx="10"/>
          </p:nvPr>
        </p:nvSpPr>
        <p:spPr/>
        <p:txBody>
          <a:bodyPr/>
          <a:lstStyle/>
          <a:p>
            <a:fld id="{72C735D2-AE06-4D49-8B23-B9D355826EA9}" type="datetimeFigureOut">
              <a:rPr lang="en-US" smtClean="0"/>
              <a:t>7/17/2023</a:t>
            </a:fld>
            <a:endParaRPr lang="en-US"/>
          </a:p>
        </p:txBody>
      </p:sp>
      <p:sp>
        <p:nvSpPr>
          <p:cNvPr id="5" name="Footer Placeholder 4">
            <a:extLst>
              <a:ext uri="{FF2B5EF4-FFF2-40B4-BE49-F238E27FC236}">
                <a16:creationId xmlns:a16="http://schemas.microsoft.com/office/drawing/2014/main" id="{9E02799E-054F-4B80-B63D-8F409C610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BC2B2-D6F4-41F2-8D2C-D920971ED22D}"/>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339521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Only" preserve="1">
  <p:cSld name="2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26983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Only" preserve="1">
  <p:cSld name="3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32"/>
          <p:cNvSpPr/>
          <p:nvPr/>
        </p:nvSpPr>
        <p:spPr>
          <a:xfrm>
            <a:off x="6096000" y="0"/>
            <a:ext cx="6096000" cy="6858000"/>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3384136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50"/>
        <p:cNvGrpSpPr/>
        <p:nvPr/>
      </p:nvGrpSpPr>
      <p:grpSpPr>
        <a:xfrm>
          <a:off x="0" y="0"/>
          <a:ext cx="0" cy="0"/>
          <a:chOff x="0" y="0"/>
          <a:chExt cx="0" cy="0"/>
        </a:xfrm>
      </p:grpSpPr>
      <p:sp>
        <p:nvSpPr>
          <p:cNvPr id="51" name="Google Shape;51;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mn-l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488459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6"/>
        <p:cNvGrpSpPr/>
        <p:nvPr/>
      </p:nvGrpSpPr>
      <p:grpSpPr>
        <a:xfrm>
          <a:off x="0" y="0"/>
          <a:ext cx="0" cy="0"/>
          <a:chOff x="0" y="0"/>
          <a:chExt cx="0" cy="0"/>
        </a:xfrm>
      </p:grpSpPr>
      <p:sp>
        <p:nvSpPr>
          <p:cNvPr id="57" name="Google Shape;57;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8" name="Google Shape;58;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mn-lt"/>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59" name="Google Shape;5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39873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62"/>
        <p:cNvGrpSpPr/>
        <p:nvPr/>
      </p:nvGrpSpPr>
      <p:grpSpPr>
        <a:xfrm>
          <a:off x="0" y="0"/>
          <a:ext cx="0" cy="0"/>
          <a:chOff x="0" y="0"/>
          <a:chExt cx="0" cy="0"/>
        </a:xfrm>
      </p:grpSpPr>
      <p:sp>
        <p:nvSpPr>
          <p:cNvPr id="63" name="Google Shape;63;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54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5" name="Google Shape;65;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6" name="Google Shape;66;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7" name="Google Shape;67;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800">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8" name="Google Shape;6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28930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Title Only" preserve="1">
  <p:cSld name="3_Title Only">
    <p:spTree>
      <p:nvGrpSpPr>
        <p:cNvPr id="1" name="Shape 75"/>
        <p:cNvGrpSpPr/>
        <p:nvPr/>
      </p:nvGrpSpPr>
      <p:grpSpPr>
        <a:xfrm>
          <a:off x="0" y="0"/>
          <a:ext cx="0" cy="0"/>
          <a:chOff x="0" y="0"/>
          <a:chExt cx="0" cy="0"/>
        </a:xfrm>
      </p:grpSpPr>
      <p:sp>
        <p:nvSpPr>
          <p:cNvPr id="76" name="Google Shape;76;p33"/>
          <p:cNvSpPr txBox="1">
            <a:spLocks noGrp="1"/>
          </p:cNvSpPr>
          <p:nvPr>
            <p:ph type="title"/>
          </p:nvPr>
        </p:nvSpPr>
        <p:spPr>
          <a:xfrm>
            <a:off x="627888" y="566926"/>
            <a:ext cx="4657344" cy="139839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95861"/>
              </a:buClr>
              <a:buSzPts val="4400"/>
              <a:buFont typeface="Twentieth Century"/>
              <a:buNone/>
              <a:defRPr>
                <a:solidFill>
                  <a:srgbClr val="39586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33"/>
          <p:cNvSpPr/>
          <p:nvPr/>
        </p:nvSpPr>
        <p:spPr>
          <a:xfrm>
            <a:off x="6096000" y="566927"/>
            <a:ext cx="6096000" cy="5724145"/>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8" name="Google Shape;78;p33"/>
          <p:cNvSpPr txBox="1">
            <a:spLocks noGrp="1"/>
          </p:cNvSpPr>
          <p:nvPr>
            <p:ph type="body" idx="1"/>
          </p:nvPr>
        </p:nvSpPr>
        <p:spPr>
          <a:xfrm>
            <a:off x="627889" y="2203894"/>
            <a:ext cx="4658106" cy="408717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3128403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79"/>
        <p:cNvGrpSpPr/>
        <p:nvPr/>
      </p:nvGrpSpPr>
      <p:grpSpPr>
        <a:xfrm>
          <a:off x="0" y="0"/>
          <a:ext cx="0" cy="0"/>
          <a:chOff x="0" y="0"/>
          <a:chExt cx="0" cy="0"/>
        </a:xfrm>
      </p:grpSpPr>
      <p:sp>
        <p:nvSpPr>
          <p:cNvPr id="80" name="Google Shape;8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wentieth Century"/>
              <a:buNone/>
              <a:defRPr sz="32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82" name="Google Shape;8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mn-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83" name="Google Shape;8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0776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2"/>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lang="en-US" dirty="0">
              <a:latin typeface="+mn-lt"/>
            </a:endParaRPr>
          </a:p>
          <a:p>
            <a:endParaRPr dirty="0"/>
          </a:p>
        </p:txBody>
      </p:sp>
      <p:sp>
        <p:nvSpPr>
          <p:cNvPr id="11" name="Google Shape;1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panose="02060603020205020403" pitchFamily="18" charset="0"/>
                <a:cs typeface="Rockwell" panose="02060603020205020403" pitchFamily="18" charset="0"/>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 name="Google Shape;1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3" name="Google Shape;1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dirty="0"/>
          </a:p>
        </p:txBody>
      </p:sp>
      <p:sp>
        <p:nvSpPr>
          <p:cNvPr id="2" name="Title Placeholder 1">
            <a:extLst>
              <a:ext uri="{FF2B5EF4-FFF2-40B4-BE49-F238E27FC236}">
                <a16:creationId xmlns:a16="http://schemas.microsoft.com/office/drawing/2014/main" id="{9A17E592-CCFD-4018-95B6-C357ED300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687192327"/>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400" b="0" i="0" u="none" strike="noStrike" cap="none">
          <a:solidFill>
            <a:schemeClr val="bg2"/>
          </a:solidFill>
          <a:latin typeface="Tw Cen MT" panose="020B0602020104020603" pitchFamily="34" charset="0"/>
          <a:ea typeface="Tw Cen MT" panose="020B06020201040206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08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36B43B-370F-414F-B020-DC37FDEE3D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580CA-C503-415F-B80C-2B51F28FE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209CD-FFC2-4201-9173-E603B20702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735D2-AE06-4D49-8B23-B9D355826EA9}" type="datetimeFigureOut">
              <a:rPr lang="en-US" smtClean="0"/>
              <a:t>7/17/2023</a:t>
            </a:fld>
            <a:endParaRPr lang="en-US"/>
          </a:p>
        </p:txBody>
      </p:sp>
      <p:sp>
        <p:nvSpPr>
          <p:cNvPr id="5" name="Footer Placeholder 4">
            <a:extLst>
              <a:ext uri="{FF2B5EF4-FFF2-40B4-BE49-F238E27FC236}">
                <a16:creationId xmlns:a16="http://schemas.microsoft.com/office/drawing/2014/main" id="{3D3F9B57-AB46-4AC8-8F25-B97E3F3139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757840-1817-46CA-B490-AEF0A8D80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EF15B-8E6E-4167-93A7-64AEA412F5EB}" type="slidenum">
              <a:rPr lang="en-US" smtClean="0"/>
              <a:t>‹#›</a:t>
            </a:fld>
            <a:endParaRPr lang="en-US"/>
          </a:p>
        </p:txBody>
      </p:sp>
    </p:spTree>
    <p:extLst>
      <p:ext uri="{BB962C8B-B14F-4D97-AF65-F5344CB8AC3E}">
        <p14:creationId xmlns:p14="http://schemas.microsoft.com/office/powerpoint/2010/main" val="121406191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video" Target="https://player.vimeo.com/video/729260708?h=80e58f5124&amp;app_id=122963" TargetMode="Externa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xml"/><Relationship Id="rId1" Type="http://schemas.openxmlformats.org/officeDocument/2006/relationships/video" Target="https://player.vimeo.com/video/845950962?h=4cb0e12158&amp;app_id=122963" TargetMode="Externa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xml"/><Relationship Id="rId1" Type="http://schemas.openxmlformats.org/officeDocument/2006/relationships/video" Target="https://player.vimeo.com/video/645300988?h=b1e842cdfb&amp;app_id=122963" TargetMode="Externa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video" Target="https://player.vimeo.com/video/818402078?h=f6dbca0d7d&amp;app_id=122963" TargetMode="Externa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hyperlink" Target="https://sparkandlogic.com/videos/monthly-goal-setting/" TargetMode="External"/><Relationship Id="rId3" Type="http://schemas.openxmlformats.org/officeDocument/2006/relationships/image" Target="../media/image7.jpeg"/><Relationship Id="rId7" Type="http://schemas.openxmlformats.org/officeDocument/2006/relationships/hyperlink" Target="https://sparkandlogic.com/videos/agent-mastermind-business-technology/" TargetMode="External"/><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hyperlink" Target="https://sparkandlogic.com/videos/cybersecurity/" TargetMode="External"/><Relationship Id="rId5" Type="http://schemas.openxmlformats.org/officeDocument/2006/relationships/hyperlink" Target="https://sparkandlogic.com/videos/tech-trends-tools-for-real-estate-success/" TargetMode="External"/><Relationship Id="rId4" Type="http://schemas.openxmlformats.org/officeDocument/2006/relationships/hyperlink" Target="https://sparkandlogic.com/videos/gain-the-ai-advantage/" TargetMode="External"/><Relationship Id="rId9" Type="http://schemas.openxmlformats.org/officeDocument/2006/relationships/hyperlink" Target="https://sparkandlogic.com/videos/monthly-goal-setting-short-version/"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xml"/><Relationship Id="rId1" Type="http://schemas.openxmlformats.org/officeDocument/2006/relationships/video" Target="https://player.vimeo.com/video/845932063?h=311be40011&amp;app_id=122963" TargetMode="Externa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video" Target="https://player.vimeo.com/video/845955927?h=c647b8feb7&amp;app_id=122963" TargetMode="Externa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6" name="Picture 5" descr="A picture containing person&#10;&#10;Description automatically generated">
            <a:extLst>
              <a:ext uri="{FF2B5EF4-FFF2-40B4-BE49-F238E27FC236}">
                <a16:creationId xmlns:a16="http://schemas.microsoft.com/office/drawing/2014/main" id="{65AB0891-6934-01DD-D7D1-22C145154A07}"/>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11402" t="10203" b="15135"/>
          <a:stretch/>
        </p:blipFill>
        <p:spPr>
          <a:xfrm>
            <a:off x="20" y="1"/>
            <a:ext cx="12191980" cy="6857999"/>
          </a:xfrm>
          <a:prstGeom prst="rect">
            <a:avLst/>
          </a:prstGeom>
        </p:spPr>
      </p:pic>
      <p:sp>
        <p:nvSpPr>
          <p:cNvPr id="2" name="Title 1">
            <a:extLst>
              <a:ext uri="{FF2B5EF4-FFF2-40B4-BE49-F238E27FC236}">
                <a16:creationId xmlns:a16="http://schemas.microsoft.com/office/drawing/2014/main" id="{36D19154-AEB4-4CE4-89CD-8470C5A7E7C8}"/>
              </a:ext>
            </a:extLst>
          </p:cNvPr>
          <p:cNvSpPr>
            <a:spLocks noGrp="1"/>
          </p:cNvSpPr>
          <p:nvPr>
            <p:ph type="ctrTitle"/>
          </p:nvPr>
        </p:nvSpPr>
        <p:spPr>
          <a:xfrm>
            <a:off x="5900834" y="1978741"/>
            <a:ext cx="6232849" cy="2900518"/>
          </a:xfrm>
        </p:spPr>
        <p:txBody>
          <a:bodyPr>
            <a:normAutofit/>
          </a:bodyPr>
          <a:lstStyle/>
          <a:p>
            <a:pPr algn="l"/>
            <a:r>
              <a:rPr lang="en-US" sz="11500" b="1" dirty="0">
                <a:solidFill>
                  <a:srgbClr val="FFFFFF"/>
                </a:solidFill>
              </a:rPr>
              <a:t>August</a:t>
            </a:r>
            <a:br>
              <a:rPr lang="en-US" sz="8000" dirty="0">
                <a:solidFill>
                  <a:srgbClr val="FFFFFF"/>
                </a:solidFill>
              </a:rPr>
            </a:br>
            <a:r>
              <a:rPr lang="en-US" sz="8800" dirty="0">
                <a:solidFill>
                  <a:srgbClr val="BFD1D3"/>
                </a:solidFill>
              </a:rPr>
              <a:t>Technology</a:t>
            </a:r>
            <a:endParaRPr lang="en-US" sz="8000" dirty="0">
              <a:solidFill>
                <a:srgbClr val="BFD1D3"/>
              </a:solidFill>
            </a:endParaRPr>
          </a:p>
        </p:txBody>
      </p:sp>
    </p:spTree>
    <p:extLst>
      <p:ext uri="{BB962C8B-B14F-4D97-AF65-F5344CB8AC3E}">
        <p14:creationId xmlns:p14="http://schemas.microsoft.com/office/powerpoint/2010/main" val="30875362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603975-B289-8A6D-BF77-AD6F74AF9D48}"/>
              </a:ext>
            </a:extLst>
          </p:cNvPr>
          <p:cNvSpPr txBox="1"/>
          <p:nvPr/>
        </p:nvSpPr>
        <p:spPr>
          <a:xfrm>
            <a:off x="-2233749" y="1776548"/>
            <a:ext cx="2103120" cy="2831544"/>
          </a:xfrm>
          <a:prstGeom prst="rect">
            <a:avLst/>
          </a:prstGeom>
          <a:noFill/>
        </p:spPr>
        <p:txBody>
          <a:bodyPr wrap="square" rtlCol="0">
            <a:spAutoFit/>
          </a:bodyPr>
          <a:lstStyle/>
          <a:p>
            <a:pPr>
              <a:spcAft>
                <a:spcPts val="600"/>
              </a:spcAft>
            </a:pPr>
            <a:r>
              <a:rPr lang="en-US" dirty="0">
                <a:solidFill>
                  <a:srgbClr val="FF0000"/>
                </a:solidFill>
              </a:rPr>
              <a:t>Embedded videos are for PowerPoint only.  </a:t>
            </a:r>
            <a:endParaRPr lang="en-US">
              <a:solidFill>
                <a:srgbClr val="FF0000"/>
              </a:solidFill>
            </a:endParaRPr>
          </a:p>
          <a:p>
            <a:pPr>
              <a:spcAft>
                <a:spcPts val="600"/>
              </a:spcAft>
            </a:pPr>
            <a:endParaRPr lang="en-US">
              <a:solidFill>
                <a:srgbClr val="FF0000"/>
              </a:solidFill>
            </a:endParaRPr>
          </a:p>
          <a:p>
            <a:pPr>
              <a:spcAft>
                <a:spcPts val="600"/>
              </a:spcAft>
            </a:pPr>
            <a:r>
              <a:rPr lang="en-US" sz="2400" b="1" dirty="0">
                <a:solidFill>
                  <a:srgbClr val="FF0000"/>
                </a:solidFill>
              </a:rPr>
              <a:t>Videos will NOT play in Google Slides or Keynote.</a:t>
            </a:r>
            <a:endParaRPr lang="en-US" sz="2400" b="1">
              <a:solidFill>
                <a:srgbClr val="FF0000"/>
              </a:solidFill>
            </a:endParaRPr>
          </a:p>
        </p:txBody>
      </p:sp>
      <p:pic>
        <p:nvPicPr>
          <p:cNvPr id="3" name="Online Media 2" title="Cybersecurity">
            <a:hlinkClick r:id="" action="ppaction://media"/>
            <a:extLst>
              <a:ext uri="{FF2B5EF4-FFF2-40B4-BE49-F238E27FC236}">
                <a16:creationId xmlns:a16="http://schemas.microsoft.com/office/drawing/2014/main" id="{D90478FE-67E6-225B-6DA6-2686A1AF0536}"/>
              </a:ext>
            </a:extLst>
          </p:cNvPr>
          <p:cNvPicPr>
            <a:picLocks noRot="1" noChangeAspect="1"/>
          </p:cNvPicPr>
          <p:nvPr>
            <a:videoFile r:link="rId1"/>
          </p:nvPr>
        </p:nvPicPr>
        <p:blipFill>
          <a:blip r:embed="rId4"/>
          <a:stretch>
            <a:fillRect/>
          </a:stretch>
        </p:blipFill>
        <p:spPr>
          <a:xfrm>
            <a:off x="0" y="-5366"/>
            <a:ext cx="12192000" cy="6868732"/>
          </a:xfrm>
          <a:prstGeom prst="rect">
            <a:avLst/>
          </a:prstGeom>
        </p:spPr>
      </p:pic>
    </p:spTree>
    <p:extLst>
      <p:ext uri="{BB962C8B-B14F-4D97-AF65-F5344CB8AC3E}">
        <p14:creationId xmlns:p14="http://schemas.microsoft.com/office/powerpoint/2010/main" val="215625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603975-B289-8A6D-BF77-AD6F74AF9D48}"/>
              </a:ext>
            </a:extLst>
          </p:cNvPr>
          <p:cNvSpPr txBox="1"/>
          <p:nvPr/>
        </p:nvSpPr>
        <p:spPr>
          <a:xfrm>
            <a:off x="-2233749" y="1776548"/>
            <a:ext cx="2103120" cy="2831544"/>
          </a:xfrm>
          <a:prstGeom prst="rect">
            <a:avLst/>
          </a:prstGeom>
          <a:noFill/>
        </p:spPr>
        <p:txBody>
          <a:bodyPr wrap="square" rtlCol="0">
            <a:spAutoFit/>
          </a:bodyPr>
          <a:lstStyle/>
          <a:p>
            <a:pPr>
              <a:spcAft>
                <a:spcPts val="600"/>
              </a:spcAft>
            </a:pPr>
            <a:r>
              <a:rPr lang="en-US" dirty="0">
                <a:solidFill>
                  <a:srgbClr val="FF0000"/>
                </a:solidFill>
              </a:rPr>
              <a:t>Embedded videos are for PowerPoint only.  </a:t>
            </a:r>
            <a:endParaRPr lang="en-US">
              <a:solidFill>
                <a:srgbClr val="FF0000"/>
              </a:solidFill>
            </a:endParaRPr>
          </a:p>
          <a:p>
            <a:pPr>
              <a:spcAft>
                <a:spcPts val="600"/>
              </a:spcAft>
            </a:pPr>
            <a:endParaRPr lang="en-US">
              <a:solidFill>
                <a:srgbClr val="FF0000"/>
              </a:solidFill>
            </a:endParaRPr>
          </a:p>
          <a:p>
            <a:pPr>
              <a:spcAft>
                <a:spcPts val="600"/>
              </a:spcAft>
            </a:pPr>
            <a:r>
              <a:rPr lang="en-US" sz="2400" b="1" dirty="0">
                <a:solidFill>
                  <a:srgbClr val="FF0000"/>
                </a:solidFill>
              </a:rPr>
              <a:t>Videos will NOT play in Google Slides or Keynote.</a:t>
            </a:r>
            <a:endParaRPr lang="en-US" sz="2400" b="1">
              <a:solidFill>
                <a:srgbClr val="FF0000"/>
              </a:solidFill>
            </a:endParaRPr>
          </a:p>
        </p:txBody>
      </p:sp>
      <p:pic>
        <p:nvPicPr>
          <p:cNvPr id="4" name="Online Media 3" title="Agent Mastermind: Business Technology">
            <a:hlinkClick r:id="" action="ppaction://media"/>
            <a:extLst>
              <a:ext uri="{FF2B5EF4-FFF2-40B4-BE49-F238E27FC236}">
                <a16:creationId xmlns:a16="http://schemas.microsoft.com/office/drawing/2014/main" id="{488F2027-2FD0-FB38-1BAC-3474E3991D22}"/>
              </a:ext>
            </a:extLst>
          </p:cNvPr>
          <p:cNvPicPr>
            <a:picLocks noRot="1" noChangeAspect="1"/>
          </p:cNvPicPr>
          <p:nvPr>
            <a:videoFile r:link="rId1"/>
          </p:nvPr>
        </p:nvPicPr>
        <p:blipFill>
          <a:blip r:embed="rId4"/>
          <a:stretch>
            <a:fillRect/>
          </a:stretch>
        </p:blipFill>
        <p:spPr>
          <a:xfrm>
            <a:off x="0" y="-5366"/>
            <a:ext cx="12182475" cy="6863366"/>
          </a:xfrm>
          <a:prstGeom prst="rect">
            <a:avLst/>
          </a:prstGeom>
        </p:spPr>
      </p:pic>
    </p:spTree>
    <p:extLst>
      <p:ext uri="{BB962C8B-B14F-4D97-AF65-F5344CB8AC3E}">
        <p14:creationId xmlns:p14="http://schemas.microsoft.com/office/powerpoint/2010/main" val="703009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nline Media 3" title="Monthly Goal Setting Activity">
            <a:hlinkClick r:id="" action="ppaction://media"/>
            <a:extLst>
              <a:ext uri="{FF2B5EF4-FFF2-40B4-BE49-F238E27FC236}">
                <a16:creationId xmlns:a16="http://schemas.microsoft.com/office/drawing/2014/main" id="{2181E30B-CBF0-1F9F-E7E9-806FEFAE018D}"/>
              </a:ext>
            </a:extLst>
          </p:cNvPr>
          <p:cNvPicPr>
            <a:picLocks noRot="1" noChangeAspect="1"/>
          </p:cNvPicPr>
          <p:nvPr>
            <a:videoFile r:link="rId1"/>
          </p:nvPr>
        </p:nvPicPr>
        <p:blipFill>
          <a:blip r:embed="rId4"/>
          <a:stretch>
            <a:fillRect/>
          </a:stretch>
        </p:blipFill>
        <p:spPr>
          <a:xfrm>
            <a:off x="0" y="0"/>
            <a:ext cx="12192000" cy="6888480"/>
          </a:xfrm>
          <a:prstGeom prst="rect">
            <a:avLst/>
          </a:prstGeom>
        </p:spPr>
      </p:pic>
      <p:sp>
        <p:nvSpPr>
          <p:cNvPr id="3" name="TextBox 2">
            <a:extLst>
              <a:ext uri="{FF2B5EF4-FFF2-40B4-BE49-F238E27FC236}">
                <a16:creationId xmlns:a16="http://schemas.microsoft.com/office/drawing/2014/main" id="{CF8CA4E5-559E-ECC0-39D2-FE1A100CC2FB}"/>
              </a:ext>
            </a:extLst>
          </p:cNvPr>
          <p:cNvSpPr txBox="1"/>
          <p:nvPr/>
        </p:nvSpPr>
        <p:spPr>
          <a:xfrm>
            <a:off x="-2233749" y="1776548"/>
            <a:ext cx="2103120" cy="2831544"/>
          </a:xfrm>
          <a:prstGeom prst="rect">
            <a:avLst/>
          </a:prstGeom>
          <a:noFill/>
        </p:spPr>
        <p:txBody>
          <a:bodyPr wrap="square" rtlCol="0">
            <a:spAutoFit/>
          </a:bodyPr>
          <a:lstStyle/>
          <a:p>
            <a:pPr>
              <a:spcAft>
                <a:spcPts val="600"/>
              </a:spcAft>
            </a:pPr>
            <a:r>
              <a:rPr lang="en-US" dirty="0">
                <a:solidFill>
                  <a:srgbClr val="FF0000"/>
                </a:solidFill>
              </a:rPr>
              <a:t>Embedded videos are for PowerPoint only.  </a:t>
            </a:r>
          </a:p>
          <a:p>
            <a:pPr>
              <a:spcAft>
                <a:spcPts val="600"/>
              </a:spcAft>
            </a:pPr>
            <a:endParaRPr lang="en-US" dirty="0">
              <a:solidFill>
                <a:srgbClr val="FF0000"/>
              </a:solidFill>
            </a:endParaRPr>
          </a:p>
          <a:p>
            <a:pPr>
              <a:spcAft>
                <a:spcPts val="600"/>
              </a:spcAft>
            </a:pPr>
            <a:r>
              <a:rPr lang="en-US" sz="2400" b="1" dirty="0">
                <a:solidFill>
                  <a:srgbClr val="FF0000"/>
                </a:solidFill>
              </a:rPr>
              <a:t>Videos will NOT play in Google Slides or Keynote.</a:t>
            </a:r>
          </a:p>
        </p:txBody>
      </p:sp>
      <p:sp>
        <p:nvSpPr>
          <p:cNvPr id="2" name="TextBox 1">
            <a:extLst>
              <a:ext uri="{FF2B5EF4-FFF2-40B4-BE49-F238E27FC236}">
                <a16:creationId xmlns:a16="http://schemas.microsoft.com/office/drawing/2014/main" id="{1EDA1C1F-147F-E05E-3267-701585349440}"/>
              </a:ext>
            </a:extLst>
          </p:cNvPr>
          <p:cNvSpPr txBox="1"/>
          <p:nvPr/>
        </p:nvSpPr>
        <p:spPr>
          <a:xfrm>
            <a:off x="101600" y="-698500"/>
            <a:ext cx="12090400" cy="523220"/>
          </a:xfrm>
          <a:prstGeom prst="rect">
            <a:avLst/>
          </a:prstGeom>
          <a:noFill/>
        </p:spPr>
        <p:txBody>
          <a:bodyPr wrap="square" rtlCol="0">
            <a:spAutoFit/>
          </a:bodyPr>
          <a:lstStyle/>
          <a:p>
            <a:r>
              <a:rPr lang="en-US" sz="2800" b="1" dirty="0">
                <a:solidFill>
                  <a:srgbClr val="FF0000"/>
                </a:solidFill>
              </a:rPr>
              <a:t>FULL LENGTH VIDEO </a:t>
            </a:r>
            <a:r>
              <a:rPr lang="en-US" dirty="0">
                <a:solidFill>
                  <a:srgbClr val="FF0000"/>
                </a:solidFill>
              </a:rPr>
              <a:t>(for the first time you do this activity)</a:t>
            </a:r>
          </a:p>
        </p:txBody>
      </p:sp>
    </p:spTree>
    <p:extLst>
      <p:ext uri="{BB962C8B-B14F-4D97-AF65-F5344CB8AC3E}">
        <p14:creationId xmlns:p14="http://schemas.microsoft.com/office/powerpoint/2010/main" val="1279001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603975-B289-8A6D-BF77-AD6F74AF9D48}"/>
              </a:ext>
            </a:extLst>
          </p:cNvPr>
          <p:cNvSpPr txBox="1"/>
          <p:nvPr/>
        </p:nvSpPr>
        <p:spPr>
          <a:xfrm>
            <a:off x="-2233749" y="1776548"/>
            <a:ext cx="2103120" cy="2677656"/>
          </a:xfrm>
          <a:prstGeom prst="rect">
            <a:avLst/>
          </a:prstGeom>
          <a:noFill/>
        </p:spPr>
        <p:txBody>
          <a:bodyPr wrap="square" rtlCol="0">
            <a:spAutoFit/>
          </a:bodyPr>
          <a:lstStyle/>
          <a:p>
            <a:r>
              <a:rPr lang="en-US" dirty="0">
                <a:solidFill>
                  <a:srgbClr val="FF0000"/>
                </a:solidFill>
              </a:rPr>
              <a:t>Embedded videos are for PowerPoint only.  </a:t>
            </a:r>
          </a:p>
          <a:p>
            <a:endParaRPr lang="en-US" dirty="0">
              <a:solidFill>
                <a:srgbClr val="FF0000"/>
              </a:solidFill>
            </a:endParaRPr>
          </a:p>
          <a:p>
            <a:r>
              <a:rPr lang="en-US" sz="2400" b="1" dirty="0">
                <a:solidFill>
                  <a:srgbClr val="FF0000"/>
                </a:solidFill>
              </a:rPr>
              <a:t>Videos will NOT play in Google Slides or Keynote.</a:t>
            </a:r>
          </a:p>
        </p:txBody>
      </p:sp>
      <p:pic>
        <p:nvPicPr>
          <p:cNvPr id="2" name="Online Media 1" title="Monthly Goal Setting (short version)">
            <a:hlinkClick r:id="" action="ppaction://media"/>
            <a:extLst>
              <a:ext uri="{FF2B5EF4-FFF2-40B4-BE49-F238E27FC236}">
                <a16:creationId xmlns:a16="http://schemas.microsoft.com/office/drawing/2014/main" id="{1F0AD188-9A1C-EB11-5F95-1BAE35AC1B76}"/>
              </a:ext>
            </a:extLst>
          </p:cNvPr>
          <p:cNvPicPr>
            <a:picLocks noRot="1" noChangeAspect="1"/>
          </p:cNvPicPr>
          <p:nvPr>
            <a:videoFile r:link="rId1"/>
          </p:nvPr>
        </p:nvPicPr>
        <p:blipFill>
          <a:blip r:embed="rId4"/>
          <a:stretch>
            <a:fillRect/>
          </a:stretch>
        </p:blipFill>
        <p:spPr>
          <a:xfrm>
            <a:off x="0" y="-11017"/>
            <a:ext cx="12192506" cy="6869017"/>
          </a:xfrm>
          <a:prstGeom prst="rect">
            <a:avLst/>
          </a:prstGeom>
        </p:spPr>
      </p:pic>
      <p:sp>
        <p:nvSpPr>
          <p:cNvPr id="4" name="TextBox 3">
            <a:extLst>
              <a:ext uri="{FF2B5EF4-FFF2-40B4-BE49-F238E27FC236}">
                <a16:creationId xmlns:a16="http://schemas.microsoft.com/office/drawing/2014/main" id="{83B5783F-DBED-BDD5-7A9E-4B10D6E96C50}"/>
              </a:ext>
            </a:extLst>
          </p:cNvPr>
          <p:cNvSpPr txBox="1"/>
          <p:nvPr/>
        </p:nvSpPr>
        <p:spPr>
          <a:xfrm>
            <a:off x="101600" y="-698500"/>
            <a:ext cx="12090400" cy="523220"/>
          </a:xfrm>
          <a:prstGeom prst="rect">
            <a:avLst/>
          </a:prstGeom>
          <a:noFill/>
        </p:spPr>
        <p:txBody>
          <a:bodyPr wrap="square" rtlCol="0">
            <a:spAutoFit/>
          </a:bodyPr>
          <a:lstStyle/>
          <a:p>
            <a:r>
              <a:rPr lang="en-US" sz="2800" b="1" dirty="0">
                <a:solidFill>
                  <a:srgbClr val="FF0000"/>
                </a:solidFill>
              </a:rPr>
              <a:t>SHORT VIDEO </a:t>
            </a:r>
            <a:r>
              <a:rPr lang="en-US" dirty="0">
                <a:solidFill>
                  <a:srgbClr val="FF0000"/>
                </a:solidFill>
              </a:rPr>
              <a:t>(you have done the activity in the past and only need a quick activity introduction)</a:t>
            </a:r>
          </a:p>
        </p:txBody>
      </p:sp>
    </p:spTree>
    <p:extLst>
      <p:ext uri="{BB962C8B-B14F-4D97-AF65-F5344CB8AC3E}">
        <p14:creationId xmlns:p14="http://schemas.microsoft.com/office/powerpoint/2010/main" val="110811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udience raising hands during work presentation">
            <a:extLst>
              <a:ext uri="{FF2B5EF4-FFF2-40B4-BE49-F238E27FC236}">
                <a16:creationId xmlns:a16="http://schemas.microsoft.com/office/drawing/2014/main" id="{E7789AD3-8A21-1C06-2C0B-9992089F622B}"/>
              </a:ext>
            </a:extLst>
          </p:cNvPr>
          <p:cNvPicPr>
            <a:picLocks noChangeAspect="1"/>
          </p:cNvPicPr>
          <p:nvPr/>
        </p:nvPicPr>
        <p:blipFill rotWithShape="1">
          <a:blip r:embed="rId3">
            <a:extLst>
              <a:ext uri="{28A0092B-C50C-407E-A947-70E740481C1C}">
                <a14:useLocalDpi xmlns:a14="http://schemas.microsoft.com/office/drawing/2010/main" val="0"/>
              </a:ext>
            </a:extLst>
          </a:blip>
          <a:srcRect t="23391" r="9091"/>
          <a:stretch/>
        </p:blipFill>
        <p:spPr>
          <a:xfrm>
            <a:off x="20" y="10"/>
            <a:ext cx="12191981"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6C2AEB-FE70-D110-32B3-280B0AEBF051}"/>
              </a:ext>
            </a:extLst>
          </p:cNvPr>
          <p:cNvSpPr>
            <a:spLocks noGrp="1"/>
          </p:cNvSpPr>
          <p:nvPr>
            <p:ph type="ctrTitle"/>
          </p:nvPr>
        </p:nvSpPr>
        <p:spPr>
          <a:xfrm>
            <a:off x="404553" y="3091928"/>
            <a:ext cx="9078562" cy="2387600"/>
          </a:xfrm>
        </p:spPr>
        <p:txBody>
          <a:bodyPr vert="horz" lIns="91440" tIns="45720" rIns="91440" bIns="45720" rtlCol="0">
            <a:normAutofit/>
          </a:bodyPr>
          <a:lstStyle/>
          <a:p>
            <a:pPr algn="l"/>
            <a:r>
              <a:rPr lang="en-US" sz="6600"/>
              <a:t>Guest Speaker</a:t>
            </a: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39F230A1-4FB6-9086-AB10-3022A7FBC94D}"/>
              </a:ext>
            </a:extLst>
          </p:cNvPr>
          <p:cNvSpPr>
            <a:spLocks noGrp="1"/>
          </p:cNvSpPr>
          <p:nvPr>
            <p:ph type="subTitle" idx="1"/>
          </p:nvPr>
        </p:nvSpPr>
        <p:spPr>
          <a:xfrm>
            <a:off x="404553" y="5624945"/>
            <a:ext cx="9078562" cy="592975"/>
          </a:xfrm>
        </p:spPr>
        <p:txBody>
          <a:bodyPr anchor="ctr">
            <a:normAutofit/>
          </a:bodyPr>
          <a:lstStyle/>
          <a:p>
            <a:pPr algn="l"/>
            <a:r>
              <a:rPr lang="en-US" dirty="0"/>
              <a:t>&lt;INSERT SPEAKER NAME &amp; COMPANY&gt;</a:t>
            </a:r>
            <a:endParaRPr lang="en-US"/>
          </a:p>
        </p:txBody>
      </p:sp>
    </p:spTree>
    <p:extLst>
      <p:ext uri="{BB962C8B-B14F-4D97-AF65-F5344CB8AC3E}">
        <p14:creationId xmlns:p14="http://schemas.microsoft.com/office/powerpoint/2010/main" val="542444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96084-D082-67AC-6ED6-EEA8827D9EC1}"/>
              </a:ext>
            </a:extLst>
          </p:cNvPr>
          <p:cNvSpPr>
            <a:spLocks noGrp="1"/>
          </p:cNvSpPr>
          <p:nvPr>
            <p:ph type="title"/>
          </p:nvPr>
        </p:nvSpPr>
        <p:spPr>
          <a:xfrm>
            <a:off x="839788" y="602343"/>
            <a:ext cx="10582275" cy="703943"/>
          </a:xfrm>
        </p:spPr>
        <p:txBody>
          <a:bodyPr>
            <a:normAutofit/>
          </a:bodyPr>
          <a:lstStyle/>
          <a:p>
            <a:r>
              <a:rPr lang="en-US" sz="4000" dirty="0">
                <a:solidFill>
                  <a:srgbClr val="3383CB"/>
                </a:solidFill>
              </a:rPr>
              <a:t>30-Year Fixed Mortgage Rates</a:t>
            </a:r>
          </a:p>
        </p:txBody>
      </p:sp>
      <p:pic>
        <p:nvPicPr>
          <p:cNvPr id="8" name="Content Placeholder 7">
            <a:extLst>
              <a:ext uri="{FF2B5EF4-FFF2-40B4-BE49-F238E27FC236}">
                <a16:creationId xmlns:a16="http://schemas.microsoft.com/office/drawing/2014/main" id="{2582455B-F821-F475-4D07-4B1DB5168ED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769938" y="1485987"/>
            <a:ext cx="7793490" cy="4914814"/>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2E26625E-467C-4FA6-A31A-3967805BC00E}"/>
              </a:ext>
            </a:extLst>
          </p:cNvPr>
          <p:cNvSpPr txBox="1"/>
          <p:nvPr/>
        </p:nvSpPr>
        <p:spPr>
          <a:xfrm>
            <a:off x="8972550" y="6005030"/>
            <a:ext cx="26797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71A8DB"/>
                </a:solidFill>
                <a:effectLst/>
                <a:uLnTx/>
                <a:uFillTx/>
                <a:latin typeface="Times New Roman"/>
                <a:ea typeface="+mn-ea"/>
                <a:cs typeface="+mn-cs"/>
              </a:rPr>
              <a:t>Source: Macrotrends.net</a:t>
            </a:r>
            <a:endParaRPr kumimoji="0" lang="en-US" sz="1400" b="0" i="0" u="none" strike="noStrike" kern="1200" cap="none" spc="0" normalizeH="0" baseline="0" noProof="0" dirty="0">
              <a:ln>
                <a:noFill/>
              </a:ln>
              <a:solidFill>
                <a:srgbClr val="71A8DB"/>
              </a:solidFill>
              <a:effectLst/>
              <a:uLnTx/>
              <a:uFillTx/>
              <a:latin typeface="Times New Roman"/>
              <a:ea typeface="+mn-ea"/>
              <a:cs typeface="+mn-cs"/>
            </a:endParaRPr>
          </a:p>
        </p:txBody>
      </p:sp>
      <p:sp>
        <p:nvSpPr>
          <p:cNvPr id="16" name="TextBox 15">
            <a:extLst>
              <a:ext uri="{FF2B5EF4-FFF2-40B4-BE49-F238E27FC236}">
                <a16:creationId xmlns:a16="http://schemas.microsoft.com/office/drawing/2014/main" id="{600E4E29-ABAE-3DC3-664D-1DCFB937FE8C}"/>
              </a:ext>
            </a:extLst>
          </p:cNvPr>
          <p:cNvSpPr txBox="1"/>
          <p:nvPr/>
        </p:nvSpPr>
        <p:spPr>
          <a:xfrm flipH="1">
            <a:off x="9029700" y="1692182"/>
            <a:ext cx="281940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3383CB"/>
                </a:solidFill>
                <a:effectLst/>
                <a:uLnTx/>
                <a:uFillTx/>
                <a:latin typeface="Times New Roman"/>
                <a:ea typeface="+mn-ea"/>
                <a:cs typeface="+mn-cs"/>
              </a:rPr>
              <a:t>6.69%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1A8DB"/>
                </a:solidFill>
                <a:effectLst/>
                <a:uLnTx/>
                <a:uFillTx/>
                <a:latin typeface="Times New Roman"/>
                <a:ea typeface="+mn-ea"/>
                <a:cs typeface="+mn-cs"/>
              </a:rPr>
              <a:t>June 2023</a:t>
            </a:r>
          </a:p>
        </p:txBody>
      </p:sp>
      <p:sp>
        <p:nvSpPr>
          <p:cNvPr id="3" name="TextBox 2">
            <a:extLst>
              <a:ext uri="{FF2B5EF4-FFF2-40B4-BE49-F238E27FC236}">
                <a16:creationId xmlns:a16="http://schemas.microsoft.com/office/drawing/2014/main" id="{D352E75C-D3AB-B1A9-87ED-DE89E93C9E01}"/>
              </a:ext>
            </a:extLst>
          </p:cNvPr>
          <p:cNvSpPr txBox="1"/>
          <p:nvPr/>
        </p:nvSpPr>
        <p:spPr>
          <a:xfrm flipH="1">
            <a:off x="9029700" y="4286365"/>
            <a:ext cx="281940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B050"/>
                </a:solidFill>
                <a:effectLst/>
                <a:uLnTx/>
                <a:uFillTx/>
                <a:latin typeface="Times New Roman"/>
                <a:ea typeface="+mn-ea"/>
                <a:cs typeface="+mn-cs"/>
              </a:rPr>
              <a:t>6.71%</a:t>
            </a:r>
            <a:endParaRPr kumimoji="0" lang="en-US" sz="1800" b="1" i="0" u="none" strike="noStrike" kern="1200" cap="none" spc="0" normalizeH="0" baseline="0" noProof="0" dirty="0">
              <a:ln>
                <a:noFill/>
              </a:ln>
              <a:solidFill>
                <a:srgbClr val="00B050"/>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Times New Roman"/>
                <a:ea typeface="+mn-ea"/>
                <a:cs typeface="+mn-cs"/>
              </a:rPr>
              <a:t>July 2023</a:t>
            </a:r>
          </a:p>
        </p:txBody>
      </p:sp>
      <p:sp>
        <p:nvSpPr>
          <p:cNvPr id="4" name="Arrow: Down 3">
            <a:extLst>
              <a:ext uri="{FF2B5EF4-FFF2-40B4-BE49-F238E27FC236}">
                <a16:creationId xmlns:a16="http://schemas.microsoft.com/office/drawing/2014/main" id="{11C77E17-B5CB-1A35-9632-2DDB3771B0EE}"/>
              </a:ext>
            </a:extLst>
          </p:cNvPr>
          <p:cNvSpPr/>
          <p:nvPr/>
        </p:nvSpPr>
        <p:spPr>
          <a:xfrm>
            <a:off x="9926782" y="3410847"/>
            <a:ext cx="845794" cy="844168"/>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120551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5EA42-FAF8-FD02-E053-92834E131663}"/>
              </a:ext>
            </a:extLst>
          </p:cNvPr>
          <p:cNvSpPr>
            <a:spLocks noGrp="1"/>
          </p:cNvSpPr>
          <p:nvPr>
            <p:ph type="title"/>
          </p:nvPr>
        </p:nvSpPr>
        <p:spPr>
          <a:xfrm>
            <a:off x="921979" y="972847"/>
            <a:ext cx="4132621" cy="1622321"/>
          </a:xfrm>
        </p:spPr>
        <p:txBody>
          <a:bodyPr vert="horz" lIns="91440" tIns="45720" rIns="91440" bIns="45720" rtlCol="0" anchor="ctr">
            <a:normAutofit/>
          </a:bodyPr>
          <a:lstStyle/>
          <a:p>
            <a:pPr algn="ctr"/>
            <a:r>
              <a:rPr lang="en-US" sz="4100" kern="1200" dirty="0">
                <a:solidFill>
                  <a:srgbClr val="5682AA"/>
                </a:solidFill>
                <a:latin typeface="+mj-lt"/>
                <a:ea typeface="+mj-ea"/>
                <a:cs typeface="+mj-cs"/>
              </a:rPr>
              <a:t>Existing-Home SALES</a:t>
            </a:r>
          </a:p>
        </p:txBody>
      </p:sp>
      <p:sp>
        <p:nvSpPr>
          <p:cNvPr id="8" name="TextBox 7">
            <a:extLst>
              <a:ext uri="{FF2B5EF4-FFF2-40B4-BE49-F238E27FC236}">
                <a16:creationId xmlns:a16="http://schemas.microsoft.com/office/drawing/2014/main" id="{ED291AD8-EC1F-5C0B-BA53-918E3B3BEB01}"/>
              </a:ext>
            </a:extLst>
          </p:cNvPr>
          <p:cNvSpPr txBox="1"/>
          <p:nvPr/>
        </p:nvSpPr>
        <p:spPr>
          <a:xfrm>
            <a:off x="1235542" y="3157285"/>
            <a:ext cx="3505494" cy="1354589"/>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5682AA"/>
                </a:solidFill>
                <a:effectLst/>
                <a:uLnTx/>
                <a:uFillTx/>
                <a:latin typeface="Times New Roman"/>
                <a:ea typeface="+mn-ea"/>
                <a:cs typeface="+mn-cs"/>
              </a:rPr>
              <a:t>4.30M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6B1CA"/>
                </a:solidFill>
                <a:effectLst/>
                <a:uLnTx/>
                <a:uFillTx/>
                <a:latin typeface="Times New Roman"/>
                <a:ea typeface="+mn-ea"/>
                <a:cs typeface="+mn-cs"/>
              </a:rPr>
              <a:t>May 2023</a:t>
            </a:r>
          </a:p>
        </p:txBody>
      </p:sp>
      <p:sp>
        <p:nvSpPr>
          <p:cNvPr id="11" name="Text Placeholder 3">
            <a:extLst>
              <a:ext uri="{FF2B5EF4-FFF2-40B4-BE49-F238E27FC236}">
                <a16:creationId xmlns:a16="http://schemas.microsoft.com/office/drawing/2014/main" id="{3167781A-0CFB-E5E8-BDCA-58808B035A74}"/>
              </a:ext>
            </a:extLst>
          </p:cNvPr>
          <p:cNvSpPr txBox="1">
            <a:spLocks/>
          </p:cNvSpPr>
          <p:nvPr/>
        </p:nvSpPr>
        <p:spPr>
          <a:xfrm>
            <a:off x="648929" y="5073992"/>
            <a:ext cx="3364272" cy="9159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3" name="Rectangle 2">
            <a:extLst>
              <a:ext uri="{FF2B5EF4-FFF2-40B4-BE49-F238E27FC236}">
                <a16:creationId xmlns:a16="http://schemas.microsoft.com/office/drawing/2014/main" id="{97B88BF9-F72A-A1DD-C38B-88EE53C1989B}"/>
              </a:ext>
            </a:extLst>
          </p:cNvPr>
          <p:cNvSpPr/>
          <p:nvPr/>
        </p:nvSpPr>
        <p:spPr>
          <a:xfrm>
            <a:off x="6096000" y="0"/>
            <a:ext cx="6096000" cy="6858000"/>
          </a:xfrm>
          <a:prstGeom prst="rect">
            <a:avLst/>
          </a:prstGeom>
          <a:solidFill>
            <a:srgbClr val="96B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10" name="Picture 9">
            <a:extLst>
              <a:ext uri="{FF2B5EF4-FFF2-40B4-BE49-F238E27FC236}">
                <a16:creationId xmlns:a16="http://schemas.microsoft.com/office/drawing/2014/main" id="{AE17DC65-FAF2-28A5-DCAF-2CE525CDED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23835" y="-34517"/>
            <a:ext cx="4580765" cy="6875728"/>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035F8FA1-9087-29E1-9FB6-0E00AAEB5A87}"/>
              </a:ext>
            </a:extLst>
          </p:cNvPr>
          <p:cNvSpPr txBox="1"/>
          <p:nvPr/>
        </p:nvSpPr>
        <p:spPr>
          <a:xfrm>
            <a:off x="611935" y="5866084"/>
            <a:ext cx="46204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95861"/>
                </a:solidFill>
                <a:effectLst/>
                <a:uLnTx/>
                <a:uFillTx/>
                <a:latin typeface="Times New Roman"/>
                <a:ea typeface="+mn-ea"/>
                <a:cs typeface="+mn-cs"/>
              </a:rPr>
              <a:t>Copyright ©2023 “Existing Home Sales.” </a:t>
            </a:r>
            <a:r>
              <a:rPr kumimoji="0" lang="en-US" sz="1000" b="0" i="1" u="none" strike="noStrike" kern="1200" cap="none" spc="0" normalizeH="0" baseline="0" noProof="0" dirty="0">
                <a:ln>
                  <a:noFill/>
                </a:ln>
                <a:solidFill>
                  <a:srgbClr val="395861"/>
                </a:solidFill>
                <a:effectLst/>
                <a:uLnTx/>
                <a:uFillTx/>
                <a:latin typeface="Times New Roman"/>
                <a:ea typeface="+mn-ea"/>
                <a:cs typeface="+mn-cs"/>
              </a:rPr>
              <a:t>NATIONAL ASSOCIATION OF REALTORS®.</a:t>
            </a:r>
            <a:r>
              <a:rPr kumimoji="0" lang="en-US" sz="1000" b="0" i="0" u="none" strike="noStrike" kern="1200" cap="none" spc="0" normalizeH="0" baseline="0" noProof="0" dirty="0">
                <a:ln>
                  <a:noFill/>
                </a:ln>
                <a:solidFill>
                  <a:srgbClr val="395861"/>
                </a:solidFill>
                <a:effectLst/>
                <a:uLnTx/>
                <a:uFillTx/>
                <a:latin typeface="Times New Roman"/>
                <a:ea typeface="+mn-ea"/>
                <a:cs typeface="+mn-cs"/>
              </a:rPr>
              <a:t> All rights reserved. Reprinted with permission. May 2023.</a:t>
            </a:r>
            <a:r>
              <a:rPr kumimoji="0" lang="en-US" sz="1000" b="0" i="0" u="none" strike="noStrike" kern="1200" cap="none" spc="0" normalizeH="0" baseline="0" noProof="0" dirty="0">
                <a:ln>
                  <a:noFill/>
                </a:ln>
                <a:solidFill>
                  <a:srgbClr val="FFFFFF">
                    <a:lumMod val="60000"/>
                    <a:lumOff val="40000"/>
                  </a:srgbClr>
                </a:solidFill>
                <a:effectLst/>
                <a:uLnTx/>
                <a:uFillTx/>
                <a:latin typeface="Times New Roman"/>
                <a:ea typeface="+mn-ea"/>
                <a:cs typeface="+mn-cs"/>
              </a:rPr>
              <a:t>.nar.realtor/</a:t>
            </a:r>
          </a:p>
        </p:txBody>
      </p:sp>
    </p:spTree>
    <p:extLst>
      <p:ext uri="{BB962C8B-B14F-4D97-AF65-F5344CB8AC3E}">
        <p14:creationId xmlns:p14="http://schemas.microsoft.com/office/powerpoint/2010/main" val="8480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5EA42-FAF8-FD02-E053-92834E131663}"/>
              </a:ext>
            </a:extLst>
          </p:cNvPr>
          <p:cNvSpPr>
            <a:spLocks noGrp="1"/>
          </p:cNvSpPr>
          <p:nvPr>
            <p:ph type="title"/>
          </p:nvPr>
        </p:nvSpPr>
        <p:spPr>
          <a:xfrm>
            <a:off x="696494" y="4915004"/>
            <a:ext cx="3505495" cy="1622321"/>
          </a:xfrm>
        </p:spPr>
        <p:txBody>
          <a:bodyPr vert="horz" lIns="91440" tIns="45720" rIns="91440" bIns="45720" rtlCol="0" anchor="ctr">
            <a:normAutofit/>
          </a:bodyPr>
          <a:lstStyle/>
          <a:p>
            <a:r>
              <a:rPr lang="en-US" sz="4100" kern="1200" dirty="0">
                <a:solidFill>
                  <a:srgbClr val="5682AA"/>
                </a:solidFill>
                <a:latin typeface="+mj-lt"/>
                <a:ea typeface="+mj-ea"/>
                <a:cs typeface="+mj-cs"/>
              </a:rPr>
              <a:t>Monthly Supply of New Houses</a:t>
            </a:r>
          </a:p>
        </p:txBody>
      </p:sp>
      <p:sp>
        <p:nvSpPr>
          <p:cNvPr id="8" name="TextBox 7">
            <a:extLst>
              <a:ext uri="{FF2B5EF4-FFF2-40B4-BE49-F238E27FC236}">
                <a16:creationId xmlns:a16="http://schemas.microsoft.com/office/drawing/2014/main" id="{ED291AD8-EC1F-5C0B-BA53-918E3B3BEB01}"/>
              </a:ext>
            </a:extLst>
          </p:cNvPr>
          <p:cNvSpPr txBox="1"/>
          <p:nvPr/>
        </p:nvSpPr>
        <p:spPr>
          <a:xfrm>
            <a:off x="3763838" y="5048870"/>
            <a:ext cx="3505494" cy="1354589"/>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5682AA"/>
                </a:solidFill>
                <a:effectLst/>
                <a:uLnTx/>
                <a:uFillTx/>
                <a:latin typeface="Times New Roman"/>
                <a:ea typeface="+mn-ea"/>
                <a:cs typeface="+mn-cs"/>
              </a:rPr>
              <a:t>6.7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6B1CA"/>
                </a:solidFill>
                <a:effectLst/>
                <a:uLnTx/>
                <a:uFillTx/>
                <a:latin typeface="Times New Roman"/>
                <a:ea typeface="+mn-ea"/>
                <a:cs typeface="+mn-cs"/>
              </a:rPr>
              <a:t>May 2023</a:t>
            </a:r>
          </a:p>
        </p:txBody>
      </p:sp>
      <p:sp>
        <p:nvSpPr>
          <p:cNvPr id="11" name="Text Placeholder 3">
            <a:extLst>
              <a:ext uri="{FF2B5EF4-FFF2-40B4-BE49-F238E27FC236}">
                <a16:creationId xmlns:a16="http://schemas.microsoft.com/office/drawing/2014/main" id="{3167781A-0CFB-E5E8-BDCA-58808B035A74}"/>
              </a:ext>
            </a:extLst>
          </p:cNvPr>
          <p:cNvSpPr txBox="1">
            <a:spLocks/>
          </p:cNvSpPr>
          <p:nvPr/>
        </p:nvSpPr>
        <p:spPr>
          <a:xfrm>
            <a:off x="8417361" y="5487472"/>
            <a:ext cx="3505491" cy="9159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333333"/>
                </a:solidFill>
                <a:effectLst/>
                <a:uLnTx/>
                <a:uFillTx/>
                <a:latin typeface="Lucida Sans" panose="020B0602030504020204" pitchFamily="34" charset="0"/>
                <a:ea typeface="+mn-ea"/>
                <a:cs typeface="+mn-cs"/>
              </a:rPr>
              <a:t>U.S. Census Bureau and U.S. Department of Housing and Urban Development, Monthly Supply of New Houses in the United States [MSACSR], retrieved from FRED, Federal Reserve Bank of St. Louis; https://fred.stlouisfed.org/series/MSACSR, July 17, 2023.</a:t>
            </a:r>
            <a:endParaRPr kumimoji="0" lang="en-US" sz="1050" b="0" i="0" u="none" strike="noStrike" kern="1200" cap="none" spc="0" normalizeH="0" baseline="0" noProof="0" dirty="0">
              <a:ln>
                <a:noFill/>
              </a:ln>
              <a:solidFill>
                <a:srgbClr val="000000"/>
              </a:solidFill>
              <a:effectLst/>
              <a:uLnTx/>
              <a:uFillTx/>
              <a:latin typeface="Times New Roman"/>
              <a:ea typeface="+mn-ea"/>
              <a:cs typeface="+mn-cs"/>
            </a:endParaRPr>
          </a:p>
        </p:txBody>
      </p:sp>
      <p:cxnSp>
        <p:nvCxnSpPr>
          <p:cNvPr id="4" name="Straight Connector 3">
            <a:extLst>
              <a:ext uri="{FF2B5EF4-FFF2-40B4-BE49-F238E27FC236}">
                <a16:creationId xmlns:a16="http://schemas.microsoft.com/office/drawing/2014/main" id="{42F1ADDD-ABDF-52B1-80A8-F9102DF26738}"/>
              </a:ext>
            </a:extLst>
          </p:cNvPr>
          <p:cNvCxnSpPr>
            <a:cxnSpLocks/>
          </p:cNvCxnSpPr>
          <p:nvPr/>
        </p:nvCxnSpPr>
        <p:spPr>
          <a:xfrm>
            <a:off x="4373961" y="5048870"/>
            <a:ext cx="0" cy="1354589"/>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6A3BF54F-14A0-0DBB-751D-D735ECB03C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15875"/>
            <a:ext cx="12191997" cy="4162669"/>
          </a:xfrm>
          <a:prstGeom prst="rect">
            <a:avLst/>
          </a:prstGeom>
        </p:spPr>
      </p:pic>
    </p:spTree>
    <p:extLst>
      <p:ext uri="{BB962C8B-B14F-4D97-AF65-F5344CB8AC3E}">
        <p14:creationId xmlns:p14="http://schemas.microsoft.com/office/powerpoint/2010/main" val="322160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Local Market Report</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Graphs on a display with reflection of office">
            <a:extLst>
              <a:ext uri="{FF2B5EF4-FFF2-40B4-BE49-F238E27FC236}">
                <a16:creationId xmlns:a16="http://schemas.microsoft.com/office/drawing/2014/main" id="{2E830A02-398F-438E-897B-2899CBDCE48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7474" r="27474"/>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63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a:t>
            </a:r>
            <a:r>
              <a:rPr lang="en-US" sz="6000" dirty="0"/>
              <a:t> </a:t>
            </a:r>
            <a:r>
              <a:rPr lang="en-US" sz="6000" b="1" dirty="0"/>
              <a:t>Production</a:t>
            </a:r>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Close up of a toy house with a green roof">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5368" t="-1" r="39512" b="-1"/>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4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descr="Close-up of petals on flower">
            <a:extLst>
              <a:ext uri="{FF2B5EF4-FFF2-40B4-BE49-F238E27FC236}">
                <a16:creationId xmlns:a16="http://schemas.microsoft.com/office/drawing/2014/main" id="{BAAF327F-4545-272B-7007-DDB80CA20255}"/>
              </a:ext>
            </a:extLst>
          </p:cNvPr>
          <p:cNvPicPr>
            <a:picLocks noChangeAspect="1"/>
          </p:cNvPicPr>
          <p:nvPr/>
        </p:nvPicPr>
        <p:blipFill rotWithShape="1">
          <a:blip r:embed="rId3">
            <a:extLst>
              <a:ext uri="{28A0092B-C50C-407E-A947-70E740481C1C}">
                <a14:useLocalDpi xmlns:a14="http://schemas.microsoft.com/office/drawing/2010/main" val="0"/>
              </a:ext>
            </a:extLst>
          </a:blip>
          <a:srcRect l="261" t="6901" r="-1" b="7161"/>
          <a:stretch/>
        </p:blipFill>
        <p:spPr>
          <a:xfrm>
            <a:off x="0" y="0"/>
            <a:ext cx="12192000" cy="6858000"/>
          </a:xfrm>
          <a:prstGeom prst="rect">
            <a:avLst/>
          </a:prstGeom>
        </p:spPr>
      </p:pic>
      <p:sp>
        <p:nvSpPr>
          <p:cNvPr id="2" name="Title 1">
            <a:extLst>
              <a:ext uri="{FF2B5EF4-FFF2-40B4-BE49-F238E27FC236}">
                <a16:creationId xmlns:a16="http://schemas.microsoft.com/office/drawing/2014/main" id="{18670938-863A-45BD-A381-63920E779D7C}"/>
              </a:ext>
            </a:extLst>
          </p:cNvPr>
          <p:cNvSpPr>
            <a:spLocks noGrp="1"/>
          </p:cNvSpPr>
          <p:nvPr>
            <p:ph type="title"/>
          </p:nvPr>
        </p:nvSpPr>
        <p:spPr>
          <a:xfrm>
            <a:off x="2747863" y="2709088"/>
            <a:ext cx="6696274" cy="1439824"/>
          </a:xfrm>
        </p:spPr>
        <p:txBody>
          <a:bodyPr vert="horz" lIns="91440" tIns="45720" rIns="91440" bIns="45720" rtlCol="0" anchor="b">
            <a:noAutofit/>
          </a:bodyPr>
          <a:lstStyle/>
          <a:p>
            <a:pPr algn="ctr">
              <a:lnSpc>
                <a:spcPct val="90000"/>
              </a:lnSpc>
              <a:spcBef>
                <a:spcPct val="0"/>
              </a:spcBef>
            </a:pPr>
            <a:r>
              <a:rPr lang="en-US" sz="12500" kern="1200" dirty="0">
                <a:solidFill>
                  <a:schemeClr val="tx2"/>
                </a:solidFill>
                <a:effectLst>
                  <a:outerShdw blurRad="50800" dist="38100" dir="2700000" algn="tl" rotWithShape="0">
                    <a:prstClr val="black">
                      <a:alpha val="40000"/>
                    </a:prstClr>
                  </a:outerShdw>
                </a:effectLst>
                <a:latin typeface="+mj-lt"/>
                <a:ea typeface="+mj-ea"/>
                <a:cs typeface="+mj-cs"/>
              </a:rPr>
              <a:t>Welcome</a:t>
            </a:r>
            <a:endParaRPr lang="en-US" sz="8800" kern="1200" dirty="0">
              <a:solidFill>
                <a:schemeClr val="tx2"/>
              </a:solidFill>
              <a:effectLst>
                <a:outerShdw blurRad="50800" dist="38100" dir="2700000" algn="tl" rotWithShape="0">
                  <a:prstClr val="black">
                    <a:alpha val="40000"/>
                  </a:prstClr>
                </a:outerShdw>
              </a:effectLst>
              <a:latin typeface="+mj-lt"/>
              <a:ea typeface="+mj-ea"/>
              <a:cs typeface="+mj-cs"/>
            </a:endParaRPr>
          </a:p>
        </p:txBody>
      </p:sp>
    </p:spTree>
    <p:extLst>
      <p:ext uri="{BB962C8B-B14F-4D97-AF65-F5344CB8AC3E}">
        <p14:creationId xmlns:p14="http://schemas.microsoft.com/office/powerpoint/2010/main" val="1766949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 Data</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Figures of houses in different position and sizes">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8316" r="53654"/>
          <a:stretch/>
        </p:blipFill>
        <p:spPr>
          <a:xfrm>
            <a:off x="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08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65321D-115F-4F7C-BCD2-F7D09C33C9E7}"/>
              </a:ext>
            </a:extLst>
          </p:cNvPr>
          <p:cNvSpPr>
            <a:spLocks noGrp="1"/>
          </p:cNvSpPr>
          <p:nvPr>
            <p:ph type="title"/>
          </p:nvPr>
        </p:nvSpPr>
        <p:spPr/>
        <p:txBody>
          <a:bodyPr/>
          <a:lstStyle/>
          <a:p>
            <a:endParaRPr lang="en-US"/>
          </a:p>
        </p:txBody>
      </p:sp>
      <p:pic>
        <p:nvPicPr>
          <p:cNvPr id="5" name="Picture 4" descr="Paper house in yellow paint wall">
            <a:extLst>
              <a:ext uri="{FF2B5EF4-FFF2-40B4-BE49-F238E27FC236}">
                <a16:creationId xmlns:a16="http://schemas.microsoft.com/office/drawing/2014/main" id="{2D583263-B549-49F1-AD90-A2BFB4CB226C}"/>
              </a:ext>
            </a:extLst>
          </p:cNvPr>
          <p:cNvPicPr>
            <a:picLocks noChangeAspect="1"/>
          </p:cNvPicPr>
          <p:nvPr/>
        </p:nvPicPr>
        <p:blipFill rotWithShape="1">
          <a:blip r:embed="rId3">
            <a:extLst>
              <a:ext uri="{28A0092B-C50C-407E-A947-70E740481C1C}">
                <a14:useLocalDpi xmlns:a14="http://schemas.microsoft.com/office/drawing/2010/main" val="0"/>
              </a:ext>
            </a:extLst>
          </a:blip>
          <a:srcRect l="10030" t="19001" b="5088"/>
          <a:stretch/>
        </p:blipFill>
        <p:spPr>
          <a:xfrm>
            <a:off x="0" y="0"/>
            <a:ext cx="12192000" cy="6858000"/>
          </a:xfrm>
          <a:prstGeom prst="rect">
            <a:avLst/>
          </a:prstGeom>
        </p:spPr>
      </p:pic>
      <p:sp>
        <p:nvSpPr>
          <p:cNvPr id="10" name="TextBox 9">
            <a:extLst>
              <a:ext uri="{FF2B5EF4-FFF2-40B4-BE49-F238E27FC236}">
                <a16:creationId xmlns:a16="http://schemas.microsoft.com/office/drawing/2014/main" id="{231CEB5A-3D0F-4502-A67F-93A802D5F39D}"/>
              </a:ext>
            </a:extLst>
          </p:cNvPr>
          <p:cNvSpPr txBox="1"/>
          <p:nvPr/>
        </p:nvSpPr>
        <p:spPr>
          <a:xfrm>
            <a:off x="6235995" y="2470483"/>
            <a:ext cx="4534787" cy="2862322"/>
          </a:xfrm>
          <a:prstGeom prst="rect">
            <a:avLst/>
          </a:prstGeom>
          <a:noFill/>
        </p:spPr>
        <p:txBody>
          <a:bodyPr wrap="square">
            <a:spAutoFit/>
          </a:bodyPr>
          <a:lstStyle/>
          <a:p>
            <a:pPr algn="ctr"/>
            <a:r>
              <a:rPr lang="en-US" sz="6000" kern="1200" dirty="0">
                <a:solidFill>
                  <a:schemeClr val="bg1"/>
                </a:solidFill>
                <a:effectLst>
                  <a:outerShdw blurRad="38100" dist="38100" dir="2700000" algn="tl">
                    <a:srgbClr val="000000">
                      <a:alpha val="43137"/>
                    </a:srgbClr>
                  </a:outerShdw>
                </a:effectLst>
                <a:latin typeface="+mj-lt"/>
                <a:ea typeface="+mj-ea"/>
                <a:cs typeface="+mj-cs"/>
              </a:rPr>
              <a:t>Old Business </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&amp;</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New Business</a:t>
            </a:r>
            <a:endParaRPr lang="en-US"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225727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7">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5" name="Picture 4" descr="Writing an appointment on a paper agenda">
            <a:extLst>
              <a:ext uri="{FF2B5EF4-FFF2-40B4-BE49-F238E27FC236}">
                <a16:creationId xmlns:a16="http://schemas.microsoft.com/office/drawing/2014/main" id="{B3961A2E-1F15-4A5B-9369-071C8170EF99}"/>
              </a:ext>
            </a:extLst>
          </p:cNvPr>
          <p:cNvPicPr>
            <a:picLocks noChangeAspect="1"/>
          </p:cNvPicPr>
          <p:nvPr/>
        </p:nvPicPr>
        <p:blipFill rotWithShape="1">
          <a:blip r:embed="rId3">
            <a:alphaModFix amt="60000"/>
          </a:blip>
          <a:srcRect t="15730"/>
          <a:stretch/>
        </p:blipFill>
        <p:spPr>
          <a:xfrm>
            <a:off x="-1" y="10"/>
            <a:ext cx="12192001" cy="6857990"/>
          </a:xfrm>
          <a:prstGeom prst="rect">
            <a:avLst/>
          </a:prstGeom>
        </p:spPr>
      </p:pic>
      <p:sp>
        <p:nvSpPr>
          <p:cNvPr id="2" name="Title 1">
            <a:extLst>
              <a:ext uri="{FF2B5EF4-FFF2-40B4-BE49-F238E27FC236}">
                <a16:creationId xmlns:a16="http://schemas.microsoft.com/office/drawing/2014/main" id="{2EC6FBB0-F295-468C-88DE-92A0BE39E728}"/>
              </a:ext>
            </a:extLst>
          </p:cNvPr>
          <p:cNvSpPr>
            <a:spLocks noGrp="1"/>
          </p:cNvSpPr>
          <p:nvPr>
            <p:ph type="ctrTitle"/>
          </p:nvPr>
        </p:nvSpPr>
        <p:spPr>
          <a:xfrm>
            <a:off x="1198181" y="1122364"/>
            <a:ext cx="9795637" cy="1611312"/>
          </a:xfrm>
        </p:spPr>
        <p:txBody>
          <a:bodyPr>
            <a:normAutofit/>
          </a:bodyPr>
          <a:lstStyle/>
          <a:p>
            <a:r>
              <a:rPr lang="en-US" dirty="0">
                <a:solidFill>
                  <a:srgbClr val="FFFFFF"/>
                </a:solidFill>
              </a:rPr>
              <a:t>Next Meeting</a:t>
            </a:r>
          </a:p>
        </p:txBody>
      </p:sp>
      <p:sp>
        <p:nvSpPr>
          <p:cNvPr id="3" name="Subtitle 2">
            <a:extLst>
              <a:ext uri="{FF2B5EF4-FFF2-40B4-BE49-F238E27FC236}">
                <a16:creationId xmlns:a16="http://schemas.microsoft.com/office/drawing/2014/main" id="{CAB9669D-D6C3-4A54-8A0D-1F31B40D3493}"/>
              </a:ext>
            </a:extLst>
          </p:cNvPr>
          <p:cNvSpPr>
            <a:spLocks noGrp="1"/>
          </p:cNvSpPr>
          <p:nvPr>
            <p:ph type="subTitle" idx="1"/>
          </p:nvPr>
        </p:nvSpPr>
        <p:spPr>
          <a:xfrm>
            <a:off x="1198181" y="3000375"/>
            <a:ext cx="9795637" cy="2571521"/>
          </a:xfrm>
        </p:spPr>
        <p:txBody>
          <a:bodyPr>
            <a:normAutofit/>
          </a:bodyPr>
          <a:lstStyle/>
          <a:p>
            <a:r>
              <a:rPr lang="en-US" sz="3200" dirty="0">
                <a:solidFill>
                  <a:srgbClr val="FFFFFF"/>
                </a:solidFill>
              </a:rPr>
              <a:t>INSERT Date &amp; Time</a:t>
            </a:r>
          </a:p>
          <a:p>
            <a:r>
              <a:rPr lang="en-US" sz="3200" dirty="0">
                <a:solidFill>
                  <a:srgbClr val="FFFFFF"/>
                </a:solidFill>
              </a:rPr>
              <a:t>INSERT Location</a:t>
            </a:r>
          </a:p>
          <a:p>
            <a:r>
              <a:rPr lang="en-US" sz="3200" i="1" dirty="0">
                <a:solidFill>
                  <a:srgbClr val="FFFFFF"/>
                </a:solidFill>
              </a:rPr>
              <a:t>INSERT Next Meeting Highlight</a:t>
            </a:r>
          </a:p>
        </p:txBody>
      </p:sp>
    </p:spTree>
    <p:extLst>
      <p:ext uri="{BB962C8B-B14F-4D97-AF65-F5344CB8AC3E}">
        <p14:creationId xmlns:p14="http://schemas.microsoft.com/office/powerpoint/2010/main" val="392709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par>
                          <p:cTn id="8" fill="hold">
                            <p:stCondLst>
                              <p:cond delay="8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400"/>
                                        <p:tgtEl>
                                          <p:spTgt spid="3">
                                            <p:txEl>
                                              <p:pRg st="0" end="0"/>
                                            </p:txEl>
                                          </p:spTgt>
                                        </p:tgtEl>
                                      </p:cBhvr>
                                    </p:animEffect>
                                  </p:childTnLst>
                                </p:cTn>
                              </p:par>
                            </p:childTnLst>
                          </p:cTn>
                        </p:par>
                        <p:par>
                          <p:cTn id="12" fill="hold">
                            <p:stCondLst>
                              <p:cond delay="176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par>
                          <p:cTn id="16" fill="hold">
                            <p:stCondLst>
                              <p:cond delay="268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9D8ED"/>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6BEBA9F-AF6A-936A-68F4-C10BCE74B4FE}"/>
              </a:ext>
            </a:extLst>
          </p:cNvPr>
          <p:cNvSpPr txBox="1">
            <a:spLocks/>
          </p:cNvSpPr>
          <p:nvPr/>
        </p:nvSpPr>
        <p:spPr>
          <a:xfrm>
            <a:off x="403007" y="884027"/>
            <a:ext cx="5090483"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t>Spark Your Business</a:t>
            </a:r>
          </a:p>
        </p:txBody>
      </p:sp>
      <p:sp>
        <p:nvSpPr>
          <p:cNvPr id="10" name="Text Placeholder 3">
            <a:extLst>
              <a:ext uri="{FF2B5EF4-FFF2-40B4-BE49-F238E27FC236}">
                <a16:creationId xmlns:a16="http://schemas.microsoft.com/office/drawing/2014/main" id="{9FDCC041-6609-E818-27DC-9F4C885D986E}"/>
              </a:ext>
            </a:extLst>
          </p:cNvPr>
          <p:cNvSpPr txBox="1">
            <a:spLocks/>
          </p:cNvSpPr>
          <p:nvPr/>
        </p:nvSpPr>
        <p:spPr>
          <a:xfrm>
            <a:off x="502595" y="2883049"/>
            <a:ext cx="4990895" cy="34218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200"/>
              </a:spcAft>
              <a:buFont typeface="Arial" panose="020B0604020202020204" pitchFamily="34" charset="0"/>
              <a:buNone/>
            </a:pPr>
            <a:r>
              <a:rPr lang="en-US" sz="3600" b="1" dirty="0">
                <a:solidFill>
                  <a:schemeClr val="accent5"/>
                </a:solidFill>
              </a:rPr>
              <a:t>National Beach Day</a:t>
            </a:r>
          </a:p>
          <a:p>
            <a:pPr marL="0" indent="0" algn="ctr">
              <a:lnSpc>
                <a:spcPct val="100000"/>
              </a:lnSpc>
              <a:spcBef>
                <a:spcPts val="0"/>
              </a:spcBef>
              <a:buFont typeface="Arial" panose="020B0604020202020204" pitchFamily="34" charset="0"/>
              <a:buNone/>
            </a:pPr>
            <a:r>
              <a:rPr lang="en-US" sz="3600" dirty="0">
                <a:solidFill>
                  <a:schemeClr val="accent5"/>
                </a:solidFill>
              </a:rPr>
              <a:t>August 30</a:t>
            </a:r>
            <a:r>
              <a:rPr lang="en-US" sz="3600" baseline="30000" dirty="0">
                <a:solidFill>
                  <a:schemeClr val="accent5"/>
                </a:solidFill>
              </a:rPr>
              <a:t>th</a:t>
            </a:r>
          </a:p>
          <a:p>
            <a:pPr marL="0" indent="0" algn="ctr">
              <a:lnSpc>
                <a:spcPct val="100000"/>
              </a:lnSpc>
              <a:spcBef>
                <a:spcPts val="0"/>
              </a:spcBef>
              <a:buFont typeface="Arial" panose="020B0604020202020204" pitchFamily="34" charset="0"/>
              <a:buNone/>
            </a:pPr>
            <a:endParaRPr lang="en-US" sz="3200" baseline="30000" dirty="0">
              <a:solidFill>
                <a:srgbClr val="F3D6AC"/>
              </a:solidFill>
            </a:endParaRPr>
          </a:p>
          <a:p>
            <a:pPr marL="0" indent="0" algn="ctr">
              <a:lnSpc>
                <a:spcPct val="100000"/>
              </a:lnSpc>
              <a:spcBef>
                <a:spcPts val="0"/>
              </a:spcBef>
              <a:buFont typeface="Arial" panose="020B0604020202020204" pitchFamily="34" charset="0"/>
              <a:buNone/>
            </a:pPr>
            <a:r>
              <a:rPr lang="en-US" sz="3200" i="1" baseline="30000" dirty="0">
                <a:solidFill>
                  <a:srgbClr val="0C195E"/>
                </a:solidFill>
              </a:rPr>
              <a:t>Create gift bags with inflatable balls, sunglasses, and a beach toys.</a:t>
            </a:r>
            <a:endParaRPr lang="en-US" sz="3200" i="1" dirty="0">
              <a:solidFill>
                <a:srgbClr val="0C195E"/>
              </a:solidFill>
            </a:endParaRPr>
          </a:p>
        </p:txBody>
      </p:sp>
      <p:pic>
        <p:nvPicPr>
          <p:cNvPr id="3" name="Picture 2">
            <a:extLst>
              <a:ext uri="{FF2B5EF4-FFF2-40B4-BE49-F238E27FC236}">
                <a16:creationId xmlns:a16="http://schemas.microsoft.com/office/drawing/2014/main" id="{72F36786-1D44-A91A-1730-552D9A33236F}"/>
              </a:ext>
            </a:extLst>
          </p:cNvPr>
          <p:cNvPicPr>
            <a:picLocks noChangeAspect="1"/>
          </p:cNvPicPr>
          <p:nvPr/>
        </p:nvPicPr>
        <p:blipFill rotWithShape="1">
          <a:blip r:embed="rId3">
            <a:extLst>
              <a:ext uri="{28A0092B-C50C-407E-A947-70E740481C1C}">
                <a14:useLocalDpi xmlns:a14="http://schemas.microsoft.com/office/drawing/2010/main" val="0"/>
              </a:ext>
            </a:extLst>
          </a:blip>
          <a:srcRect t="447" b="447"/>
          <a:stretch/>
        </p:blipFill>
        <p:spPr>
          <a:xfrm>
            <a:off x="6400841" y="1028660"/>
            <a:ext cx="4786806" cy="4800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4CE56548-8D05-43A6-0EA5-807EB317183F}"/>
              </a:ext>
            </a:extLst>
          </p:cNvPr>
          <p:cNvSpPr txBox="1"/>
          <p:nvPr/>
        </p:nvSpPr>
        <p:spPr>
          <a:xfrm>
            <a:off x="8998690" y="5923918"/>
            <a:ext cx="2336060" cy="307777"/>
          </a:xfrm>
          <a:prstGeom prst="rect">
            <a:avLst/>
          </a:prstGeom>
          <a:noFill/>
        </p:spPr>
        <p:txBody>
          <a:bodyPr wrap="square" rtlCol="0">
            <a:spAutoFit/>
          </a:bodyPr>
          <a:lstStyle/>
          <a:p>
            <a:r>
              <a:rPr lang="en-US" sz="1400" dirty="0"/>
              <a:t>Image credit: </a:t>
            </a:r>
            <a:r>
              <a:rPr lang="en-US" sz="1400" dirty="0" err="1"/>
              <a:t>REdigitalassist</a:t>
            </a:r>
            <a:endParaRPr lang="en-US" sz="1400" dirty="0"/>
          </a:p>
        </p:txBody>
      </p:sp>
    </p:spTree>
    <p:extLst>
      <p:ext uri="{BB962C8B-B14F-4D97-AF65-F5344CB8AC3E}">
        <p14:creationId xmlns:p14="http://schemas.microsoft.com/office/powerpoint/2010/main" val="12337209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86E20-E22E-E644-5BF1-53E3FDE1EDED}"/>
              </a:ext>
            </a:extLst>
          </p:cNvPr>
          <p:cNvSpPr>
            <a:spLocks noGrp="1"/>
          </p:cNvSpPr>
          <p:nvPr>
            <p:ph type="title" idx="4294967295"/>
          </p:nvPr>
        </p:nvSpPr>
        <p:spPr>
          <a:xfrm>
            <a:off x="5981700" y="1050579"/>
            <a:ext cx="5090483" cy="1864071"/>
          </a:xfrm>
        </p:spPr>
        <p:txBody>
          <a:bodyPr vert="horz" lIns="91440" tIns="45720" rIns="91440" bIns="45720" rtlCol="0" anchor="b">
            <a:normAutofit fontScale="90000"/>
          </a:bodyPr>
          <a:lstStyle/>
          <a:p>
            <a:pPr algn="ctr"/>
            <a:r>
              <a:rPr lang="en-US" sz="6600" b="1" kern="1200" dirty="0">
                <a:solidFill>
                  <a:srgbClr val="B02229"/>
                </a:solidFill>
                <a:latin typeface="+mj-lt"/>
                <a:ea typeface="+mj-ea"/>
                <a:cs typeface="+mj-cs"/>
              </a:rPr>
              <a:t>Spark Your Business</a:t>
            </a:r>
          </a:p>
        </p:txBody>
      </p:sp>
      <p:sp>
        <p:nvSpPr>
          <p:cNvPr id="4" name="Text Placeholder 3">
            <a:extLst>
              <a:ext uri="{FF2B5EF4-FFF2-40B4-BE49-F238E27FC236}">
                <a16:creationId xmlns:a16="http://schemas.microsoft.com/office/drawing/2014/main" id="{89C0B4A0-B6AC-7746-B57F-32C6F0AF208A}"/>
              </a:ext>
            </a:extLst>
          </p:cNvPr>
          <p:cNvSpPr>
            <a:spLocks noGrp="1"/>
          </p:cNvSpPr>
          <p:nvPr>
            <p:ph type="body" sz="half" idx="4294967295"/>
          </p:nvPr>
        </p:nvSpPr>
        <p:spPr>
          <a:xfrm>
            <a:off x="5629275" y="3233221"/>
            <a:ext cx="5795332" cy="2770478"/>
          </a:xfrm>
        </p:spPr>
        <p:txBody>
          <a:bodyPr vert="horz" lIns="91440" tIns="45720" rIns="91440" bIns="45720" rtlCol="0">
            <a:normAutofit fontScale="40000" lnSpcReduction="20000"/>
          </a:bodyPr>
          <a:lstStyle/>
          <a:p>
            <a:pPr marL="0" indent="0" algn="ctr">
              <a:lnSpc>
                <a:spcPct val="100000"/>
              </a:lnSpc>
              <a:spcBef>
                <a:spcPts val="0"/>
              </a:spcBef>
              <a:spcAft>
                <a:spcPts val="1200"/>
              </a:spcAft>
              <a:buNone/>
            </a:pPr>
            <a:r>
              <a:rPr lang="en-US" sz="9000" b="1" dirty="0">
                <a:solidFill>
                  <a:schemeClr val="tx2"/>
                </a:solidFill>
              </a:rPr>
              <a:t>National Cheese Pizza Day</a:t>
            </a:r>
          </a:p>
          <a:p>
            <a:pPr marL="0" indent="0" algn="ctr">
              <a:lnSpc>
                <a:spcPct val="100000"/>
              </a:lnSpc>
              <a:spcBef>
                <a:spcPts val="0"/>
              </a:spcBef>
              <a:buNone/>
            </a:pPr>
            <a:r>
              <a:rPr lang="en-US" sz="9000" dirty="0">
                <a:solidFill>
                  <a:schemeClr val="tx2"/>
                </a:solidFill>
              </a:rPr>
              <a:t>September 5</a:t>
            </a:r>
            <a:r>
              <a:rPr lang="en-US" sz="9000" baseline="30000" dirty="0">
                <a:solidFill>
                  <a:schemeClr val="tx2"/>
                </a:solidFill>
              </a:rPr>
              <a:t>th</a:t>
            </a:r>
          </a:p>
          <a:p>
            <a:pPr marL="0" indent="0" algn="ctr">
              <a:lnSpc>
                <a:spcPct val="100000"/>
              </a:lnSpc>
              <a:spcBef>
                <a:spcPts val="0"/>
              </a:spcBef>
              <a:buNone/>
            </a:pPr>
            <a:endParaRPr lang="en-US" sz="9000" baseline="30000" dirty="0">
              <a:solidFill>
                <a:srgbClr val="B02229"/>
              </a:solidFill>
            </a:endParaRPr>
          </a:p>
          <a:p>
            <a:pPr marL="0" indent="0" algn="ctr">
              <a:lnSpc>
                <a:spcPct val="100000"/>
              </a:lnSpc>
              <a:spcBef>
                <a:spcPts val="0"/>
              </a:spcBef>
              <a:buNone/>
            </a:pPr>
            <a:endParaRPr lang="en-US" sz="4000" baseline="30000" dirty="0">
              <a:solidFill>
                <a:srgbClr val="B02229"/>
              </a:solidFill>
            </a:endParaRPr>
          </a:p>
          <a:p>
            <a:pPr marL="0" indent="0" algn="ctr">
              <a:lnSpc>
                <a:spcPct val="100000"/>
              </a:lnSpc>
              <a:spcBef>
                <a:spcPts val="0"/>
              </a:spcBef>
              <a:buNone/>
            </a:pPr>
            <a:endParaRPr lang="en-US" sz="6000" i="1" baseline="30000" dirty="0">
              <a:solidFill>
                <a:srgbClr val="B02229"/>
              </a:solidFill>
            </a:endParaRPr>
          </a:p>
          <a:p>
            <a:pPr marL="0" indent="0" algn="ctr">
              <a:lnSpc>
                <a:spcPct val="100000"/>
              </a:lnSpc>
              <a:spcBef>
                <a:spcPts val="0"/>
              </a:spcBef>
              <a:buNone/>
            </a:pPr>
            <a:r>
              <a:rPr lang="en-US" sz="11000" i="1" baseline="30000" dirty="0">
                <a:solidFill>
                  <a:srgbClr val="B02229"/>
                </a:solidFill>
              </a:rPr>
              <a:t>Surprise your SOI with a pizza kit </a:t>
            </a:r>
          </a:p>
          <a:p>
            <a:pPr marL="0" indent="0" algn="ctr">
              <a:lnSpc>
                <a:spcPct val="100000"/>
              </a:lnSpc>
              <a:spcBef>
                <a:spcPts val="0"/>
              </a:spcBef>
              <a:buNone/>
            </a:pPr>
            <a:r>
              <a:rPr lang="en-US" sz="11000" i="1" baseline="30000" dirty="0">
                <a:solidFill>
                  <a:srgbClr val="B02229"/>
                </a:solidFill>
              </a:rPr>
              <a:t>or pizzeria gift card!</a:t>
            </a:r>
            <a:endParaRPr lang="en-US" sz="11000" i="1" dirty="0">
              <a:solidFill>
                <a:srgbClr val="B02229"/>
              </a:solidFill>
            </a:endParaRPr>
          </a:p>
        </p:txBody>
      </p:sp>
      <p:pic>
        <p:nvPicPr>
          <p:cNvPr id="8" name="Picture 7">
            <a:extLst>
              <a:ext uri="{FF2B5EF4-FFF2-40B4-BE49-F238E27FC236}">
                <a16:creationId xmlns:a16="http://schemas.microsoft.com/office/drawing/2014/main" id="{387DB5D5-EE0E-6893-7321-BD12CA7E474D}"/>
              </a:ext>
            </a:extLst>
          </p:cNvPr>
          <p:cNvPicPr>
            <a:picLocks noChangeAspect="1"/>
          </p:cNvPicPr>
          <p:nvPr/>
        </p:nvPicPr>
        <p:blipFill rotWithShape="1">
          <a:blip r:embed="rId3">
            <a:extLst>
              <a:ext uri="{28A0092B-C50C-407E-A947-70E740481C1C}">
                <a14:useLocalDpi xmlns:a14="http://schemas.microsoft.com/office/drawing/2010/main" val="0"/>
              </a:ext>
            </a:extLst>
          </a:blip>
          <a:srcRect l="20425" t="1494" b="1494"/>
          <a:stretch/>
        </p:blipFill>
        <p:spPr>
          <a:xfrm>
            <a:off x="1005517" y="1046556"/>
            <a:ext cx="4004633" cy="4785693"/>
          </a:xfrm>
          <a:prstGeom prst="rect">
            <a:avLst/>
          </a:prstGeom>
        </p:spPr>
      </p:pic>
      <p:sp>
        <p:nvSpPr>
          <p:cNvPr id="6" name="TextBox 5">
            <a:extLst>
              <a:ext uri="{FF2B5EF4-FFF2-40B4-BE49-F238E27FC236}">
                <a16:creationId xmlns:a16="http://schemas.microsoft.com/office/drawing/2014/main" id="{45BE5604-B27D-3A22-1412-88A92E2640F2}"/>
              </a:ext>
            </a:extLst>
          </p:cNvPr>
          <p:cNvSpPr txBox="1"/>
          <p:nvPr/>
        </p:nvSpPr>
        <p:spPr>
          <a:xfrm>
            <a:off x="1005517" y="5832249"/>
            <a:ext cx="3421910" cy="307777"/>
          </a:xfrm>
          <a:prstGeom prst="rect">
            <a:avLst/>
          </a:prstGeom>
          <a:noFill/>
        </p:spPr>
        <p:txBody>
          <a:bodyPr wrap="square" rtlCol="0">
            <a:spAutoFit/>
          </a:bodyPr>
          <a:lstStyle/>
          <a:p>
            <a:r>
              <a:rPr lang="en-US" sz="1400" i="1" dirty="0"/>
              <a:t>Image credit: </a:t>
            </a:r>
            <a:r>
              <a:rPr lang="en-US" sz="1400" i="1" dirty="0" err="1"/>
              <a:t>mMadeDesignCo</a:t>
            </a:r>
            <a:r>
              <a:rPr lang="en-US" sz="1400" i="1" dirty="0"/>
              <a:t>.</a:t>
            </a:r>
          </a:p>
        </p:txBody>
      </p:sp>
    </p:spTree>
    <p:extLst>
      <p:ext uri="{BB962C8B-B14F-4D97-AF65-F5344CB8AC3E}">
        <p14:creationId xmlns:p14="http://schemas.microsoft.com/office/powerpoint/2010/main" val="76626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587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86E20-E22E-E644-5BF1-53E3FDE1EDED}"/>
              </a:ext>
            </a:extLst>
          </p:cNvPr>
          <p:cNvSpPr>
            <a:spLocks noGrp="1"/>
          </p:cNvSpPr>
          <p:nvPr>
            <p:ph type="title" idx="4294967295"/>
          </p:nvPr>
        </p:nvSpPr>
        <p:spPr>
          <a:xfrm>
            <a:off x="6207125" y="1585821"/>
            <a:ext cx="5090483" cy="2171701"/>
          </a:xfrm>
        </p:spPr>
        <p:txBody>
          <a:bodyPr vert="horz" lIns="91440" tIns="45720" rIns="91440" bIns="45720" rtlCol="0" anchor="b">
            <a:normAutofit/>
          </a:bodyPr>
          <a:lstStyle/>
          <a:p>
            <a:pPr algn="ctr"/>
            <a:r>
              <a:rPr lang="en-US" sz="6000" b="1" kern="1200" dirty="0">
                <a:solidFill>
                  <a:schemeClr val="accent4">
                    <a:lumMod val="20000"/>
                    <a:lumOff val="80000"/>
                  </a:schemeClr>
                </a:solidFill>
                <a:latin typeface="+mj-lt"/>
                <a:ea typeface="+mj-ea"/>
                <a:cs typeface="+mj-cs"/>
              </a:rPr>
              <a:t>Spark Your Business</a:t>
            </a:r>
          </a:p>
        </p:txBody>
      </p:sp>
      <p:pic>
        <p:nvPicPr>
          <p:cNvPr id="6" name="Picture 5" descr="A group of colorful cards&#10;&#10;Description automatically generated">
            <a:extLst>
              <a:ext uri="{FF2B5EF4-FFF2-40B4-BE49-F238E27FC236}">
                <a16:creationId xmlns:a16="http://schemas.microsoft.com/office/drawing/2014/main" id="{8D5CB170-FE7F-2619-EBD3-60EA5C10CF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392" y="985440"/>
            <a:ext cx="4887119" cy="4887119"/>
          </a:xfrm>
          <a:prstGeom prst="rect">
            <a:avLst/>
          </a:prstGeom>
        </p:spPr>
      </p:pic>
      <p:sp>
        <p:nvSpPr>
          <p:cNvPr id="8" name="TextBox 7">
            <a:extLst>
              <a:ext uri="{FF2B5EF4-FFF2-40B4-BE49-F238E27FC236}">
                <a16:creationId xmlns:a16="http://schemas.microsoft.com/office/drawing/2014/main" id="{70DF5682-ABC3-7E88-B703-82AA0411302D}"/>
              </a:ext>
            </a:extLst>
          </p:cNvPr>
          <p:cNvSpPr txBox="1"/>
          <p:nvPr/>
        </p:nvSpPr>
        <p:spPr>
          <a:xfrm>
            <a:off x="6802676" y="4101140"/>
            <a:ext cx="3899380" cy="1323439"/>
          </a:xfrm>
          <a:prstGeom prst="rect">
            <a:avLst/>
          </a:prstGeom>
          <a:noFill/>
        </p:spPr>
        <p:txBody>
          <a:bodyPr wrap="square">
            <a:spAutoFit/>
          </a:bodyPr>
          <a:lstStyle/>
          <a:p>
            <a:pPr marL="0" indent="0" algn="ctr">
              <a:lnSpc>
                <a:spcPct val="100000"/>
              </a:lnSpc>
              <a:spcBef>
                <a:spcPts val="0"/>
              </a:spcBef>
              <a:buNone/>
            </a:pPr>
            <a:r>
              <a:rPr lang="en-US" sz="4800" i="1" baseline="30000" dirty="0">
                <a:solidFill>
                  <a:srgbClr val="F5F1E6"/>
                </a:solidFill>
              </a:rPr>
              <a:t>Pop by with umbrellas and sunglasses!</a:t>
            </a:r>
            <a:endParaRPr lang="en-US" sz="4800" i="1" dirty="0">
              <a:solidFill>
                <a:srgbClr val="F5F1E6"/>
              </a:solidFill>
            </a:endParaRPr>
          </a:p>
        </p:txBody>
      </p:sp>
      <p:sp>
        <p:nvSpPr>
          <p:cNvPr id="9" name="TextBox 8">
            <a:extLst>
              <a:ext uri="{FF2B5EF4-FFF2-40B4-BE49-F238E27FC236}">
                <a16:creationId xmlns:a16="http://schemas.microsoft.com/office/drawing/2014/main" id="{2DDB978B-B131-C395-8E99-6BFE425A73AB}"/>
              </a:ext>
            </a:extLst>
          </p:cNvPr>
          <p:cNvSpPr txBox="1"/>
          <p:nvPr/>
        </p:nvSpPr>
        <p:spPr>
          <a:xfrm>
            <a:off x="823353" y="5891609"/>
            <a:ext cx="3421910" cy="307777"/>
          </a:xfrm>
          <a:prstGeom prst="rect">
            <a:avLst/>
          </a:prstGeom>
          <a:noFill/>
        </p:spPr>
        <p:txBody>
          <a:bodyPr wrap="square" rtlCol="0">
            <a:spAutoFit/>
          </a:bodyPr>
          <a:lstStyle/>
          <a:p>
            <a:r>
              <a:rPr lang="en-US" sz="1400" dirty="0">
                <a:solidFill>
                  <a:schemeClr val="accent4">
                    <a:lumMod val="20000"/>
                    <a:lumOff val="80000"/>
                  </a:schemeClr>
                </a:solidFill>
              </a:rPr>
              <a:t>Image credit: </a:t>
            </a:r>
            <a:r>
              <a:rPr lang="en-US" sz="1400" dirty="0" err="1">
                <a:solidFill>
                  <a:schemeClr val="accent4">
                    <a:lumMod val="20000"/>
                    <a:lumOff val="80000"/>
                  </a:schemeClr>
                </a:solidFill>
              </a:rPr>
              <a:t>Tidylady</a:t>
            </a:r>
            <a:r>
              <a:rPr lang="en-US" sz="1400" dirty="0">
                <a:solidFill>
                  <a:schemeClr val="accent4">
                    <a:lumMod val="20000"/>
                    <a:lumOff val="80000"/>
                  </a:schemeClr>
                </a:solidFill>
              </a:rPr>
              <a:t> </a:t>
            </a:r>
            <a:r>
              <a:rPr lang="en-US" sz="1400" dirty="0" err="1">
                <a:solidFill>
                  <a:schemeClr val="accent4">
                    <a:lumMod val="20000"/>
                    <a:lumOff val="80000"/>
                  </a:schemeClr>
                </a:solidFill>
              </a:rPr>
              <a:t>Printables</a:t>
            </a:r>
            <a:endParaRPr lang="en-US" sz="1400" dirty="0">
              <a:solidFill>
                <a:schemeClr val="accent4">
                  <a:lumMod val="20000"/>
                  <a:lumOff val="80000"/>
                </a:schemeClr>
              </a:solidFill>
            </a:endParaRPr>
          </a:p>
        </p:txBody>
      </p:sp>
    </p:spTree>
    <p:extLst>
      <p:ext uri="{BB962C8B-B14F-4D97-AF65-F5344CB8AC3E}">
        <p14:creationId xmlns:p14="http://schemas.microsoft.com/office/powerpoint/2010/main" val="216590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descr="A box full of food&#10;&#10;Description automatically generated">
            <a:extLst>
              <a:ext uri="{FF2B5EF4-FFF2-40B4-BE49-F238E27FC236}">
                <a16:creationId xmlns:a16="http://schemas.microsoft.com/office/drawing/2014/main" id="{C3D4E52F-4140-5193-ED46-A079C8342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75" y="1733550"/>
            <a:ext cx="7686675" cy="5124450"/>
          </a:xfrm>
          <a:prstGeom prst="rect">
            <a:avLst/>
          </a:prstGeom>
        </p:spPr>
      </p:pic>
      <p:sp>
        <p:nvSpPr>
          <p:cNvPr id="8" name="Title 1">
            <a:extLst>
              <a:ext uri="{FF2B5EF4-FFF2-40B4-BE49-F238E27FC236}">
                <a16:creationId xmlns:a16="http://schemas.microsoft.com/office/drawing/2014/main" id="{7A8216D0-E793-81D4-E5CF-D7C71B8B2A04}"/>
              </a:ext>
            </a:extLst>
          </p:cNvPr>
          <p:cNvSpPr txBox="1">
            <a:spLocks/>
          </p:cNvSpPr>
          <p:nvPr/>
        </p:nvSpPr>
        <p:spPr>
          <a:xfrm>
            <a:off x="870504" y="895350"/>
            <a:ext cx="10450992" cy="2190750"/>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r>
              <a:rPr lang="en-US" sz="6600" b="1" dirty="0">
                <a:solidFill>
                  <a:schemeClr val="accent4">
                    <a:lumMod val="60000"/>
                    <a:lumOff val="40000"/>
                  </a:schemeClr>
                </a:solidFill>
              </a:rPr>
              <a:t>Spark Your Business</a:t>
            </a:r>
          </a:p>
          <a:p>
            <a:pPr algn="ctr"/>
            <a:r>
              <a:rPr lang="en-US" sz="4800" dirty="0">
                <a:solidFill>
                  <a:schemeClr val="accent4">
                    <a:lumMod val="60000"/>
                    <a:lumOff val="40000"/>
                  </a:schemeClr>
                </a:solidFill>
              </a:rPr>
              <a:t>National Food Bank Day</a:t>
            </a:r>
          </a:p>
          <a:p>
            <a:pPr algn="ctr"/>
            <a:r>
              <a:rPr lang="en-US" sz="4800" dirty="0">
                <a:solidFill>
                  <a:schemeClr val="accent4">
                    <a:lumMod val="60000"/>
                    <a:lumOff val="40000"/>
                  </a:schemeClr>
                </a:solidFill>
              </a:rPr>
              <a:t>September 1</a:t>
            </a:r>
            <a:r>
              <a:rPr lang="en-US" sz="4800" baseline="30000" dirty="0">
                <a:solidFill>
                  <a:schemeClr val="accent4">
                    <a:lumMod val="60000"/>
                    <a:lumOff val="40000"/>
                  </a:schemeClr>
                </a:solidFill>
              </a:rPr>
              <a:t>st</a:t>
            </a:r>
            <a:r>
              <a:rPr lang="en-US" sz="4800" dirty="0">
                <a:solidFill>
                  <a:schemeClr val="accent4">
                    <a:lumMod val="60000"/>
                    <a:lumOff val="40000"/>
                  </a:schemeClr>
                </a:solidFill>
              </a:rPr>
              <a:t> </a:t>
            </a:r>
          </a:p>
        </p:txBody>
      </p:sp>
      <p:sp>
        <p:nvSpPr>
          <p:cNvPr id="11" name="Text Placeholder 3">
            <a:extLst>
              <a:ext uri="{FF2B5EF4-FFF2-40B4-BE49-F238E27FC236}">
                <a16:creationId xmlns:a16="http://schemas.microsoft.com/office/drawing/2014/main" id="{F35551A2-62E0-29A5-D3FC-523C420515A6}"/>
              </a:ext>
            </a:extLst>
          </p:cNvPr>
          <p:cNvSpPr txBox="1">
            <a:spLocks/>
          </p:cNvSpPr>
          <p:nvPr/>
        </p:nvSpPr>
        <p:spPr>
          <a:xfrm>
            <a:off x="7686675" y="4667250"/>
            <a:ext cx="3930096" cy="14668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4400" i="1" baseline="30000" dirty="0">
                <a:solidFill>
                  <a:schemeClr val="tx2"/>
                </a:solidFill>
              </a:rPr>
              <a:t>Organize food drive for your local food bank.</a:t>
            </a:r>
            <a:endParaRPr lang="en-US" sz="5400" baseline="30000" dirty="0">
              <a:solidFill>
                <a:schemeClr val="tx2"/>
              </a:solidFill>
            </a:endParaRPr>
          </a:p>
        </p:txBody>
      </p:sp>
    </p:spTree>
    <p:extLst>
      <p:ext uri="{BB962C8B-B14F-4D97-AF65-F5344CB8AC3E}">
        <p14:creationId xmlns:p14="http://schemas.microsoft.com/office/powerpoint/2010/main" val="390591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Hourglass">
            <a:extLst>
              <a:ext uri="{FF2B5EF4-FFF2-40B4-BE49-F238E27FC236}">
                <a16:creationId xmlns:a16="http://schemas.microsoft.com/office/drawing/2014/main" id="{C54D82A7-A070-4447-B6FC-DD0A0A1EE190}"/>
              </a:ext>
            </a:extLst>
          </p:cNvPr>
          <p:cNvPicPr>
            <a:picLocks noChangeAspect="1"/>
          </p:cNvPicPr>
          <p:nvPr/>
        </p:nvPicPr>
        <p:blipFill rotWithShape="1">
          <a:blip r:embed="rId3">
            <a:extLst>
              <a:ext uri="{28A0092B-C50C-407E-A947-70E740481C1C}">
                <a14:useLocalDpi xmlns:a14="http://schemas.microsoft.com/office/drawing/2010/main" val="0"/>
              </a:ext>
            </a:extLst>
          </a:blip>
          <a:srcRect l="14711" r="3414" b="9089"/>
          <a:stretch/>
        </p:blipFill>
        <p:spPr>
          <a:xfrm>
            <a:off x="3523488" y="10"/>
            <a:ext cx="8668512" cy="6857990"/>
          </a:xfrm>
          <a:prstGeom prst="rect">
            <a:avLst/>
          </a:prstGeom>
        </p:spPr>
      </p:pic>
      <p:sp>
        <p:nvSpPr>
          <p:cNvPr id="18" name="Rectangle 1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45A65EE0-C245-48A8-9171-BE937C5BF826}"/>
              </a:ext>
            </a:extLst>
          </p:cNvPr>
          <p:cNvSpPr>
            <a:spLocks noGrp="1"/>
          </p:cNvSpPr>
          <p:nvPr>
            <p:ph type="title"/>
          </p:nvPr>
        </p:nvSpPr>
        <p:spPr>
          <a:xfrm>
            <a:off x="371093" y="464459"/>
            <a:ext cx="5187877" cy="847199"/>
          </a:xfrm>
        </p:spPr>
        <p:txBody>
          <a:bodyPr anchor="b">
            <a:normAutofit/>
          </a:bodyPr>
          <a:lstStyle/>
          <a:p>
            <a:r>
              <a:rPr lang="en-US" sz="4800" dirty="0">
                <a:solidFill>
                  <a:srgbClr val="6C804A"/>
                </a:solidFill>
              </a:rPr>
              <a:t>Meeting Agenda</a:t>
            </a:r>
          </a:p>
        </p:txBody>
      </p:sp>
      <p:sp>
        <p:nvSpPr>
          <p:cNvPr id="11" name="Content Placeholder 10">
            <a:extLst>
              <a:ext uri="{FF2B5EF4-FFF2-40B4-BE49-F238E27FC236}">
                <a16:creationId xmlns:a16="http://schemas.microsoft.com/office/drawing/2014/main" id="{7BECDE22-2D75-4A58-AA2E-AFF24BEB9A6C}"/>
              </a:ext>
            </a:extLst>
          </p:cNvPr>
          <p:cNvSpPr>
            <a:spLocks noGrp="1"/>
          </p:cNvSpPr>
          <p:nvPr>
            <p:ph idx="1"/>
          </p:nvPr>
        </p:nvSpPr>
        <p:spPr>
          <a:xfrm>
            <a:off x="687402" y="1814285"/>
            <a:ext cx="7370747" cy="4499429"/>
          </a:xfrm>
        </p:spPr>
        <p:txBody>
          <a:bodyPr anchor="t">
            <a:noAutofit/>
          </a:bodyPr>
          <a:lstStyle/>
          <a:p>
            <a:pPr marL="514350" indent="-514350">
              <a:lnSpc>
                <a:spcPct val="100000"/>
              </a:lnSpc>
              <a:spcBef>
                <a:spcPts val="0"/>
              </a:spcBef>
              <a:spcAft>
                <a:spcPts val="1000"/>
              </a:spcAft>
              <a:buFont typeface="+mj-lt"/>
              <a:buAutoNum type="arabicPeriod"/>
            </a:pPr>
            <a:r>
              <a:rPr lang="en-US" sz="2400" dirty="0"/>
              <a:t>Company Updates</a:t>
            </a:r>
          </a:p>
          <a:p>
            <a:pPr marL="514350" indent="-514350">
              <a:lnSpc>
                <a:spcPct val="100000"/>
              </a:lnSpc>
              <a:spcBef>
                <a:spcPts val="0"/>
              </a:spcBef>
              <a:spcAft>
                <a:spcPts val="1000"/>
              </a:spcAft>
              <a:buFont typeface="+mj-lt"/>
              <a:buAutoNum type="arabicPeriod"/>
            </a:pPr>
            <a:r>
              <a:rPr lang="en-US" sz="2400" dirty="0"/>
              <a:t>Marketing Updates</a:t>
            </a:r>
          </a:p>
          <a:p>
            <a:pPr marL="514350" indent="-514350">
              <a:lnSpc>
                <a:spcPct val="100000"/>
              </a:lnSpc>
              <a:spcBef>
                <a:spcPts val="0"/>
              </a:spcBef>
              <a:spcAft>
                <a:spcPts val="1000"/>
              </a:spcAft>
              <a:buFont typeface="+mj-lt"/>
              <a:buAutoNum type="arabicPeriod"/>
            </a:pPr>
            <a:r>
              <a:rPr lang="en-US" sz="2400" dirty="0"/>
              <a:t>Education Opportunities</a:t>
            </a:r>
          </a:p>
          <a:p>
            <a:pPr marL="514350" indent="-514350">
              <a:lnSpc>
                <a:spcPct val="100000"/>
              </a:lnSpc>
              <a:spcBef>
                <a:spcPts val="0"/>
              </a:spcBef>
              <a:spcAft>
                <a:spcPts val="1000"/>
              </a:spcAft>
              <a:buFont typeface="+mj-lt"/>
              <a:buAutoNum type="arabicPeriod"/>
            </a:pPr>
            <a:r>
              <a:rPr lang="en-US" sz="2400" dirty="0"/>
              <a:t>Practical Learning</a:t>
            </a:r>
            <a:endParaRPr lang="en-US" sz="2400" i="1" dirty="0"/>
          </a:p>
          <a:p>
            <a:pPr marL="514350" indent="-514350">
              <a:lnSpc>
                <a:spcPct val="100000"/>
              </a:lnSpc>
              <a:spcBef>
                <a:spcPts val="0"/>
              </a:spcBef>
              <a:spcAft>
                <a:spcPts val="1000"/>
              </a:spcAft>
              <a:buFont typeface="+mj-lt"/>
              <a:buAutoNum type="arabicPeriod"/>
            </a:pPr>
            <a:r>
              <a:rPr lang="en-US" sz="2400" dirty="0"/>
              <a:t>Real Estate Trends</a:t>
            </a:r>
          </a:p>
          <a:p>
            <a:pPr marL="514350" indent="-514350">
              <a:lnSpc>
                <a:spcPct val="100000"/>
              </a:lnSpc>
              <a:spcBef>
                <a:spcPts val="0"/>
              </a:spcBef>
              <a:spcAft>
                <a:spcPts val="1000"/>
              </a:spcAft>
              <a:buFont typeface="+mj-lt"/>
              <a:buAutoNum type="arabicPeriod"/>
            </a:pPr>
            <a:r>
              <a:rPr lang="en-US" sz="2400" dirty="0"/>
              <a:t>Old Business</a:t>
            </a:r>
          </a:p>
          <a:p>
            <a:pPr marL="514350" indent="-514350">
              <a:lnSpc>
                <a:spcPct val="100000"/>
              </a:lnSpc>
              <a:spcBef>
                <a:spcPts val="0"/>
              </a:spcBef>
              <a:spcAft>
                <a:spcPts val="1000"/>
              </a:spcAft>
              <a:buFont typeface="+mj-lt"/>
              <a:buAutoNum type="arabicPeriod"/>
            </a:pPr>
            <a:r>
              <a:rPr lang="en-US" sz="2400" dirty="0"/>
              <a:t>New Business</a:t>
            </a:r>
          </a:p>
          <a:p>
            <a:pPr marL="514350" indent="-514350">
              <a:lnSpc>
                <a:spcPct val="100000"/>
              </a:lnSpc>
              <a:spcBef>
                <a:spcPts val="0"/>
              </a:spcBef>
              <a:spcAft>
                <a:spcPts val="1000"/>
              </a:spcAft>
              <a:buFont typeface="+mj-lt"/>
              <a:buAutoNum type="arabicPeriod"/>
            </a:pPr>
            <a:r>
              <a:rPr lang="en-US" sz="2400" dirty="0"/>
              <a:t>Adjourn</a:t>
            </a:r>
          </a:p>
        </p:txBody>
      </p:sp>
      <p:cxnSp>
        <p:nvCxnSpPr>
          <p:cNvPr id="13" name="Straight Connector 12">
            <a:extLst>
              <a:ext uri="{FF2B5EF4-FFF2-40B4-BE49-F238E27FC236}">
                <a16:creationId xmlns:a16="http://schemas.microsoft.com/office/drawing/2014/main" id="{268443DB-C662-4FAD-A2E4-BEE5FA41F803}"/>
              </a:ext>
            </a:extLst>
          </p:cNvPr>
          <p:cNvCxnSpPr>
            <a:cxnSpLocks/>
          </p:cNvCxnSpPr>
          <p:nvPr/>
        </p:nvCxnSpPr>
        <p:spPr>
          <a:xfrm>
            <a:off x="371093" y="1538516"/>
            <a:ext cx="4247453" cy="0"/>
          </a:xfrm>
          <a:prstGeom prst="line">
            <a:avLst/>
          </a:prstGeom>
          <a:ln w="28575">
            <a:solidFill>
              <a:srgbClr val="6C804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34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A3443-E579-4B1B-BFE4-D2F42CA5C9B1}"/>
              </a:ext>
            </a:extLst>
          </p:cNvPr>
          <p:cNvSpPr>
            <a:spLocks noGrp="1"/>
          </p:cNvSpPr>
          <p:nvPr>
            <p:ph type="title"/>
          </p:nvPr>
        </p:nvSpPr>
        <p:spPr>
          <a:xfrm>
            <a:off x="4965430" y="629268"/>
            <a:ext cx="6586491" cy="1286160"/>
          </a:xfrm>
        </p:spPr>
        <p:txBody>
          <a:bodyPr spcFirstLastPara="1" vert="horz" lIns="91440" tIns="45720" rIns="91440" bIns="45720" rtlCol="0" anchor="b" anchorCtr="0">
            <a:normAutofit/>
          </a:bodyPr>
          <a:lstStyle/>
          <a:p>
            <a:pPr>
              <a:spcBef>
                <a:spcPct val="0"/>
              </a:spcBef>
            </a:pPr>
            <a:r>
              <a:rPr lang="en-US" sz="5400" b="0" i="0" u="none" strike="noStrike" kern="1200" cap="none" dirty="0">
                <a:latin typeface="+mj-lt"/>
                <a:ea typeface="+mj-ea"/>
                <a:cs typeface="+mj-cs"/>
                <a:sym typeface="Twentieth Century"/>
              </a:rPr>
              <a:t>Company Updates</a:t>
            </a:r>
          </a:p>
        </p:txBody>
      </p:sp>
      <p:sp>
        <p:nvSpPr>
          <p:cNvPr id="8" name="Content Placeholder 7">
            <a:extLst>
              <a:ext uri="{FF2B5EF4-FFF2-40B4-BE49-F238E27FC236}">
                <a16:creationId xmlns:a16="http://schemas.microsoft.com/office/drawing/2014/main" id="{33AB9420-B97D-4489-88AB-0E7DAC09D0F4}"/>
              </a:ext>
            </a:extLst>
          </p:cNvPr>
          <p:cNvSpPr>
            <a:spLocks noGrp="1"/>
          </p:cNvSpPr>
          <p:nvPr>
            <p:ph idx="1"/>
          </p:nvPr>
        </p:nvSpPr>
        <p:spPr>
          <a:xfrm>
            <a:off x="4965431" y="2438400"/>
            <a:ext cx="6586489" cy="3785419"/>
          </a:xfrm>
        </p:spPr>
        <p:txBody>
          <a:bodyPr>
            <a:normAutofit/>
          </a:bodyPr>
          <a:lstStyle/>
          <a:p>
            <a:endParaRPr lang="en-US" sz="3200" dirty="0"/>
          </a:p>
        </p:txBody>
      </p:sp>
      <p:pic>
        <p:nvPicPr>
          <p:cNvPr id="7" name="Picture 6" descr="Conference room table">
            <a:extLst>
              <a:ext uri="{FF2B5EF4-FFF2-40B4-BE49-F238E27FC236}">
                <a16:creationId xmlns:a16="http://schemas.microsoft.com/office/drawing/2014/main" id="{A3B0CB73-EAAC-44BB-BEF2-3D5B2B8DEE0B}"/>
              </a:ext>
            </a:extLst>
          </p:cNvPr>
          <p:cNvPicPr>
            <a:picLocks noChangeAspect="1"/>
          </p:cNvPicPr>
          <p:nvPr/>
        </p:nvPicPr>
        <p:blipFill rotWithShape="1">
          <a:blip r:embed="rId3">
            <a:extLst>
              <a:ext uri="{28A0092B-C50C-407E-A947-70E740481C1C}">
                <a14:useLocalDpi xmlns:a14="http://schemas.microsoft.com/office/drawing/2010/main" val="0"/>
              </a:ext>
            </a:extLst>
          </a:blip>
          <a:srcRect l="39673"/>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8886A23-F7BB-44CC-BE7F-FD7F54D88506}"/>
              </a:ext>
            </a:extLst>
          </p:cNvPr>
          <p:cNvSpPr txBox="1"/>
          <p:nvPr/>
        </p:nvSpPr>
        <p:spPr>
          <a:xfrm>
            <a:off x="4965431" y="2438400"/>
            <a:ext cx="6586489" cy="3785419"/>
          </a:xfrm>
          <a:prstGeom prst="rect">
            <a:avLst/>
          </a:prstGeom>
        </p:spPr>
        <p:txBody>
          <a:bodyPr spcFirstLastPara="1" vert="horz" lIns="91440" tIns="45720" rIns="91440" bIns="45720" rtlCol="0" anchorCtr="0">
            <a:normAutofit/>
          </a:bodyPr>
          <a:lstStyle/>
          <a:p>
            <a:pPr marL="457200" indent="-228600">
              <a:lnSpc>
                <a:spcPct val="90000"/>
              </a:lnSpc>
              <a:spcBef>
                <a:spcPts val="1000"/>
              </a:spcBef>
              <a:buClr>
                <a:schemeClr val="dk1"/>
              </a:buClr>
              <a:buSzPts val="2400"/>
              <a:buFont typeface="Arial" panose="020B0604020202020204" pitchFamily="34" charset="0"/>
              <a:buChar char="•"/>
            </a:pPr>
            <a:endParaRPr lang="en-US" sz="2000" b="0" i="0" u="none" strike="noStrike" cap="none" dirty="0">
              <a:sym typeface="Rockwell"/>
            </a:endParaRPr>
          </a:p>
        </p:txBody>
      </p:sp>
    </p:spTree>
    <p:extLst>
      <p:ext uri="{BB962C8B-B14F-4D97-AF65-F5344CB8AC3E}">
        <p14:creationId xmlns:p14="http://schemas.microsoft.com/office/powerpoint/2010/main" val="57651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Content Placeholder 36" descr="Colorful pins connected with a thread">
            <a:extLst>
              <a:ext uri="{FF2B5EF4-FFF2-40B4-BE49-F238E27FC236}">
                <a16:creationId xmlns:a16="http://schemas.microsoft.com/office/drawing/2014/main" id="{F74BD6D5-3D30-43DA-963D-257ECF57BB9B}"/>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23298" b="9091"/>
          <a:stretch/>
        </p:blipFill>
        <p:spPr>
          <a:xfrm>
            <a:off x="3523486" y="0"/>
            <a:ext cx="8668512" cy="6857990"/>
          </a:xfrm>
          <a:prstGeom prst="rect">
            <a:avLst/>
          </a:prstGeom>
        </p:spPr>
      </p:pic>
      <p:sp>
        <p:nvSpPr>
          <p:cNvPr id="44" name="Rectangle 4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DA2A89-BAB0-4381-8D10-513A85F2D16E}"/>
              </a:ext>
            </a:extLst>
          </p:cNvPr>
          <p:cNvSpPr>
            <a:spLocks noGrp="1"/>
          </p:cNvSpPr>
          <p:nvPr>
            <p:ph type="title"/>
          </p:nvPr>
        </p:nvSpPr>
        <p:spPr>
          <a:xfrm>
            <a:off x="371093" y="843534"/>
            <a:ext cx="5724907" cy="923544"/>
          </a:xfrm>
        </p:spPr>
        <p:txBody>
          <a:bodyPr vert="horz" lIns="91440" tIns="45720" rIns="91440" bIns="45720" rtlCol="0" anchor="b">
            <a:normAutofit/>
          </a:bodyPr>
          <a:lstStyle/>
          <a:p>
            <a:r>
              <a:rPr lang="en-US" sz="5400" dirty="0">
                <a:solidFill>
                  <a:schemeClr val="tx2">
                    <a:lumMod val="60000"/>
                    <a:lumOff val="40000"/>
                  </a:schemeClr>
                </a:solidFill>
              </a:rPr>
              <a:t>Marketing Updates</a:t>
            </a:r>
          </a:p>
        </p:txBody>
      </p:sp>
      <p:sp>
        <p:nvSpPr>
          <p:cNvPr id="46" name="Rectangle 45" hidden="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Content Placeholder 23">
            <a:extLst>
              <a:ext uri="{FF2B5EF4-FFF2-40B4-BE49-F238E27FC236}">
                <a16:creationId xmlns:a16="http://schemas.microsoft.com/office/drawing/2014/main" id="{15798FAF-C1DD-47FE-AC29-B83319034075}"/>
              </a:ext>
            </a:extLst>
          </p:cNvPr>
          <p:cNvSpPr>
            <a:spLocks noGrp="1"/>
          </p:cNvSpPr>
          <p:nvPr>
            <p:ph sz="half" idx="2"/>
          </p:nvPr>
        </p:nvSpPr>
        <p:spPr>
          <a:xfrm>
            <a:off x="371094" y="2351314"/>
            <a:ext cx="5724906" cy="3573998"/>
          </a:xfrm>
        </p:spPr>
        <p:txBody>
          <a:bodyPr vert="horz" lIns="91440" tIns="45720" rIns="91440" bIns="45720" rtlCol="0" anchor="t">
            <a:normAutofit/>
          </a:bodyPr>
          <a:lstStyle/>
          <a:p>
            <a:endParaRPr lang="en-US" sz="3200" dirty="0"/>
          </a:p>
        </p:txBody>
      </p:sp>
      <p:cxnSp>
        <p:nvCxnSpPr>
          <p:cNvPr id="39" name="Straight Arrow Connector 38">
            <a:extLst>
              <a:ext uri="{FF2B5EF4-FFF2-40B4-BE49-F238E27FC236}">
                <a16:creationId xmlns:a16="http://schemas.microsoft.com/office/drawing/2014/main" id="{E36C33EB-333D-4896-82A3-E2B7DA7E786E}"/>
              </a:ext>
            </a:extLst>
          </p:cNvPr>
          <p:cNvCxnSpPr/>
          <p:nvPr/>
        </p:nvCxnSpPr>
        <p:spPr>
          <a:xfrm>
            <a:off x="371093" y="1930400"/>
            <a:ext cx="5724907" cy="0"/>
          </a:xfrm>
          <a:prstGeom prst="straightConnector1">
            <a:avLst/>
          </a:prstGeom>
          <a:ln w="28575">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21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8">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8006AC-5006-45A0-9BDF-F17D9F042078}"/>
              </a:ext>
            </a:extLst>
          </p:cNvPr>
          <p:cNvSpPr>
            <a:spLocks noGrp="1"/>
          </p:cNvSpPr>
          <p:nvPr>
            <p:ph type="title"/>
          </p:nvPr>
        </p:nvSpPr>
        <p:spPr>
          <a:xfrm>
            <a:off x="612648" y="1078992"/>
            <a:ext cx="6268770" cy="1536192"/>
          </a:xfrm>
        </p:spPr>
        <p:txBody>
          <a:bodyPr vert="horz" lIns="91440" tIns="45720" rIns="91440" bIns="45720" rtlCol="0" anchor="b">
            <a:normAutofit/>
          </a:bodyPr>
          <a:lstStyle/>
          <a:p>
            <a:r>
              <a:rPr lang="en-US" sz="5200" dirty="0">
                <a:solidFill>
                  <a:schemeClr val="tx2"/>
                </a:solidFill>
              </a:rPr>
              <a:t>Education Opportunities</a:t>
            </a:r>
          </a:p>
        </p:txBody>
      </p:sp>
      <p:sp>
        <p:nvSpPr>
          <p:cNvPr id="36"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2">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8" name="Content Placeholder 3">
            <a:extLst>
              <a:ext uri="{FF2B5EF4-FFF2-40B4-BE49-F238E27FC236}">
                <a16:creationId xmlns:a16="http://schemas.microsoft.com/office/drawing/2014/main" id="{6D83E6F4-EBF3-4155-9362-2EEE8AAF2414}"/>
              </a:ext>
            </a:extLst>
          </p:cNvPr>
          <p:cNvSpPr>
            <a:spLocks noGrp="1"/>
          </p:cNvSpPr>
          <p:nvPr>
            <p:ph sz="half" idx="2"/>
          </p:nvPr>
        </p:nvSpPr>
        <p:spPr>
          <a:xfrm>
            <a:off x="612648" y="3274186"/>
            <a:ext cx="6990419" cy="2825496"/>
          </a:xfrm>
        </p:spPr>
        <p:txBody>
          <a:bodyPr vert="horz" lIns="91440" tIns="45720" rIns="91440" bIns="45720" rtlCol="0">
            <a:noAutofit/>
          </a:bodyPr>
          <a:lstStyle/>
          <a:p>
            <a:pPr marL="0" indent="0">
              <a:lnSpc>
                <a:spcPct val="100000"/>
              </a:lnSpc>
              <a:spcBef>
                <a:spcPts val="0"/>
              </a:spcBef>
              <a:buNone/>
            </a:pPr>
            <a:endParaRPr lang="en-US" dirty="0"/>
          </a:p>
        </p:txBody>
      </p:sp>
      <p:pic>
        <p:nvPicPr>
          <p:cNvPr id="6" name="Content Placeholder 5" descr="Books stacked on a wooden table">
            <a:extLst>
              <a:ext uri="{FF2B5EF4-FFF2-40B4-BE49-F238E27FC236}">
                <a16:creationId xmlns:a16="http://schemas.microsoft.com/office/drawing/2014/main" id="{E5A30CA6-93BE-4533-B59C-0781A588984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2493" t="-1" r="6250" b="-1"/>
          <a:stretch/>
        </p:blipFill>
        <p:spPr>
          <a:xfrm>
            <a:off x="7953153" y="10"/>
            <a:ext cx="4238846" cy="6857990"/>
          </a:xfrm>
          <a:prstGeom prst="rect">
            <a:avLst/>
          </a:prstGeom>
        </p:spPr>
      </p:pic>
    </p:spTree>
    <p:extLst>
      <p:ext uri="{BB962C8B-B14F-4D97-AF65-F5344CB8AC3E}">
        <p14:creationId xmlns:p14="http://schemas.microsoft.com/office/powerpoint/2010/main" val="179030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F620493C-42DF-D8DB-F90E-65888BE6EDFA}"/>
              </a:ext>
            </a:extLst>
          </p:cNvPr>
          <p:cNvPicPr>
            <a:picLocks noChangeAspect="1"/>
          </p:cNvPicPr>
          <p:nvPr/>
        </p:nvPicPr>
        <p:blipFill rotWithShape="1">
          <a:blip r:embed="rId3">
            <a:extLst>
              <a:ext uri="{28A0092B-C50C-407E-A947-70E740481C1C}">
                <a14:useLocalDpi xmlns:a14="http://schemas.microsoft.com/office/drawing/2010/main" val="0"/>
              </a:ext>
            </a:extLst>
          </a:blip>
          <a:srcRect l="13" t="10182" r="-13" b="5565"/>
          <a:stretch/>
        </p:blipFill>
        <p:spPr>
          <a:xfrm>
            <a:off x="20" y="1282"/>
            <a:ext cx="12191980" cy="6856718"/>
          </a:xfrm>
          <a:prstGeom prst="rect">
            <a:avLst/>
          </a:prstGeom>
        </p:spPr>
      </p:pic>
      <p:sp>
        <p:nvSpPr>
          <p:cNvPr id="9" name="Title 1">
            <a:extLst>
              <a:ext uri="{FF2B5EF4-FFF2-40B4-BE49-F238E27FC236}">
                <a16:creationId xmlns:a16="http://schemas.microsoft.com/office/drawing/2014/main" id="{0F8D9FDA-0060-6C9B-28F5-28389666B484}"/>
              </a:ext>
            </a:extLst>
          </p:cNvPr>
          <p:cNvSpPr txBox="1">
            <a:spLocks/>
          </p:cNvSpPr>
          <p:nvPr/>
        </p:nvSpPr>
        <p:spPr>
          <a:xfrm>
            <a:off x="660774" y="613611"/>
            <a:ext cx="6268770" cy="117909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solidFill>
                  <a:schemeClr val="accent4"/>
                </a:solidFill>
              </a:rPr>
              <a:t>Practical Learning</a:t>
            </a:r>
          </a:p>
        </p:txBody>
      </p:sp>
      <p:sp>
        <p:nvSpPr>
          <p:cNvPr id="4" name="TextBox 3">
            <a:extLst>
              <a:ext uri="{FF2B5EF4-FFF2-40B4-BE49-F238E27FC236}">
                <a16:creationId xmlns:a16="http://schemas.microsoft.com/office/drawing/2014/main" id="{5443D8AD-D3A2-8181-7240-A5C21BD18791}"/>
              </a:ext>
            </a:extLst>
          </p:cNvPr>
          <p:cNvSpPr txBox="1"/>
          <p:nvPr/>
        </p:nvSpPr>
        <p:spPr>
          <a:xfrm>
            <a:off x="710879" y="2123475"/>
            <a:ext cx="8517788" cy="4647426"/>
          </a:xfrm>
          <a:prstGeom prst="rect">
            <a:avLst/>
          </a:prstGeom>
          <a:noFill/>
        </p:spPr>
        <p:txBody>
          <a:bodyPr wrap="square" rtlCol="0">
            <a:spAutoFit/>
          </a:bodyPr>
          <a:lstStyle/>
          <a:p>
            <a:r>
              <a:rPr lang="en-US" sz="2400" dirty="0"/>
              <a:t>Gain the AI Advantage</a:t>
            </a:r>
          </a:p>
          <a:p>
            <a:r>
              <a:rPr lang="en-US" sz="1600" dirty="0">
                <a:hlinkClick r:id="rId4"/>
              </a:rPr>
              <a:t>https://sparkandlogic.com/videos/gain-the-ai-advantage/</a:t>
            </a:r>
            <a:endParaRPr lang="en-US" sz="1600" dirty="0"/>
          </a:p>
          <a:p>
            <a:endParaRPr lang="en-US" sz="1600" dirty="0"/>
          </a:p>
          <a:p>
            <a:r>
              <a:rPr lang="en-US" sz="2400" dirty="0"/>
              <a:t>Tech Trends: Tools for Real Estate Success</a:t>
            </a:r>
          </a:p>
          <a:p>
            <a:r>
              <a:rPr lang="en-US" sz="1600" dirty="0">
                <a:hlinkClick r:id="rId5"/>
              </a:rPr>
              <a:t>https://sparkandlogic.com/videos/tech-trends-tools-for-real-estate-success/</a:t>
            </a:r>
            <a:endParaRPr lang="en-US" sz="1600" dirty="0"/>
          </a:p>
          <a:p>
            <a:endParaRPr lang="en-US" sz="1600" dirty="0"/>
          </a:p>
          <a:p>
            <a:r>
              <a:rPr lang="en-US" sz="2400" dirty="0"/>
              <a:t>Cybersecurity</a:t>
            </a:r>
          </a:p>
          <a:p>
            <a:r>
              <a:rPr lang="en-US" sz="1600" dirty="0">
                <a:hlinkClick r:id="rId6"/>
              </a:rPr>
              <a:t>https://sparkandlogic.com/videos/cybersecurity/</a:t>
            </a:r>
            <a:endParaRPr lang="en-US" sz="1600" dirty="0"/>
          </a:p>
          <a:p>
            <a:endParaRPr lang="en-US" sz="1600" dirty="0"/>
          </a:p>
          <a:p>
            <a:r>
              <a:rPr lang="en-US" sz="2400" dirty="0"/>
              <a:t>Agent Mastermind: Business Technology</a:t>
            </a:r>
          </a:p>
          <a:p>
            <a:r>
              <a:rPr lang="en-US" sz="1600" dirty="0">
                <a:hlinkClick r:id="rId7"/>
              </a:rPr>
              <a:t>https://sparkandlogic.com/videos/agent-mastermind-business-technology/</a:t>
            </a:r>
            <a:endParaRPr lang="en-US" sz="1600" dirty="0"/>
          </a:p>
          <a:p>
            <a:endParaRPr lang="en-US" sz="1600" dirty="0"/>
          </a:p>
          <a:p>
            <a:r>
              <a:rPr lang="en-US" sz="2400" dirty="0"/>
              <a:t>Monthly Goal Setting</a:t>
            </a:r>
          </a:p>
          <a:p>
            <a:r>
              <a:rPr lang="en-US" sz="1600" dirty="0"/>
              <a:t>Full length: </a:t>
            </a:r>
            <a:r>
              <a:rPr lang="en-US" sz="1600" dirty="0">
                <a:hlinkClick r:id="rId8"/>
              </a:rPr>
              <a:t>https://sparkandlogic.com/videos/monthly-goal-setting/</a:t>
            </a:r>
            <a:endParaRPr lang="en-US" sz="1600" dirty="0"/>
          </a:p>
          <a:p>
            <a:r>
              <a:rPr lang="en-US" sz="1600" dirty="0"/>
              <a:t>Short version: </a:t>
            </a:r>
            <a:r>
              <a:rPr lang="en-US" sz="1600" dirty="0">
                <a:hlinkClick r:id="rId9"/>
              </a:rPr>
              <a:t>https://sparkandlogic.com/videos/monthly-goal-setting-short-version/</a:t>
            </a:r>
            <a:endParaRPr lang="en-US" sz="1600" dirty="0"/>
          </a:p>
          <a:p>
            <a:endParaRPr lang="en-US" sz="1600" dirty="0"/>
          </a:p>
        </p:txBody>
      </p:sp>
      <p:sp>
        <p:nvSpPr>
          <p:cNvPr id="2" name="TextBox 1">
            <a:extLst>
              <a:ext uri="{FF2B5EF4-FFF2-40B4-BE49-F238E27FC236}">
                <a16:creationId xmlns:a16="http://schemas.microsoft.com/office/drawing/2014/main" id="{6ACC8B66-93D8-2AFD-CFA5-109F7E14C337}"/>
              </a:ext>
            </a:extLst>
          </p:cNvPr>
          <p:cNvSpPr txBox="1"/>
          <p:nvPr/>
        </p:nvSpPr>
        <p:spPr>
          <a:xfrm>
            <a:off x="-2233749" y="1776548"/>
            <a:ext cx="1928949" cy="2585323"/>
          </a:xfrm>
          <a:prstGeom prst="rect">
            <a:avLst/>
          </a:prstGeom>
          <a:noFill/>
        </p:spPr>
        <p:txBody>
          <a:bodyPr wrap="square" rtlCol="0">
            <a:spAutoFit/>
          </a:bodyPr>
          <a:lstStyle/>
          <a:p>
            <a:r>
              <a:rPr lang="en-US" dirty="0">
                <a:solidFill>
                  <a:srgbClr val="FF0000"/>
                </a:solidFill>
              </a:rPr>
              <a:t>Click the link to the video you wish to play. </a:t>
            </a:r>
          </a:p>
          <a:p>
            <a:endParaRPr lang="en-US" dirty="0">
              <a:solidFill>
                <a:srgbClr val="FF0000"/>
              </a:solidFill>
            </a:endParaRPr>
          </a:p>
          <a:p>
            <a:r>
              <a:rPr lang="en-US" dirty="0">
                <a:solidFill>
                  <a:srgbClr val="FF0000"/>
                </a:solidFill>
              </a:rPr>
              <a:t>PowerPoint users may also use the embedded videos on the following slides.</a:t>
            </a:r>
          </a:p>
        </p:txBody>
      </p:sp>
    </p:spTree>
    <p:extLst>
      <p:ext uri="{BB962C8B-B14F-4D97-AF65-F5344CB8AC3E}">
        <p14:creationId xmlns:p14="http://schemas.microsoft.com/office/powerpoint/2010/main" val="291459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nline Media 2" title="Gain the AI Advantage">
            <a:hlinkClick r:id="" action="ppaction://media"/>
            <a:extLst>
              <a:ext uri="{FF2B5EF4-FFF2-40B4-BE49-F238E27FC236}">
                <a16:creationId xmlns:a16="http://schemas.microsoft.com/office/drawing/2014/main" id="{731C0C29-30DB-CAB7-5A4F-B1ACE892D087}"/>
              </a:ext>
            </a:extLst>
          </p:cNvPr>
          <p:cNvPicPr>
            <a:picLocks noRot="1" noChangeAspect="1"/>
          </p:cNvPicPr>
          <p:nvPr>
            <a:videoFile r:link="rId1"/>
          </p:nvPr>
        </p:nvPicPr>
        <p:blipFill>
          <a:blip r:embed="rId4"/>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0E603975-B289-8A6D-BF77-AD6F74AF9D48}"/>
              </a:ext>
            </a:extLst>
          </p:cNvPr>
          <p:cNvSpPr txBox="1"/>
          <p:nvPr/>
        </p:nvSpPr>
        <p:spPr>
          <a:xfrm>
            <a:off x="-2233749" y="1776548"/>
            <a:ext cx="2103120" cy="2831544"/>
          </a:xfrm>
          <a:prstGeom prst="rect">
            <a:avLst/>
          </a:prstGeom>
          <a:noFill/>
        </p:spPr>
        <p:txBody>
          <a:bodyPr wrap="square" rtlCol="0">
            <a:spAutoFit/>
          </a:bodyPr>
          <a:lstStyle/>
          <a:p>
            <a:pPr>
              <a:spcAft>
                <a:spcPts val="600"/>
              </a:spcAft>
            </a:pPr>
            <a:r>
              <a:rPr lang="en-US">
                <a:solidFill>
                  <a:srgbClr val="FF0000"/>
                </a:solidFill>
              </a:rPr>
              <a:t>Embedded videos are for PowerPoint only.  </a:t>
            </a:r>
          </a:p>
          <a:p>
            <a:pPr>
              <a:spcAft>
                <a:spcPts val="600"/>
              </a:spcAft>
            </a:pPr>
            <a:endParaRPr lang="en-US">
              <a:solidFill>
                <a:srgbClr val="FF0000"/>
              </a:solidFill>
            </a:endParaRPr>
          </a:p>
          <a:p>
            <a:pPr>
              <a:spcAft>
                <a:spcPts val="600"/>
              </a:spcAft>
            </a:pPr>
            <a:r>
              <a:rPr lang="en-US" sz="2400" b="1">
                <a:solidFill>
                  <a:srgbClr val="FF0000"/>
                </a:solidFill>
              </a:rPr>
              <a:t>Videos will NOT play in Google Slides or Keynote.</a:t>
            </a:r>
          </a:p>
        </p:txBody>
      </p:sp>
    </p:spTree>
    <p:extLst>
      <p:ext uri="{BB962C8B-B14F-4D97-AF65-F5344CB8AC3E}">
        <p14:creationId xmlns:p14="http://schemas.microsoft.com/office/powerpoint/2010/main" val="367860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603975-B289-8A6D-BF77-AD6F74AF9D48}"/>
              </a:ext>
            </a:extLst>
          </p:cNvPr>
          <p:cNvSpPr txBox="1"/>
          <p:nvPr/>
        </p:nvSpPr>
        <p:spPr>
          <a:xfrm>
            <a:off x="-2233749" y="1776548"/>
            <a:ext cx="2103120" cy="2831544"/>
          </a:xfrm>
          <a:prstGeom prst="rect">
            <a:avLst/>
          </a:prstGeom>
          <a:noFill/>
        </p:spPr>
        <p:txBody>
          <a:bodyPr wrap="square" rtlCol="0">
            <a:spAutoFit/>
          </a:bodyPr>
          <a:lstStyle/>
          <a:p>
            <a:pPr>
              <a:spcAft>
                <a:spcPts val="600"/>
              </a:spcAft>
            </a:pPr>
            <a:r>
              <a:rPr lang="en-US" dirty="0">
                <a:solidFill>
                  <a:srgbClr val="FF0000"/>
                </a:solidFill>
              </a:rPr>
              <a:t>Embedded videos are for PowerPoint only.  </a:t>
            </a:r>
            <a:endParaRPr lang="en-US">
              <a:solidFill>
                <a:srgbClr val="FF0000"/>
              </a:solidFill>
            </a:endParaRPr>
          </a:p>
          <a:p>
            <a:pPr>
              <a:spcAft>
                <a:spcPts val="600"/>
              </a:spcAft>
            </a:pPr>
            <a:endParaRPr lang="en-US">
              <a:solidFill>
                <a:srgbClr val="FF0000"/>
              </a:solidFill>
            </a:endParaRPr>
          </a:p>
          <a:p>
            <a:pPr>
              <a:spcAft>
                <a:spcPts val="600"/>
              </a:spcAft>
            </a:pPr>
            <a:r>
              <a:rPr lang="en-US" sz="2400" b="1" dirty="0">
                <a:solidFill>
                  <a:srgbClr val="FF0000"/>
                </a:solidFill>
              </a:rPr>
              <a:t>Videos will NOT play in Google Slides or Keynote.</a:t>
            </a:r>
            <a:endParaRPr lang="en-US" sz="2400" b="1">
              <a:solidFill>
                <a:srgbClr val="FF0000"/>
              </a:solidFill>
            </a:endParaRPr>
          </a:p>
        </p:txBody>
      </p:sp>
      <p:pic>
        <p:nvPicPr>
          <p:cNvPr id="3" name="Online Media 2" title="Tech Trends: Tools for Real Estate Success">
            <a:hlinkClick r:id="" action="ppaction://media"/>
            <a:extLst>
              <a:ext uri="{FF2B5EF4-FFF2-40B4-BE49-F238E27FC236}">
                <a16:creationId xmlns:a16="http://schemas.microsoft.com/office/drawing/2014/main" id="{A00C5C69-7CCA-632E-9F33-EE168B7364D1}"/>
              </a:ext>
            </a:extLst>
          </p:cNvPr>
          <p:cNvPicPr>
            <a:picLocks noRot="1" noChangeAspect="1"/>
          </p:cNvPicPr>
          <p:nvPr>
            <a:videoFile r:link="rId1"/>
          </p:nvPr>
        </p:nvPicPr>
        <p:blipFill>
          <a:blip r:embed="rId4"/>
          <a:stretch>
            <a:fillRect/>
          </a:stretch>
        </p:blipFill>
        <p:spPr>
          <a:xfrm>
            <a:off x="0" y="-5366"/>
            <a:ext cx="12192000" cy="6868732"/>
          </a:xfrm>
          <a:prstGeom prst="rect">
            <a:avLst/>
          </a:prstGeom>
        </p:spPr>
      </p:pic>
    </p:spTree>
    <p:extLst>
      <p:ext uri="{BB962C8B-B14F-4D97-AF65-F5344CB8AC3E}">
        <p14:creationId xmlns:p14="http://schemas.microsoft.com/office/powerpoint/2010/main" val="227708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1_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13038</TotalTime>
  <Words>1745</Words>
  <Application>Microsoft Office PowerPoint</Application>
  <PresentationFormat>Widescreen</PresentationFormat>
  <Paragraphs>219</Paragraphs>
  <Slides>26</Slides>
  <Notes>26</Notes>
  <HiddenSlides>0</HiddenSlides>
  <MMClips>6</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Arial</vt:lpstr>
      <vt:lpstr>Calibri</vt:lpstr>
      <vt:lpstr>Lucida Sans</vt:lpstr>
      <vt:lpstr>Rockwell</vt:lpstr>
      <vt:lpstr>Times New Roman</vt:lpstr>
      <vt:lpstr>Tw Cen MT</vt:lpstr>
      <vt:lpstr>Twentieth Century</vt:lpstr>
      <vt:lpstr>1_Office Theme</vt:lpstr>
      <vt:lpstr>Office Theme</vt:lpstr>
      <vt:lpstr>August Technology</vt:lpstr>
      <vt:lpstr>Welcome</vt:lpstr>
      <vt:lpstr>Meeting Agenda</vt:lpstr>
      <vt:lpstr>Company Updates</vt:lpstr>
      <vt:lpstr>Marketing Updates</vt:lpstr>
      <vt:lpstr>Education Opportunities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Guest Speaker</vt:lpstr>
      <vt:lpstr>30-Year Fixed Mortgage Rates</vt:lpstr>
      <vt:lpstr>Existing-Home SALES</vt:lpstr>
      <vt:lpstr>Monthly Supply of New Houses</vt:lpstr>
      <vt:lpstr>Real Estate Trends Local Market Report</vt:lpstr>
      <vt:lpstr>Real Estate Trends Company Production</vt:lpstr>
      <vt:lpstr>Real Estate Trends Company Data</vt:lpstr>
      <vt:lpstr>PowerPoint Presentation</vt:lpstr>
      <vt:lpstr>Next Meeting</vt:lpstr>
      <vt:lpstr>PowerPoint Presentation</vt:lpstr>
      <vt:lpstr>Spark Your Business</vt:lpstr>
      <vt:lpstr>Spark Your Business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Spark &amp; Logic</dc:creator>
  <cp:lastModifiedBy>Danielle Fogel</cp:lastModifiedBy>
  <cp:revision>140</cp:revision>
  <dcterms:created xsi:type="dcterms:W3CDTF">2021-11-05T15:17:42Z</dcterms:created>
  <dcterms:modified xsi:type="dcterms:W3CDTF">2023-07-18T14:42:43Z</dcterms:modified>
</cp:coreProperties>
</file>