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1" r:id="rId2"/>
  </p:sldMasterIdLst>
  <p:notesMasterIdLst>
    <p:notesMasterId r:id="rId31"/>
  </p:notesMasterIdLst>
  <p:sldIdLst>
    <p:sldId id="291" r:id="rId3"/>
    <p:sldId id="414" r:id="rId4"/>
    <p:sldId id="257" r:id="rId5"/>
    <p:sldId id="258" r:id="rId6"/>
    <p:sldId id="260" r:id="rId7"/>
    <p:sldId id="261" r:id="rId8"/>
    <p:sldId id="281" r:id="rId9"/>
    <p:sldId id="408" r:id="rId10"/>
    <p:sldId id="406" r:id="rId11"/>
    <p:sldId id="402" r:id="rId12"/>
    <p:sldId id="407" r:id="rId13"/>
    <p:sldId id="391" r:id="rId14"/>
    <p:sldId id="409" r:id="rId15"/>
    <p:sldId id="299" r:id="rId16"/>
    <p:sldId id="395" r:id="rId17"/>
    <p:sldId id="396" r:id="rId18"/>
    <p:sldId id="415" r:id="rId19"/>
    <p:sldId id="416" r:id="rId20"/>
    <p:sldId id="279" r:id="rId21"/>
    <p:sldId id="263" r:id="rId22"/>
    <p:sldId id="280" r:id="rId23"/>
    <p:sldId id="268" r:id="rId24"/>
    <p:sldId id="270" r:id="rId25"/>
    <p:sldId id="398" r:id="rId26"/>
    <p:sldId id="417" r:id="rId27"/>
    <p:sldId id="404" r:id="rId28"/>
    <p:sldId id="405" r:id="rId29"/>
    <p:sldId id="4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CCF"/>
    <a:srgbClr val="7C677F"/>
    <a:srgbClr val="504352"/>
    <a:srgbClr val="3D2E3D"/>
    <a:srgbClr val="65554F"/>
    <a:srgbClr val="E67B50"/>
    <a:srgbClr val="2E5682"/>
    <a:srgbClr val="D1656F"/>
    <a:srgbClr val="F7E7C3"/>
    <a:srgbClr val="78A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9" autoAdjust="0"/>
    <p:restoredTop sz="76518" autoAdjust="0"/>
  </p:normalViewPr>
  <p:slideViewPr>
    <p:cSldViewPr snapToGrid="0">
      <p:cViewPr>
        <p:scale>
          <a:sx n="50" d="100"/>
          <a:sy n="50" d="100"/>
        </p:scale>
        <p:origin x="1968" y="9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E852-4A5E-41B1-BADA-6CCB179127F6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96B5-99FC-40EC-8178-B2137DF39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8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34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8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FULL LENGTH VERSION</a:t>
            </a:r>
            <a:r>
              <a:rPr lang="en-US" i="0" dirty="0"/>
              <a:t> of Monthly Goal Setting for the first time you introduce the activity.</a:t>
            </a:r>
          </a:p>
          <a:p>
            <a:endParaRPr lang="en-US" i="0" dirty="0"/>
          </a:p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50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SHORT VERSION </a:t>
            </a:r>
            <a:r>
              <a:rPr lang="en-US" i="0" dirty="0"/>
              <a:t>of Monthly Goal Setting when you have done the activity in the past and want a quick introduction to the activity.</a:t>
            </a:r>
          </a:p>
          <a:p>
            <a:endParaRPr lang="en-US" i="1" dirty="0"/>
          </a:p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01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NOTE: </a:t>
            </a:r>
            <a:r>
              <a:rPr lang="en-US" b="0" dirty="0">
                <a:solidFill>
                  <a:srgbClr val="FF0000"/>
                </a:solidFill>
              </a:rPr>
              <a:t>Delete if not using a guest speaker.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1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Many experts predict that 30-year fixed rates will hover around 6%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Feds raised interest rates again on May 3</a:t>
            </a:r>
            <a:r>
              <a:rPr lang="en-US" b="0" baseline="30000" dirty="0"/>
              <a:t>rd</a:t>
            </a:r>
            <a:r>
              <a:rPr lang="en-US" b="0" dirty="0"/>
              <a:t>; economists feel this might be the central bank’s last rate hike for a while because the announcement dropped a line used previously about the “likely need for additional rate increases.”</a:t>
            </a:r>
          </a:p>
          <a:p>
            <a:pPr marL="171450" indent="-171450">
              <a:buFontTx/>
              <a:buChar char="-"/>
            </a:pPr>
            <a:endParaRPr lang="en-US" b="1" dirty="0"/>
          </a:p>
          <a:p>
            <a:pPr marL="171450" indent="-171450">
              <a:buFontTx/>
              <a:buChar char="-"/>
            </a:pPr>
            <a:endParaRPr lang="en-US" b="1" dirty="0"/>
          </a:p>
          <a:p>
            <a:pPr marL="171450" indent="-171450">
              <a:buFontTx/>
              <a:buChar char="-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7A6EB-73EF-0ECE-E652-FC9AF46574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133635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Existing home sales fell 2.4% in March, with month-over-month sales remaining steady in the Northeast but declining in the other three regions of the U.S.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median existing-home sales price slipped 0.9% from last year to $375,700.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Good news for buyers is that the inventory of unsold existing homes rose 1.0% from March. This is the equivalent of a 2.6 months supply at the current monthly sales pace.</a:t>
            </a:r>
          </a:p>
          <a:p>
            <a:pPr marL="171450" indent="-171450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62829-C4B9-C133-74EA-8007DC4283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4201429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Homes under contract in March were down 5.2% compared to February.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One bright spot was in the South, where pending home sales increased slightly over March’s figure.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Year-over-year, pending home sales decreased in all four US regions.</a:t>
            </a:r>
          </a:p>
          <a:p>
            <a:pPr marL="171450" indent="-171450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8FD6-C41F-FE1E-E5E6-BCCDCE99EB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359889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POINTS</a:t>
            </a:r>
          </a:p>
          <a:p>
            <a:pPr marL="181220" indent="-181220">
              <a:buFont typeface="Arial" panose="020B0604020202020204" pitchFamily="34" charset="0"/>
              <a:buChar char="•"/>
            </a:pPr>
            <a:r>
              <a:rPr lang="en-US" dirty="0"/>
              <a:t>This percentage represents the ratio of new houses for sale to new houses sold. It’s the absorption rate for new construction.</a:t>
            </a:r>
          </a:p>
          <a:p>
            <a:pPr marL="181220" indent="-181220">
              <a:buFont typeface="Arial" panose="020B0604020202020204" pitchFamily="34" charset="0"/>
              <a:buChar char="•"/>
            </a:pPr>
            <a:r>
              <a:rPr lang="en-US" dirty="0"/>
              <a:t>Although builders are keeping a close eye on material costs, many home builders are generally optimistic for 2023. </a:t>
            </a:r>
          </a:p>
          <a:p>
            <a:pPr marL="181220" indent="-181220">
              <a:buFont typeface="Arial" panose="020B0604020202020204" pitchFamily="34" charset="0"/>
              <a:buChar char="•"/>
            </a:pPr>
            <a:r>
              <a:rPr lang="en-US" dirty="0"/>
              <a:t>The top concern for home builders is labor availability.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16E6-7424-BBC4-C934-5EC5486B83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www.sparkandlogic.com</a:t>
            </a:r>
          </a:p>
        </p:txBody>
      </p:sp>
    </p:spTree>
    <p:extLst>
      <p:ext uri="{BB962C8B-B14F-4D97-AF65-F5344CB8AC3E}">
        <p14:creationId xmlns:p14="http://schemas.microsoft.com/office/powerpoint/2010/main" val="3598896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Total number of listings currently available per MLS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Number of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pendings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last month per MLS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Number of closed transactions last month per MLS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5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Updates, Listings, Under Contracts, Closings (various ways to share)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Previous month vs. the same period last year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Year To Date (YTD)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Year Over Year (YOY)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Market Share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Average DOM from List to Under Contract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Average DOM from Under Contract to Close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Average / Median List Price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Average / Median Sales Price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Company’s List Price to Sales Price Ratio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8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none" dirty="0"/>
              <a:t>Updates and follow-up to the previous meeting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none"/>
              <a:t>“Parking Lot” </a:t>
            </a:r>
            <a:r>
              <a:rPr lang="en-US" u="none" dirty="0"/>
              <a:t>items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1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dirty="0"/>
              <a:t>Consider adding a meeting teaser, such as the learning sprint topic, below the meeting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4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93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41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4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2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4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Edit the agenda as appropriate for your meeting.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0" dirty="0"/>
              <a:t>New company listings and buyer needs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Company Initiatives (company-specific updates or topics you deem appropriate)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“Parking Lot” items from previous meetings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Agent Sales Contest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Company marketing initiatives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Company community service projects and events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Agent marketing opportunities that complement company/brand marketing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8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Learning Sprint Video Instructions</a:t>
            </a:r>
          </a:p>
          <a:p>
            <a:endParaRPr lang="en-US" b="0" u="sng" dirty="0"/>
          </a:p>
          <a:p>
            <a:r>
              <a:rPr lang="en-US" b="1" u="sng" dirty="0"/>
              <a:t>PowerPoint</a:t>
            </a:r>
          </a:p>
          <a:p>
            <a:pPr marL="0" indent="0">
              <a:buFont typeface="+mj-lt"/>
              <a:buNone/>
            </a:pPr>
            <a:r>
              <a:rPr lang="en-US" b="0" dirty="0"/>
              <a:t>Option 1:  Use this slide to click on the link to the video you wish to play. </a:t>
            </a:r>
            <a:r>
              <a:rPr lang="en-US" b="1" i="1" dirty="0"/>
              <a:t>You must be logged into your Spark &amp; Logic account to play the video.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Option 2:  Use one of the following slides to play the embedded video.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Hide or delete the slides you do not wish to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dirty="0"/>
              <a:t>Google Slides or Keynote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 1: </a:t>
            </a:r>
            <a:r>
              <a:rPr lang="en-US" b="0" dirty="0"/>
              <a:t>Use this slide to click on the link to the video you wish to play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/>
              <a:t>Embedded videos will not play in Google Slides or Keynote.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1" dirty="0"/>
              <a:t>Hide or delete the slides you do not wish to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86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Hide this slide if you do not wish to play this video.</a:t>
            </a:r>
          </a:p>
          <a:p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r>
              <a:rPr lang="en-US" sz="1600" b="1" dirty="0">
                <a:solidFill>
                  <a:srgbClr val="FF0000"/>
                </a:solidFill>
              </a:rPr>
              <a:t>Videos will NOT play in Google Slides or Keynote.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2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92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0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5DFF-A1BC-4400-89FF-7E7218BD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A9A3F-CD09-4A99-84CD-C1FCB54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2D2-F66F-4877-B56C-434DAAFE4BA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2B003-895F-41C1-9D54-4B3F97F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CEA0-2716-4669-AD2D-F9557F9A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1DE2-1905-4837-A7A6-BB5080D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3274-5E2B-45B0-9BEC-05972897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A918-0562-4498-9255-A9DED46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30DF-4378-476A-89C1-F8D6FC19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288F-7C89-47E8-AE6E-7AA47D8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D575-9795-456C-B666-BA02B36E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9A05-790D-4BE7-B830-8E67D648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644-7CCB-4D6D-B3AD-2F57C24C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E5A8-7EC0-4397-9EED-86186095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359C1-5CF9-4B25-9046-2E565BE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9961-616B-4C14-B97D-6AB7209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2A84-CCCA-47F3-B3B0-12AD968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1BC7-8580-4B21-8867-5814CE62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66A3-8AAA-4625-9F5F-255FDBAD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E51C-F673-4720-ABD3-10A78DB4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5ADC-3576-4D1F-9018-C730AEA9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0BA4-1944-409C-9E29-F60BEB15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6693-B639-4875-9C71-D74F21D4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DC7EE-3F54-46F7-9FAF-5C521439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1733-B76B-432F-85F3-B8FDB9F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A6AA-AD42-4090-B054-5DD0897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87CC-25CA-4D1A-B3A7-F772DAC7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FB16-208C-4208-9BD0-13030EC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B016-26C0-43E8-A1E2-1A13C9B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C3F50-8795-4D04-A665-91E38DA26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75192-D66E-49F1-B78A-F996EBE4C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F92C1-3C28-4EBF-A85E-8DFBA37D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D9D41-388F-4665-910D-64CAD8C1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803AC-13DE-4B96-B87B-6D7B1E9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9CB-A9A8-4D6D-9109-3AF6512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AD7-7A08-42E4-BC9E-C90827D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51C3-3AB4-4DFF-81E9-58A95EF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0C86-B66B-4783-909D-648C818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1999-86AD-478F-9ECD-2F7D1D5F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869C6-2F0F-4BAD-80CA-ECA0FEE2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0286-BC6F-451B-BCF3-33570AF7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2363-75E6-443C-9A16-09DCB2EB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926-1A43-4415-A795-53D92C1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FB0D-FB52-41FE-9B8C-4502CB60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850D-F7DD-4CE4-87D0-803CE39D2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CC28-C34D-4AED-99E9-FDB2F0CD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E244-EB24-4116-9005-940E3344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5310-6363-46D0-AAF8-C690C1A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7B89-FB38-47FC-A6AD-C692E6A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32161-D77A-4DD7-BD9D-2AA7088CA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1197-D291-45C7-A02C-9893AFB2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245-5DD9-4E71-AD76-5E6877F2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33EF-52DE-4FBC-A01B-B6C749A6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4C6-F60C-4FB5-8031-23A05225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2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DD6-122A-41F1-A830-1AC47FB8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E6C7-6418-44E1-B29F-86D14605F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E4FF-5D7D-488B-82A8-CA67B9D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54C3-769B-477A-A503-5CF7C4DF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8FDA-96A8-4FD2-BA14-652D67B1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713BB-0685-466E-9687-B61799297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11A92-8828-40BC-B386-E8E2D346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6D3A-1EE1-489E-B646-5753758D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799E-054F-4B80-B63D-8F409C61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C2B2-D6F4-41F2-8D2C-D920971E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2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98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413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4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3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627888" y="566926"/>
            <a:ext cx="4657344" cy="139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861"/>
              </a:buClr>
              <a:buSzPts val="4400"/>
              <a:buFont typeface="Twentieth Century"/>
              <a:buNone/>
              <a:defRPr>
                <a:solidFill>
                  <a:srgbClr val="39586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3"/>
          <p:cNvSpPr/>
          <p:nvPr/>
        </p:nvSpPr>
        <p:spPr>
          <a:xfrm>
            <a:off x="6096000" y="566927"/>
            <a:ext cx="6096000" cy="5724145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627889" y="2203894"/>
            <a:ext cx="4658106" cy="408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840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7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>
              <a:latin typeface="+mn-lt"/>
            </a:endParaRPr>
          </a:p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 panose="02060603020205020403" pitchFamily="18" charset="0"/>
                <a:cs typeface="Rockwell" panose="02060603020205020403" pitchFamily="18" charset="0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E592-CCFD-4018-95B6-C357ED30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19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2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B43B-370F-414F-B020-DC37FDE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80CA-C503-415F-B80C-2B51F28F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209CD-FFC2-4201-9173-E603B2070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35D2-AE06-4D49-8B23-B9D355826EA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9B57-AB46-4AC8-8F25-B97E3F313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7840-1817-46CA-B490-AEF0A8D80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709469714?h=11f95ef82e&amp;app_id=122963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709497789?h=5db7eba5d7&amp;app_id=122963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645300988?h=b1e842cdfb&amp;app_id=122963" TargetMode="Externa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818402078?h=f6dbca0d7d&amp;app_id=122963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parkandlogic.com/videos/monthly-goal-setting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sparkandlogic.com/videos/be-more-visibl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parkandlogic.com/videos/absorption-rate/" TargetMode="External"/><Relationship Id="rId5" Type="http://schemas.openxmlformats.org/officeDocument/2006/relationships/hyperlink" Target="https://sparkandlogic.com/videos/3-seconds-to-make-a-great-first-impression/" TargetMode="External"/><Relationship Id="rId4" Type="http://schemas.openxmlformats.org/officeDocument/2006/relationships/hyperlink" Target="https://sparkandlogic.com/videos/outperform-your-competition-6-essential-strategies/" TargetMode="External"/><Relationship Id="rId9" Type="http://schemas.openxmlformats.org/officeDocument/2006/relationships/hyperlink" Target="https://sparkandlogic.com/videos/monthly-goal-setting-short-versio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827728134?h=2e38b18798&amp;app_id=122963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710923166?h=af53773526&amp;app_id=122963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hlete running">
            <a:extLst>
              <a:ext uri="{FF2B5EF4-FFF2-40B4-BE49-F238E27FC236}">
                <a16:creationId xmlns:a16="http://schemas.microsoft.com/office/drawing/2014/main" id="{A997D6D8-3C8D-45C3-BCD6-45F71E4EB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19154-AEB4-4CE4-89CD-8470C5A7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620" y="4557085"/>
            <a:ext cx="7475315" cy="154292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13900" b="1" dirty="0">
                <a:solidFill>
                  <a:srgbClr val="E6E7E1"/>
                </a:solidFill>
              </a:rPr>
              <a:t>June</a:t>
            </a:r>
            <a:br>
              <a:rPr lang="en-US" sz="4400" dirty="0">
                <a:solidFill>
                  <a:srgbClr val="E6E7E1"/>
                </a:solidFill>
              </a:rPr>
            </a:br>
            <a:r>
              <a:rPr lang="en-US" sz="4900" dirty="0">
                <a:solidFill>
                  <a:srgbClr val="A99E91"/>
                </a:solidFill>
              </a:rPr>
              <a:t>Outperform Your Competition</a:t>
            </a:r>
            <a:endParaRPr lang="en-US" sz="4400" dirty="0">
              <a:solidFill>
                <a:srgbClr val="A99E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Absorption Rate">
            <a:hlinkClick r:id="" action="ppaction://media"/>
            <a:extLst>
              <a:ext uri="{FF2B5EF4-FFF2-40B4-BE49-F238E27FC236}">
                <a16:creationId xmlns:a16="http://schemas.microsoft.com/office/drawing/2014/main" id="{3CBD70AC-4E57-2B7F-A57C-3BD6D24575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Be More Visible">
            <a:hlinkClick r:id="" action="ppaction://media"/>
            <a:extLst>
              <a:ext uri="{FF2B5EF4-FFF2-40B4-BE49-F238E27FC236}">
                <a16:creationId xmlns:a16="http://schemas.microsoft.com/office/drawing/2014/main" id="{C8278CA7-5532-34B8-44CF-03D5B7E4DB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onthly Goal Setting Activity">
            <a:hlinkClick r:id="" action="ppaction://media"/>
            <a:extLst>
              <a:ext uri="{FF2B5EF4-FFF2-40B4-BE49-F238E27FC236}">
                <a16:creationId xmlns:a16="http://schemas.microsoft.com/office/drawing/2014/main" id="{2181E30B-CBF0-1F9F-E7E9-806FEFAE01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CA4E5-559E-ECC0-39D2-FE1A100CC2FB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A1C1F-147F-E05E-3267-701585349440}"/>
              </a:ext>
            </a:extLst>
          </p:cNvPr>
          <p:cNvSpPr txBox="1"/>
          <p:nvPr/>
        </p:nvSpPr>
        <p:spPr>
          <a:xfrm>
            <a:off x="101600" y="-698500"/>
            <a:ext cx="1209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FULL LENGTH VIDEO </a:t>
            </a:r>
            <a:r>
              <a:rPr lang="en-US" dirty="0">
                <a:solidFill>
                  <a:srgbClr val="FF0000"/>
                </a:solidFill>
              </a:rPr>
              <a:t>(for the first time you do this activity)</a:t>
            </a:r>
          </a:p>
        </p:txBody>
      </p:sp>
    </p:spTree>
    <p:extLst>
      <p:ext uri="{BB962C8B-B14F-4D97-AF65-F5344CB8AC3E}">
        <p14:creationId xmlns:p14="http://schemas.microsoft.com/office/powerpoint/2010/main" val="12790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</a:p>
        </p:txBody>
      </p:sp>
      <p:pic>
        <p:nvPicPr>
          <p:cNvPr id="2" name="Online Media 1" title="Monthly Goal Setting (short version)">
            <a:hlinkClick r:id="" action="ppaction://media"/>
            <a:extLst>
              <a:ext uri="{FF2B5EF4-FFF2-40B4-BE49-F238E27FC236}">
                <a16:creationId xmlns:a16="http://schemas.microsoft.com/office/drawing/2014/main" id="{1F0AD188-9A1C-EB11-5F95-1BAE35AC1B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017"/>
            <a:ext cx="12192506" cy="686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5783F-DBED-BDD5-7A9E-4B10D6E96C50}"/>
              </a:ext>
            </a:extLst>
          </p:cNvPr>
          <p:cNvSpPr txBox="1"/>
          <p:nvPr/>
        </p:nvSpPr>
        <p:spPr>
          <a:xfrm>
            <a:off x="101600" y="-698500"/>
            <a:ext cx="1209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SHORT VIDEO </a:t>
            </a:r>
            <a:r>
              <a:rPr lang="en-US" dirty="0">
                <a:solidFill>
                  <a:srgbClr val="FF0000"/>
                </a:solidFill>
              </a:rPr>
              <a:t>(you have done the activity in the past and only need a quick activity introduction)</a:t>
            </a:r>
          </a:p>
        </p:txBody>
      </p:sp>
    </p:spTree>
    <p:extLst>
      <p:ext uri="{BB962C8B-B14F-4D97-AF65-F5344CB8AC3E}">
        <p14:creationId xmlns:p14="http://schemas.microsoft.com/office/powerpoint/2010/main" val="11081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udience raising hands during work presentation">
            <a:extLst>
              <a:ext uri="{FF2B5EF4-FFF2-40B4-BE49-F238E27FC236}">
                <a16:creationId xmlns:a16="http://schemas.microsoft.com/office/drawing/2014/main" id="{E7789AD3-8A21-1C06-2C0B-9992089F6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C2AEB-FE70-D110-32B3-280B0AEB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6600"/>
              <a:t>Guest Speaker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F230A1-4FB6-9086-AB10-3022A7FBC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&lt;INSERT SPEAKER NAME &amp; COMPANY&gt;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6084-D082-67AC-6ED6-EEA8827D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2343"/>
            <a:ext cx="10582275" cy="70394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3383CB"/>
                </a:solidFill>
              </a:rPr>
              <a:t>30-Year Fixed Mortgage Rates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82455B-F821-F475-4D07-4B1DB5168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938" y="1485987"/>
            <a:ext cx="7793490" cy="491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26625E-467C-4FA6-A31A-3967805BC00E}"/>
              </a:ext>
            </a:extLst>
          </p:cNvPr>
          <p:cNvSpPr txBox="1"/>
          <p:nvPr/>
        </p:nvSpPr>
        <p:spPr>
          <a:xfrm>
            <a:off x="8972550" y="6005030"/>
            <a:ext cx="2679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71A8DB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Source: Macrotrends.net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1A8DB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E4E29-ABAE-3DC3-664D-1DCFB937FE8C}"/>
              </a:ext>
            </a:extLst>
          </p:cNvPr>
          <p:cNvSpPr txBox="1"/>
          <p:nvPr/>
        </p:nvSpPr>
        <p:spPr>
          <a:xfrm flipH="1">
            <a:off x="9029700" y="1619337"/>
            <a:ext cx="256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383CB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6.32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83CB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1A8DB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March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2E75C-D3AB-B1A9-87ED-DE89E93C9E01}"/>
              </a:ext>
            </a:extLst>
          </p:cNvPr>
          <p:cNvSpPr txBox="1"/>
          <p:nvPr/>
        </p:nvSpPr>
        <p:spPr>
          <a:xfrm flipH="1">
            <a:off x="9029700" y="4286365"/>
            <a:ext cx="256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6.43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April 2023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C77E17-B5CB-1A35-9632-2DDB3771B0EE}"/>
              </a:ext>
            </a:extLst>
          </p:cNvPr>
          <p:cNvSpPr/>
          <p:nvPr/>
        </p:nvSpPr>
        <p:spPr>
          <a:xfrm>
            <a:off x="9926782" y="3410847"/>
            <a:ext cx="845794" cy="84416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5EA42-FAF8-FD02-E053-92834E13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24439"/>
            <a:ext cx="3322317" cy="22126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 dirty="0">
                <a:solidFill>
                  <a:srgbClr val="F3D6AC"/>
                </a:solidFill>
                <a:latin typeface="+mj-lt"/>
                <a:ea typeface="+mj-ea"/>
                <a:cs typeface="+mj-cs"/>
              </a:rPr>
              <a:t>Existing Home </a:t>
            </a:r>
            <a:br>
              <a:rPr lang="en-US" sz="4400" kern="1200" dirty="0">
                <a:solidFill>
                  <a:srgbClr val="F3D6AC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3D6AC"/>
                </a:solidFill>
                <a:latin typeface="+mj-lt"/>
                <a:ea typeface="+mj-ea"/>
                <a:cs typeface="+mj-cs"/>
              </a:rPr>
              <a:t>Sale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1828D-F047-63B0-56A9-17830AF6C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227450"/>
            <a:ext cx="3322316" cy="1692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b="1" dirty="0"/>
              <a:t>-2.4</a:t>
            </a:r>
            <a:r>
              <a:rPr lang="en-US" sz="6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%</a:t>
            </a:r>
          </a:p>
        </p:txBody>
      </p:sp>
      <p:cxnSp>
        <p:nvCxnSpPr>
          <p:cNvPr id="23" name="Straight Connector 22" hidden="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 descr="A picture containing text, birdhouse, wooden&#10;&#10;Description automatically generated">
            <a:extLst>
              <a:ext uri="{FF2B5EF4-FFF2-40B4-BE49-F238E27FC236}">
                <a16:creationId xmlns:a16="http://schemas.microsoft.com/office/drawing/2014/main" id="{06900EC7-D0C2-6DC1-B47B-3E2AA3993E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2818" r="18949" b="2074"/>
          <a:stretch/>
        </p:blipFill>
        <p:spPr>
          <a:xfrm>
            <a:off x="5259509" y="818457"/>
            <a:ext cx="6436548" cy="5455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2F1827-DC3E-8FC2-F380-7618F31463A9}"/>
              </a:ext>
            </a:extLst>
          </p:cNvPr>
          <p:cNvSpPr txBox="1"/>
          <p:nvPr/>
        </p:nvSpPr>
        <p:spPr>
          <a:xfrm>
            <a:off x="495943" y="5436817"/>
            <a:ext cx="41268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Copyright ©2023 “February Existing Home Sales.” 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NATIONAL ASSOCIATION OF REALTORS®.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All rights reserved. Reprinted with permission. May 15, 2023,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9586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https://www.nar.realtor/research-and-statistics/housing-statistics/existing-home-sales</a:t>
            </a:r>
          </a:p>
        </p:txBody>
      </p:sp>
    </p:spTree>
    <p:extLst>
      <p:ext uri="{BB962C8B-B14F-4D97-AF65-F5344CB8AC3E}">
        <p14:creationId xmlns:p14="http://schemas.microsoft.com/office/powerpoint/2010/main" val="3718297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EA42-FAF8-FD02-E053-92834E13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51" y="991914"/>
            <a:ext cx="4499875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1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  <a:t>Pending Home Sales </a:t>
            </a:r>
            <a:r>
              <a:rPr lang="en-US" sz="4100" dirty="0">
                <a:solidFill>
                  <a:srgbClr val="5682AA"/>
                </a:solidFill>
              </a:rPr>
              <a:t>decreased slightly </a:t>
            </a:r>
            <a:r>
              <a:rPr lang="en-US" sz="41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  <a:t>by</a:t>
            </a:r>
            <a:br>
              <a:rPr lang="en-US" sz="41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  <a:t>-5.2% in March.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1AD8-EC1F-5C0B-BA53-918E3B3BEB01}"/>
              </a:ext>
            </a:extLst>
          </p:cNvPr>
          <p:cNvSpPr txBox="1"/>
          <p:nvPr/>
        </p:nvSpPr>
        <p:spPr>
          <a:xfrm>
            <a:off x="1235542" y="3157285"/>
            <a:ext cx="3505494" cy="1354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682A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78.9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6B1C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March 2023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67781A-0CFB-E5E8-BDCA-58808B035A74}"/>
              </a:ext>
            </a:extLst>
          </p:cNvPr>
          <p:cNvSpPr txBox="1">
            <a:spLocks/>
          </p:cNvSpPr>
          <p:nvPr/>
        </p:nvSpPr>
        <p:spPr>
          <a:xfrm>
            <a:off x="648929" y="5073992"/>
            <a:ext cx="3364272" cy="9159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B88BF9-F72A-A1DD-C38B-88EE53C1989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6B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17DC65-FAF2-28A5-DCAF-2CE525CDE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7163910" y="475920"/>
            <a:ext cx="3960180" cy="594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5F8FA1-9087-29E1-9FB6-0E00AAEB5A87}"/>
              </a:ext>
            </a:extLst>
          </p:cNvPr>
          <p:cNvSpPr txBox="1"/>
          <p:nvPr/>
        </p:nvSpPr>
        <p:spPr>
          <a:xfrm>
            <a:off x="611935" y="5866084"/>
            <a:ext cx="4322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586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Copyright ©2023 “Pending Home Sales Up 0.8% in February.”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9586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NATIONAL ASSOCIATION OF REALTORS®.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586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All rights reserved. Reprinted with permission. May 15, 2023.  https://www.nar.realtor/newsroom/pending-home-sales-grew-for-third-straight-month-up-0-8-in-february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://www.nar.realtor/</a:t>
            </a:r>
          </a:p>
        </p:txBody>
      </p:sp>
    </p:spTree>
    <p:extLst>
      <p:ext uri="{BB962C8B-B14F-4D97-AF65-F5344CB8AC3E}">
        <p14:creationId xmlns:p14="http://schemas.microsoft.com/office/powerpoint/2010/main" val="26366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EA42-FAF8-FD02-E053-92834E13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94" y="4915004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 dirty="0">
                <a:solidFill>
                  <a:srgbClr val="5682AA"/>
                </a:solidFill>
                <a:latin typeface="+mj-lt"/>
                <a:ea typeface="+mj-ea"/>
                <a:cs typeface="+mj-cs"/>
              </a:rPr>
              <a:t>Monthly Supply of New 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91AD8-EC1F-5C0B-BA53-918E3B3BEB01}"/>
              </a:ext>
            </a:extLst>
          </p:cNvPr>
          <p:cNvSpPr txBox="1"/>
          <p:nvPr/>
        </p:nvSpPr>
        <p:spPr>
          <a:xfrm>
            <a:off x="3763838" y="5048870"/>
            <a:ext cx="3505494" cy="13545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682A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7.6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6B1C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March 2023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044C116-2DA7-E150-7773-E73014F96E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/>
        </p:blipFill>
        <p:spPr>
          <a:xfrm>
            <a:off x="379334" y="616649"/>
            <a:ext cx="11433332" cy="3940277"/>
          </a:xfrm>
          <a:prstGeom prst="rect">
            <a:avLst/>
          </a:prstGeom>
          <a:effectLst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67781A-0CFB-E5E8-BDCA-58808B035A74}"/>
              </a:ext>
            </a:extLst>
          </p:cNvPr>
          <p:cNvSpPr txBox="1">
            <a:spLocks/>
          </p:cNvSpPr>
          <p:nvPr/>
        </p:nvSpPr>
        <p:spPr>
          <a:xfrm>
            <a:off x="8431010" y="5261252"/>
            <a:ext cx="3364272" cy="9159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U.S. Census Bureau and U.S. Department of Housing and Urban Development, Monthly Supply of New Houses in the United States [MSACSR], retrieved from FRED, Federal Reserve Bank of St. Louis;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82AA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https://fred.stlouisfed.org/series/MSACSR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May 15, 2023.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F1ADDD-ABDF-52B1-80A8-F9102DF26738}"/>
              </a:ext>
            </a:extLst>
          </p:cNvPr>
          <p:cNvCxnSpPr>
            <a:cxnSpLocks/>
          </p:cNvCxnSpPr>
          <p:nvPr/>
        </p:nvCxnSpPr>
        <p:spPr>
          <a:xfrm>
            <a:off x="4373961" y="5048870"/>
            <a:ext cx="0" cy="1354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0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Local Market Report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Graphs on a display with reflection of office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27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surfer on riding a wave">
            <a:extLst>
              <a:ext uri="{FF2B5EF4-FFF2-40B4-BE49-F238E27FC236}">
                <a16:creationId xmlns:a16="http://schemas.microsoft.com/office/drawing/2014/main" id="{15048096-E162-32BC-97AC-35A03791D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70938-863A-45BD-A381-63920E7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55" y="424928"/>
            <a:ext cx="8971035" cy="206178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2500" kern="1200" dirty="0">
                <a:solidFill>
                  <a:srgbClr val="0F787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Welcome</a:t>
            </a:r>
            <a:endParaRPr lang="en-US" sz="8800" kern="1200" dirty="0">
              <a:solidFill>
                <a:srgbClr val="0F787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151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</a:t>
            </a:r>
            <a:r>
              <a:rPr lang="en-US" sz="6000" dirty="0"/>
              <a:t> </a:t>
            </a:r>
            <a:r>
              <a:rPr lang="en-US" sz="6000" b="1" dirty="0"/>
              <a:t>Production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Close up of a toy house with a green roof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" r="395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 Data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Figures of houses in different position and sizes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5365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5321D-115F-4F7C-BCD2-F7D09C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per house in yellow paint wall">
            <a:extLst>
              <a:ext uri="{FF2B5EF4-FFF2-40B4-BE49-F238E27FC236}">
                <a16:creationId xmlns:a16="http://schemas.microsoft.com/office/drawing/2014/main" id="{2D583263-B549-49F1-AD90-A2BFB4CB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9001" b="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EB5A-3D0F-4502-A67F-93A802D5F39D}"/>
              </a:ext>
            </a:extLst>
          </p:cNvPr>
          <p:cNvSpPr txBox="1"/>
          <p:nvPr/>
        </p:nvSpPr>
        <p:spPr>
          <a:xfrm>
            <a:off x="6235995" y="2470483"/>
            <a:ext cx="4534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Old Business 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Business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57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B3961A2E-1F15-4A5B-9369-071C8170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6FBB0-F295-468C-88DE-92A0BE39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4"/>
            <a:ext cx="9795637" cy="1611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Next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669D-D6C3-4A54-8A0D-1F31B40D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000375"/>
            <a:ext cx="9795637" cy="25715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INSERT Date &amp; 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INSERT Location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INSERT Next Meeting Highlight</a:t>
            </a:r>
          </a:p>
        </p:txBody>
      </p:sp>
    </p:spTree>
    <p:extLst>
      <p:ext uri="{BB962C8B-B14F-4D97-AF65-F5344CB8AC3E}">
        <p14:creationId xmlns:p14="http://schemas.microsoft.com/office/powerpoint/2010/main" val="39270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6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different colored drinks&#10;&#10;Description automatically generated with low confidence">
            <a:extLst>
              <a:ext uri="{FF2B5EF4-FFF2-40B4-BE49-F238E27FC236}">
                <a16:creationId xmlns:a16="http://schemas.microsoft.com/office/drawing/2014/main" id="{03B43DAA-9B1D-8B26-E85F-39CD6C610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8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3184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BEBA9F-AF6A-936A-68F4-C10BCE74B4FE}"/>
              </a:ext>
            </a:extLst>
          </p:cNvPr>
          <p:cNvSpPr txBox="1">
            <a:spLocks/>
          </p:cNvSpPr>
          <p:nvPr/>
        </p:nvSpPr>
        <p:spPr>
          <a:xfrm>
            <a:off x="403007" y="884027"/>
            <a:ext cx="5090483" cy="2030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Spark Your Business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DCC041-6609-E818-27DC-9F4C885D986E}"/>
              </a:ext>
            </a:extLst>
          </p:cNvPr>
          <p:cNvSpPr txBox="1">
            <a:spLocks/>
          </p:cNvSpPr>
          <p:nvPr/>
        </p:nvSpPr>
        <p:spPr>
          <a:xfrm>
            <a:off x="502595" y="3295650"/>
            <a:ext cx="4990895" cy="318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3D6AC"/>
                </a:solidFill>
              </a:rPr>
              <a:t>Name Your Poison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F3D6AC"/>
                </a:solidFill>
              </a:rPr>
              <a:t>June 8</a:t>
            </a:r>
            <a:r>
              <a:rPr lang="en-US" sz="3600" baseline="30000" dirty="0">
                <a:solidFill>
                  <a:srgbClr val="F3D6AC"/>
                </a:solidFill>
              </a:rPr>
              <a:t>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aseline="30000" dirty="0">
              <a:solidFill>
                <a:srgbClr val="F3D6A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i="1" baseline="30000" dirty="0">
                <a:solidFill>
                  <a:srgbClr val="E08A92"/>
                </a:solidFill>
              </a:rPr>
              <a:t>Invite a past client to share the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i="1" baseline="30000" dirty="0">
                <a:solidFill>
                  <a:srgbClr val="E08A92"/>
                </a:solidFill>
              </a:rPr>
              <a:t>“poison” of their choice.</a:t>
            </a:r>
            <a:endParaRPr lang="en-US" sz="3200" i="1" dirty="0">
              <a:solidFill>
                <a:srgbClr val="E08A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2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E20-E22E-E644-5BF1-53E3FDE1E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55808" y="653887"/>
            <a:ext cx="5090483" cy="23837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E67B50"/>
                </a:solidFill>
                <a:latin typeface="+mj-lt"/>
                <a:ea typeface="+mj-ea"/>
                <a:cs typeface="+mj-cs"/>
              </a:rPr>
              <a:t>Spark Your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4A0-B6AC-7746-B57F-32C6F0AF208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162549" y="3426673"/>
            <a:ext cx="6477000" cy="2171700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65554F"/>
                </a:solidFill>
              </a:rPr>
              <a:t>National Ballpoint Pen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5554F"/>
                </a:solidFill>
              </a:rPr>
              <a:t>June 10</a:t>
            </a:r>
            <a:r>
              <a:rPr lang="en-US" sz="4000" baseline="30000" dirty="0">
                <a:solidFill>
                  <a:srgbClr val="65554F"/>
                </a:solidFill>
              </a:rPr>
              <a:t>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000" baseline="30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300" i="1" baseline="30000" dirty="0">
                <a:solidFill>
                  <a:srgbClr val="E67B50"/>
                </a:solidFill>
              </a:rPr>
              <a:t>Pop by with a gift bag filled with branded pens!</a:t>
            </a:r>
            <a:endParaRPr lang="en-US" sz="4300" i="1" dirty="0">
              <a:solidFill>
                <a:srgbClr val="E67B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14139-ACDF-1A8A-9275-3CC1E0E27387}"/>
              </a:ext>
            </a:extLst>
          </p:cNvPr>
          <p:cNvSpPr txBox="1"/>
          <p:nvPr/>
        </p:nvSpPr>
        <p:spPr>
          <a:xfrm>
            <a:off x="676544" y="6359406"/>
            <a:ext cx="3123156" cy="498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E67B50"/>
                </a:solidFill>
                <a:effectLst/>
                <a:uLnTx/>
                <a:uFillTx/>
              </a:rPr>
              <a:t>Image Credit: Front Porch Portraits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E67B50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1B18F-2598-6CA8-5236-D8AE8A3F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t="15618" r="23739" b="12010"/>
          <a:stretch/>
        </p:blipFill>
        <p:spPr>
          <a:xfrm>
            <a:off x="704850" y="666289"/>
            <a:ext cx="3943889" cy="55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E20-E22E-E644-5BF1-53E3FDE1E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007" y="884027"/>
            <a:ext cx="5090483" cy="21717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3D6AC"/>
                </a:solidFill>
                <a:latin typeface="+mj-lt"/>
                <a:ea typeface="+mj-ea"/>
                <a:cs typeface="+mj-cs"/>
              </a:rPr>
              <a:t>Spark Your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4A0-B6AC-7746-B57F-32C6F0AF208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47444" y="3504797"/>
            <a:ext cx="5201608" cy="21717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ABD1B7"/>
                </a:solidFill>
              </a:rPr>
              <a:t>Father’s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ABD1B7"/>
                </a:solidFill>
              </a:rPr>
              <a:t>June 18</a:t>
            </a:r>
            <a:r>
              <a:rPr lang="en-US" sz="4000" baseline="30000" dirty="0">
                <a:solidFill>
                  <a:srgbClr val="ABD1B7"/>
                </a:solidFill>
              </a:rPr>
              <a:t>th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000" baseline="30000" dirty="0">
              <a:solidFill>
                <a:srgbClr val="F3D6A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300" i="1" baseline="30000" dirty="0">
                <a:solidFill>
                  <a:srgbClr val="F3D6AC"/>
                </a:solidFill>
              </a:rPr>
              <a:t>Pop by with fun or unique socks!</a:t>
            </a:r>
            <a:endParaRPr lang="en-US" sz="4300" i="1" dirty="0">
              <a:solidFill>
                <a:srgbClr val="F3D6A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14139-ACDF-1A8A-9275-3CC1E0E27387}"/>
              </a:ext>
            </a:extLst>
          </p:cNvPr>
          <p:cNvSpPr txBox="1"/>
          <p:nvPr/>
        </p:nvSpPr>
        <p:spPr>
          <a:xfrm>
            <a:off x="5919374" y="5986999"/>
            <a:ext cx="3123156" cy="498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3D6AC"/>
                </a:solidFill>
                <a:effectLst/>
                <a:uLnTx/>
                <a:uFillTx/>
              </a:rPr>
              <a:t>Image Credit: </a:t>
            </a:r>
            <a:r>
              <a:rPr kumimoji="0" lang="en-US" sz="1300" i="0" u="none" strike="noStrike" kern="1200" cap="none" spc="0" normalizeH="0" baseline="0" noProof="0" dirty="0" err="1">
                <a:ln>
                  <a:noFill/>
                </a:ln>
                <a:solidFill>
                  <a:srgbClr val="F3D6AC"/>
                </a:solidFill>
                <a:effectLst/>
                <a:uLnTx/>
                <a:uFillTx/>
              </a:rPr>
              <a:t>REdigitalassist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F3D6AC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1B18F-2598-6CA8-5236-D8AE8A3F3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" b="1430"/>
          <a:stretch/>
        </p:blipFill>
        <p:spPr>
          <a:xfrm>
            <a:off x="5974936" y="622747"/>
            <a:ext cx="5443736" cy="52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FAAC99-009B-AAEE-331B-FF77CA12200F}"/>
              </a:ext>
            </a:extLst>
          </p:cNvPr>
          <p:cNvSpPr txBox="1"/>
          <p:nvPr/>
        </p:nvSpPr>
        <p:spPr>
          <a:xfrm>
            <a:off x="1700487" y="6253699"/>
            <a:ext cx="3123156" cy="498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Image Credit: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BigTop</a:t>
            </a:r>
            <a:r>
              <a:rPr lang="en-US" sz="1300" b="1" dirty="0">
                <a:solidFill>
                  <a:schemeClr val="accent2">
                    <a:lumMod val="75000"/>
                  </a:schemeClr>
                </a:solidFill>
              </a:rPr>
              <a:t>Creations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7" name="Picture 6" descr="A picture containing fruit, food, juice, non-alcoholic beverage&#10;&#10;Description automatically generated">
            <a:extLst>
              <a:ext uri="{FF2B5EF4-FFF2-40B4-BE49-F238E27FC236}">
                <a16:creationId xmlns:a16="http://schemas.microsoft.com/office/drawing/2014/main" id="{6D5A2DB0-7C81-E596-2D9A-AFCFAD27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0" r="17409"/>
          <a:stretch/>
        </p:blipFill>
        <p:spPr>
          <a:xfrm>
            <a:off x="0" y="0"/>
            <a:ext cx="55245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8216D0-E793-81D4-E5CF-D7C71B8B2A04}"/>
              </a:ext>
            </a:extLst>
          </p:cNvPr>
          <p:cNvSpPr txBox="1">
            <a:spLocks/>
          </p:cNvSpPr>
          <p:nvPr/>
        </p:nvSpPr>
        <p:spPr>
          <a:xfrm>
            <a:off x="6313008" y="672937"/>
            <a:ext cx="5090483" cy="2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Spark Your Business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5551A2-62E0-29A5-D3FC-523C420515A6}"/>
              </a:ext>
            </a:extLst>
          </p:cNvPr>
          <p:cNvSpPr txBox="1">
            <a:spLocks/>
          </p:cNvSpPr>
          <p:nvPr/>
        </p:nvSpPr>
        <p:spPr>
          <a:xfrm>
            <a:off x="5524500" y="3325710"/>
            <a:ext cx="6667500" cy="2598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7C677F"/>
                </a:solidFill>
              </a:rPr>
              <a:t>National Smoothie Day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7C677F"/>
                </a:solidFill>
              </a:rPr>
              <a:t>June 21</a:t>
            </a:r>
            <a:r>
              <a:rPr lang="en-US" sz="4000" baseline="30000" dirty="0">
                <a:solidFill>
                  <a:srgbClr val="7C677F"/>
                </a:solidFill>
              </a:rPr>
              <a:t>st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800" baseline="30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300" i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Invite a past client to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300" i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join you for a smoothie.</a:t>
            </a:r>
            <a:endParaRPr lang="en-US" sz="43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6E20-E22E-E644-5BF1-53E3FDE1E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3893" y="1045299"/>
            <a:ext cx="5334000" cy="23837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D1656F"/>
                </a:solidFill>
                <a:latin typeface="+mj-lt"/>
                <a:ea typeface="+mj-ea"/>
                <a:cs typeface="+mj-cs"/>
              </a:rPr>
              <a:t>Spark Your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4A0-B6AC-7746-B57F-32C6F0AF208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383893" y="3641001"/>
            <a:ext cx="5334000" cy="2171700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dirty="0">
                <a:solidFill>
                  <a:srgbClr val="2E5682"/>
                </a:solidFill>
              </a:rPr>
              <a:t>Birthdays &amp; Anniversaries</a:t>
            </a:r>
            <a:endParaRPr lang="en-US" sz="4000" baseline="30000" dirty="0">
              <a:solidFill>
                <a:srgbClr val="2E568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000" baseline="30000" dirty="0">
              <a:solidFill>
                <a:srgbClr val="F3D6AC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300" i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Mail cards to your SOI on special dates.</a:t>
            </a:r>
            <a:endParaRPr lang="en-US" sz="43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 descr="A picture containing text, stationary, paper product, letter&#10;&#10;Description automatically generated">
            <a:extLst>
              <a:ext uri="{FF2B5EF4-FFF2-40B4-BE49-F238E27FC236}">
                <a16:creationId xmlns:a16="http://schemas.microsoft.com/office/drawing/2014/main" id="{EC922142-5E33-ABF6-A529-D53F72A3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5278"/>
          <a:stretch/>
        </p:blipFill>
        <p:spPr>
          <a:xfrm>
            <a:off x="0" y="0"/>
            <a:ext cx="596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rglass">
            <a:extLst>
              <a:ext uri="{FF2B5EF4-FFF2-40B4-BE49-F238E27FC236}">
                <a16:creationId xmlns:a16="http://schemas.microsoft.com/office/drawing/2014/main" id="{C54D82A7-A070-4447-B6FC-DD0A0A1E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3414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A65EE0-C245-48A8-9171-BE937C5BF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464459"/>
            <a:ext cx="5187877" cy="8471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6C804A"/>
                </a:solidFill>
              </a:rPr>
              <a:t>Meeting 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CDE22-2D75-4A58-AA2E-AFF24BEB9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02" y="1814285"/>
            <a:ext cx="7370747" cy="4499429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Company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Marketing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Education Opportunities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Practical Learning</a:t>
            </a:r>
            <a:endParaRPr lang="en-US" sz="2400" i="1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Real Estate Trends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Old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New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Adjourn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443DB-C662-4FAD-A2E4-BEE5FA41F803}"/>
              </a:ext>
            </a:extLst>
          </p:cNvPr>
          <p:cNvCxnSpPr>
            <a:cxnSpLocks/>
          </p:cNvCxnSpPr>
          <p:nvPr/>
        </p:nvCxnSpPr>
        <p:spPr>
          <a:xfrm>
            <a:off x="371093" y="1538516"/>
            <a:ext cx="4247453" cy="0"/>
          </a:xfrm>
          <a:prstGeom prst="line">
            <a:avLst/>
          </a:prstGeom>
          <a:ln w="28575">
            <a:solidFill>
              <a:srgbClr val="6C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3443-E579-4B1B-BFE4-D2F42C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0" i="0" u="none" strike="noStrike" kern="1200" cap="none" dirty="0">
                <a:latin typeface="+mj-lt"/>
                <a:ea typeface="+mj-ea"/>
                <a:cs typeface="+mj-cs"/>
                <a:sym typeface="Twentieth Century"/>
              </a:rPr>
              <a:t>Company Updates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B9420-B97D-4489-88AB-0E7DAC0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7" name="Picture 6" descr="Conference room table">
            <a:extLst>
              <a:ext uri="{FF2B5EF4-FFF2-40B4-BE49-F238E27FC236}">
                <a16:creationId xmlns:a16="http://schemas.microsoft.com/office/drawing/2014/main" id="{A3B0CB73-EAAC-44BB-BEF2-3D5B2B8D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886A23-F7BB-44CC-BE7F-FD7F54D8850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65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Colorful pins connected with a thread">
            <a:extLst>
              <a:ext uri="{FF2B5EF4-FFF2-40B4-BE49-F238E27FC236}">
                <a16:creationId xmlns:a16="http://schemas.microsoft.com/office/drawing/2014/main" id="{F74BD6D5-3D30-43DA-963D-257ECF57B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2A89-BAB0-4381-8D10-513A85F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5724907" cy="923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Updates</a:t>
            </a: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5798FAF-C1DD-47FE-AC29-B83319034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351314"/>
            <a:ext cx="5724906" cy="3573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6C33EB-333D-4896-82A3-E2B7DA7E786E}"/>
              </a:ext>
            </a:extLst>
          </p:cNvPr>
          <p:cNvCxnSpPr/>
          <p:nvPr/>
        </p:nvCxnSpPr>
        <p:spPr>
          <a:xfrm>
            <a:off x="371093" y="1930400"/>
            <a:ext cx="5724907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006AC-5006-45A0-9BDF-F17D9F04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Education Opportunities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D83E6F4-EBF3-4155-9362-2EEE8AAF2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274186"/>
            <a:ext cx="6990419" cy="282549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6" name="Content Placeholder 5" descr="Books stacked on a wooden table">
            <a:extLst>
              <a:ext uri="{FF2B5EF4-FFF2-40B4-BE49-F238E27FC236}">
                <a16:creationId xmlns:a16="http://schemas.microsoft.com/office/drawing/2014/main" id="{E5A30CA6-93BE-4533-B59C-0781A5889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-1" r="6250" b="-1"/>
          <a:stretch/>
        </p:blipFill>
        <p:spPr>
          <a:xfrm>
            <a:off x="7953153" y="10"/>
            <a:ext cx="42388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20493C-42DF-D8DB-F90E-65888BE6E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0182" r="-13" b="55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8D9FDA-0060-6C9B-28F5-28389666B484}"/>
              </a:ext>
            </a:extLst>
          </p:cNvPr>
          <p:cNvSpPr txBox="1">
            <a:spLocks/>
          </p:cNvSpPr>
          <p:nvPr/>
        </p:nvSpPr>
        <p:spPr>
          <a:xfrm>
            <a:off x="660774" y="613611"/>
            <a:ext cx="6268770" cy="1179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accent4"/>
                </a:solidFill>
              </a:rPr>
              <a:t>Practical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3D8AD-D3A2-8181-7240-A5C21BD18791}"/>
              </a:ext>
            </a:extLst>
          </p:cNvPr>
          <p:cNvSpPr txBox="1"/>
          <p:nvPr/>
        </p:nvSpPr>
        <p:spPr>
          <a:xfrm>
            <a:off x="710879" y="2123475"/>
            <a:ext cx="85177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Outperform Your Competition: 6 Essential Strategies</a:t>
            </a:r>
          </a:p>
          <a:p>
            <a:r>
              <a:rPr lang="en-US" sz="1600" dirty="0">
                <a:hlinkClick r:id="rId4"/>
              </a:rPr>
              <a:t>https://sparkandlogic.com/videos/outperform-your-competition-6-essential-strategies/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3 Seconds to Make a Great First Impression</a:t>
            </a:r>
          </a:p>
          <a:p>
            <a:r>
              <a:rPr lang="en-US" sz="1600" dirty="0">
                <a:hlinkClick r:id="rId5"/>
              </a:rPr>
              <a:t>https://sparkandlogic.com/videos/3-seconds-to-make-a-great-first-impression/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Absorption Rate</a:t>
            </a:r>
          </a:p>
          <a:p>
            <a:r>
              <a:rPr lang="en-US" sz="1600" dirty="0">
                <a:hlinkClick r:id="rId6"/>
              </a:rPr>
              <a:t>https://sparkandlogic.com/videos/absorption-rate/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Be More Visible</a:t>
            </a:r>
          </a:p>
          <a:p>
            <a:r>
              <a:rPr lang="en-US" sz="1600" dirty="0">
                <a:hlinkClick r:id="rId7"/>
              </a:rPr>
              <a:t>https://sparkandlogic.com/videos/be-more-visible/</a:t>
            </a:r>
            <a:endParaRPr lang="en-US" sz="1600" dirty="0"/>
          </a:p>
          <a:p>
            <a:endParaRPr lang="en-US" sz="1600" dirty="0"/>
          </a:p>
          <a:p>
            <a:r>
              <a:rPr lang="en-US" sz="2400" dirty="0"/>
              <a:t>Monthly Goal Setting</a:t>
            </a:r>
          </a:p>
          <a:p>
            <a:r>
              <a:rPr lang="en-US" sz="1600" dirty="0"/>
              <a:t>Full length: </a:t>
            </a:r>
            <a:r>
              <a:rPr lang="en-US" sz="1600" dirty="0">
                <a:hlinkClick r:id="rId8"/>
              </a:rPr>
              <a:t>https://sparkandlogic.com/videos/monthly-goal-setting/</a:t>
            </a:r>
            <a:endParaRPr lang="en-US" sz="1600" dirty="0"/>
          </a:p>
          <a:p>
            <a:r>
              <a:rPr lang="en-US" sz="1600" dirty="0"/>
              <a:t>Short version: </a:t>
            </a:r>
            <a:r>
              <a:rPr lang="en-US" sz="1600" dirty="0">
                <a:hlinkClick r:id="rId9"/>
              </a:rPr>
              <a:t>https://sparkandlogic.com/videos/monthly-goal-setting-short-version/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C8B66-93D8-2AFD-CFA5-109F7E14C337}"/>
              </a:ext>
            </a:extLst>
          </p:cNvPr>
          <p:cNvSpPr txBox="1"/>
          <p:nvPr/>
        </p:nvSpPr>
        <p:spPr>
          <a:xfrm>
            <a:off x="-2233749" y="1776548"/>
            <a:ext cx="1928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the link to the video you wish to play.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PowerPoint users may also use the embedded videos on the following slides.</a:t>
            </a:r>
          </a:p>
        </p:txBody>
      </p:sp>
    </p:spTree>
    <p:extLst>
      <p:ext uri="{BB962C8B-B14F-4D97-AF65-F5344CB8AC3E}">
        <p14:creationId xmlns:p14="http://schemas.microsoft.com/office/powerpoint/2010/main" val="2914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Outperform Your Competition: 6 Essential Strategies">
            <a:hlinkClick r:id="" action="ppaction://media"/>
            <a:extLst>
              <a:ext uri="{FF2B5EF4-FFF2-40B4-BE49-F238E27FC236}">
                <a16:creationId xmlns:a16="http://schemas.microsoft.com/office/drawing/2014/main" id="{520BECD4-A0EE-9E78-0DBB-78F95ADA92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0000"/>
                </a:solidFill>
              </a:rPr>
              <a:t>Embedded videos are for PowerPoint only.  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</a:rPr>
              <a:t>Videos will NOT play in Google Slides or Keynote.</a:t>
            </a:r>
          </a:p>
        </p:txBody>
      </p:sp>
    </p:spTree>
    <p:extLst>
      <p:ext uri="{BB962C8B-B14F-4D97-AF65-F5344CB8AC3E}">
        <p14:creationId xmlns:p14="http://schemas.microsoft.com/office/powerpoint/2010/main" val="3678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3 Seconds to Make a Great First  Impression">
            <a:hlinkClick r:id="" action="ppaction://media"/>
            <a:extLst>
              <a:ext uri="{FF2B5EF4-FFF2-40B4-BE49-F238E27FC236}">
                <a16:creationId xmlns:a16="http://schemas.microsoft.com/office/drawing/2014/main" id="{1D099090-106F-BEAE-2C2B-E14AB3ABD4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03975-B289-8A6D-BF77-AD6F74AF9D48}"/>
              </a:ext>
            </a:extLst>
          </p:cNvPr>
          <p:cNvSpPr txBox="1"/>
          <p:nvPr/>
        </p:nvSpPr>
        <p:spPr>
          <a:xfrm>
            <a:off x="-2233749" y="1776548"/>
            <a:ext cx="21031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Embedded videos are for PowerPoint only.  </a:t>
            </a: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Videos will NOT play in Google Slides or Keynote.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11428</TotalTime>
  <Words>1534</Words>
  <Application>Microsoft Office PowerPoint</Application>
  <PresentationFormat>Widescreen</PresentationFormat>
  <Paragraphs>222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Rockwell</vt:lpstr>
      <vt:lpstr>Times New Roman</vt:lpstr>
      <vt:lpstr>Tw Cen MT</vt:lpstr>
      <vt:lpstr>Twentieth Century</vt:lpstr>
      <vt:lpstr>1_Office Theme</vt:lpstr>
      <vt:lpstr>Office Theme</vt:lpstr>
      <vt:lpstr>June Outperform Your Competition</vt:lpstr>
      <vt:lpstr>Welcome</vt:lpstr>
      <vt:lpstr>Meeting Agenda</vt:lpstr>
      <vt:lpstr>Company Updates</vt:lpstr>
      <vt:lpstr>Marketing Updates</vt:lpstr>
      <vt:lpstr>Education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Guest Speaker</vt:lpstr>
      <vt:lpstr>30-Year Fixed Mortgage Rates</vt:lpstr>
      <vt:lpstr>Existing Home  Sale Rate</vt:lpstr>
      <vt:lpstr>Pending Home Sales decreased slightly by -5.2% in March.</vt:lpstr>
      <vt:lpstr>Monthly Supply of New Houses</vt:lpstr>
      <vt:lpstr>Real Estate Trends Local Market Report</vt:lpstr>
      <vt:lpstr>Real Estate Trends Company Production</vt:lpstr>
      <vt:lpstr>Real Estate Trends Company Data</vt:lpstr>
      <vt:lpstr>PowerPoint Presentation</vt:lpstr>
      <vt:lpstr>Next Meeting</vt:lpstr>
      <vt:lpstr>PowerPoint Presentation</vt:lpstr>
      <vt:lpstr>Spark Your Business</vt:lpstr>
      <vt:lpstr>Spark Your Business</vt:lpstr>
      <vt:lpstr>PowerPoint Presentation</vt:lpstr>
      <vt:lpstr>Spark Your Business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Spark &amp; Logic</dc:creator>
  <cp:lastModifiedBy>Clever Bird Fogel</cp:lastModifiedBy>
  <cp:revision>132</cp:revision>
  <dcterms:created xsi:type="dcterms:W3CDTF">2021-11-05T15:17:42Z</dcterms:created>
  <dcterms:modified xsi:type="dcterms:W3CDTF">2023-05-17T21:32:22Z</dcterms:modified>
</cp:coreProperties>
</file>