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6"/>
  </p:notesMasterIdLst>
  <p:sldIdLst>
    <p:sldId id="291" r:id="rId3"/>
    <p:sldId id="282" r:id="rId4"/>
    <p:sldId id="257" r:id="rId5"/>
    <p:sldId id="258" r:id="rId6"/>
    <p:sldId id="260" r:id="rId7"/>
    <p:sldId id="261" r:id="rId8"/>
    <p:sldId id="281" r:id="rId9"/>
    <p:sldId id="388" r:id="rId10"/>
    <p:sldId id="389" r:id="rId11"/>
    <p:sldId id="402" r:id="rId12"/>
    <p:sldId id="391" r:id="rId13"/>
    <p:sldId id="299" r:id="rId14"/>
    <p:sldId id="395" r:id="rId15"/>
    <p:sldId id="396" r:id="rId16"/>
    <p:sldId id="403" r:id="rId17"/>
    <p:sldId id="279" r:id="rId18"/>
    <p:sldId id="263" r:id="rId19"/>
    <p:sldId id="280" r:id="rId20"/>
    <p:sldId id="268" r:id="rId21"/>
    <p:sldId id="270" r:id="rId22"/>
    <p:sldId id="398" r:id="rId23"/>
    <p:sldId id="404" r:id="rId24"/>
    <p:sldId id="4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05E"/>
    <a:srgbClr val="E7E4DF"/>
    <a:srgbClr val="27813B"/>
    <a:srgbClr val="5E7774"/>
    <a:srgbClr val="F9F6EC"/>
    <a:srgbClr val="DA335E"/>
    <a:srgbClr val="FAAD6E"/>
    <a:srgbClr val="FFA000"/>
    <a:srgbClr val="F3D6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99" autoAdjust="0"/>
    <p:restoredTop sz="65740" autoAdjust="0"/>
  </p:normalViewPr>
  <p:slideViewPr>
    <p:cSldViewPr snapToGrid="0">
      <p:cViewPr>
        <p:scale>
          <a:sx n="75" d="100"/>
          <a:sy n="75" d="100"/>
        </p:scale>
        <p:origin x="1008" y="10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a:t>
            </a:fld>
            <a:endParaRPr lang="en-US"/>
          </a:p>
        </p:txBody>
      </p:sp>
    </p:spTree>
    <p:extLst>
      <p:ext uri="{BB962C8B-B14F-4D97-AF65-F5344CB8AC3E}">
        <p14:creationId xmlns:p14="http://schemas.microsoft.com/office/powerpoint/2010/main" val="78418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197123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200775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Arial" panose="020B0604020202020204" pitchFamily="34" charset="0"/>
              <a:buChar char="•"/>
            </a:pPr>
            <a:r>
              <a:rPr lang="en-US" dirty="0"/>
              <a:t>The good news is that 30-year fixed mortgage rates dropped month over month and dropped almost a full half percent, into the 5% range, at the beginning of February 2023.</a:t>
            </a:r>
          </a:p>
          <a:p>
            <a:pPr marL="171450" indent="-171450">
              <a:buFont typeface="Arial" panose="020B0604020202020204" pitchFamily="34" charset="0"/>
              <a:buChar char="•"/>
            </a:pPr>
            <a:r>
              <a:rPr lang="en-US" dirty="0"/>
              <a:t>To put this into perspective, if your buyer is looking at a home priced at $400,000 with a 20% down payment, the monthly PITI payment is almost $300 LESS than it would have been last fall.</a:t>
            </a:r>
          </a:p>
          <a:p>
            <a:pPr marL="171450" indent="-171450">
              <a:buFont typeface="Arial" panose="020B0604020202020204" pitchFamily="34" charset="0"/>
              <a:buChar char="•"/>
            </a:pPr>
            <a:r>
              <a:rPr lang="en-US" dirty="0"/>
              <a:t>Lower rates are attributable, per Federal Reserve Chairman Jerome Powell, due to inflation somewhat easing.</a:t>
            </a:r>
          </a:p>
          <a:p>
            <a:pPr marL="171450" indent="-171450">
              <a:buFont typeface="Arial" panose="020B0604020202020204" pitchFamily="34" charset="0"/>
              <a:buChar char="•"/>
            </a:pPr>
            <a:r>
              <a:rPr lang="en-US" dirty="0"/>
              <a:t>However, none of the market experts are predicting interest rates dipping into the 4 percent range anytime soon.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3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Arial" panose="020B0604020202020204" pitchFamily="34" charset="0"/>
              <a:buChar char="•"/>
            </a:pPr>
            <a:r>
              <a:rPr lang="en-US" dirty="0"/>
              <a:t>Per the National Association of REALTORs, in December 2022, existing home sales fell for the eleventh consecutive month.</a:t>
            </a:r>
          </a:p>
          <a:p>
            <a:pPr marL="171450" indent="-171450">
              <a:buFont typeface="Arial" panose="020B0604020202020204" pitchFamily="34" charset="0"/>
              <a:buChar char="•"/>
            </a:pPr>
            <a:r>
              <a:rPr lang="en-US" dirty="0"/>
              <a:t>The national sales rate has slowed significantly since 2021.</a:t>
            </a:r>
          </a:p>
          <a:p>
            <a:pPr marL="171450" indent="-171450">
              <a:buFont typeface="Arial" panose="020B0604020202020204" pitchFamily="34" charset="0"/>
              <a:buChar char="•"/>
            </a:pPr>
            <a:r>
              <a:rPr lang="en-US" dirty="0"/>
              <a:t>The good news is that while home prices are still increasing overall, that increase has dropped below 3%. Many home sellers still want to price their homes based on the overwhelming demand before July 2022. Agents should be prepared with key market stats to demonstrate how home sales prices are slowing down from 2022.</a:t>
            </a:r>
          </a:p>
          <a:p>
            <a:pPr marL="171450" indent="-171450">
              <a:buFont typeface="Arial" panose="020B0604020202020204" pitchFamily="34" charset="0"/>
              <a:buChar char="•"/>
            </a:pPr>
            <a:r>
              <a:rPr lang="en-US" dirty="0"/>
              <a:t>Tracking your market’s absorption rate or pace of sales could provide beneficial information to buyers and sellers.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42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Arial" panose="020B0604020202020204" pitchFamily="34" charset="0"/>
              <a:buChar char="•"/>
            </a:pPr>
            <a:r>
              <a:rPr lang="en-US" dirty="0"/>
              <a:t>Nationally the absorption rate has remained steady for the past 3 months, hovering around 9 months. </a:t>
            </a:r>
          </a:p>
          <a:p>
            <a:pPr marL="171450" indent="-171450">
              <a:buFont typeface="Arial" panose="020B0604020202020204" pitchFamily="34" charset="0"/>
              <a:buChar char="•"/>
            </a:pPr>
            <a:r>
              <a:rPr lang="en-US" dirty="0"/>
              <a:t>This translates to homes staying on the market longer, with potentially more price adjustments.</a:t>
            </a:r>
          </a:p>
          <a:p>
            <a:pPr marL="171450" indent="-171450">
              <a:buFont typeface="Arial" panose="020B0604020202020204" pitchFamily="34" charset="0"/>
              <a:buChar char="•"/>
            </a:pPr>
            <a:r>
              <a:rPr lang="en-US" dirty="0"/>
              <a:t>Compounded with the slight interest rate drop for 30-year fixed rate mortgages, buyers may be more willing to submit offers now that the market has been solidly in a buyer’s market for several months. </a:t>
            </a:r>
          </a:p>
          <a:p>
            <a:pPr marL="171450" indent="-171450">
              <a:buFont typeface="Arial" panose="020B0604020202020204" pitchFamily="34" charset="0"/>
              <a:buChar char="•"/>
            </a:pPr>
            <a:r>
              <a:rPr lang="en-US" dirty="0"/>
              <a:t>The best way to demonstrate this statistic to your sellers and buyers is by preparing a monthly Absorption Rate chart that relies on data from your MLS.</a:t>
            </a:r>
          </a:p>
          <a:p>
            <a:pPr marL="171450" indent="-171450">
              <a:buFont typeface="Arial" panose="020B0604020202020204" pitchFamily="34" charset="0"/>
              <a:buChar char="•"/>
            </a:pPr>
            <a:r>
              <a:rPr lang="en-US" dirty="0"/>
              <a:t>What’s happening in your specific market?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89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2</a:t>
            </a:fld>
            <a:endParaRPr lang="en-US"/>
          </a:p>
        </p:txBody>
      </p:sp>
    </p:spTree>
    <p:extLst>
      <p:ext uri="{BB962C8B-B14F-4D97-AF65-F5344CB8AC3E}">
        <p14:creationId xmlns:p14="http://schemas.microsoft.com/office/powerpoint/2010/main" val="67905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22</a:t>
            </a:fld>
            <a:endParaRPr lang="en-US"/>
          </a:p>
        </p:txBody>
      </p:sp>
    </p:spTree>
    <p:extLst>
      <p:ext uri="{BB962C8B-B14F-4D97-AF65-F5344CB8AC3E}">
        <p14:creationId xmlns:p14="http://schemas.microsoft.com/office/powerpoint/2010/main" val="258004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23</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Sprint Video Instructions</a:t>
            </a:r>
          </a:p>
          <a:p>
            <a:endParaRPr lang="en-US" b="0" u="sng" dirty="0"/>
          </a:p>
          <a:p>
            <a:r>
              <a:rPr lang="en-US" b="1" u="sng" dirty="0"/>
              <a:t>PowerPoint</a:t>
            </a:r>
          </a:p>
          <a:p>
            <a:pPr marL="0" indent="0">
              <a:buFont typeface="+mj-lt"/>
              <a:buNone/>
            </a:pPr>
            <a:r>
              <a:rPr lang="en-US" b="0" dirty="0"/>
              <a:t>Option 1:  Use this slide to click on the link to the video you wish to play. </a:t>
            </a:r>
            <a:r>
              <a:rPr lang="en-US" b="1" i="1" dirty="0"/>
              <a:t>You must be logged into your Spark &amp; Logic account to play the video.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Option 2:  Use one of the following slides to play the embedded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Hide or delete the slides you do not wish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t>Google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 1: </a:t>
            </a:r>
            <a:r>
              <a:rPr lang="en-US" b="0" dirty="0"/>
              <a:t>Use this slide to click on the link to the video you wish to play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Embedded videos will not play in Google Slides.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Hide or delete the slides you do not wish to use</a:t>
            </a:r>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41495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86031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271081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2/16/2023</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2/16/2023</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2/16/2023</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671641874?h=1fb9cbc5e7&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645300988?h=b1e842cdfb&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sparkandlogic.com/videos/monthly-goal-setting/"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sparkandlogic.com/videos/effectively-schedule-prospecting-time/" TargetMode="External"/><Relationship Id="rId5" Type="http://schemas.openxmlformats.org/officeDocument/2006/relationships/hyperlink" Target="https://sparkandlogic.com/videos/reconnect-with-past-clients/" TargetMode="External"/><Relationship Id="rId4" Type="http://schemas.openxmlformats.org/officeDocument/2006/relationships/hyperlink" Target="https://sparkandlogic.com/videos/7-tips-prospecting/"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799192085?h=b5ac803df3&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671643744?h=4395fdab63&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BC18A42-0903-CB33-12A6-11113C359158}"/>
              </a:ext>
            </a:extLst>
          </p:cNvPr>
          <p:cNvPicPr>
            <a:picLocks noChangeAspect="1"/>
          </p:cNvPicPr>
          <p:nvPr/>
        </p:nvPicPr>
        <p:blipFill rotWithShape="1">
          <a:blip r:embed="rId3">
            <a:extLst>
              <a:ext uri="{28A0092B-C50C-407E-A947-70E740481C1C}">
                <a14:useLocalDpi xmlns:a14="http://schemas.microsoft.com/office/drawing/2010/main" val="0"/>
              </a:ext>
            </a:extLst>
          </a:blip>
          <a:srcRect t="6712" b="18288"/>
          <a:stretch/>
        </p:blipFill>
        <p:spPr>
          <a:xfrm>
            <a:off x="0" y="0"/>
            <a:ext cx="12192000" cy="6858000"/>
          </a:xfrm>
          <a:prstGeom prst="rect">
            <a:avLst/>
          </a:prstGeom>
        </p:spPr>
      </p:pic>
      <p:sp>
        <p:nvSpPr>
          <p:cNvPr id="2" name="Title 1">
            <a:extLst>
              <a:ext uri="{FF2B5EF4-FFF2-40B4-BE49-F238E27FC236}">
                <a16:creationId xmlns:a16="http://schemas.microsoft.com/office/drawing/2014/main" id="{36D19154-AEB4-4CE4-89CD-8470C5A7E7C8}"/>
              </a:ext>
            </a:extLst>
          </p:cNvPr>
          <p:cNvSpPr>
            <a:spLocks noGrp="1"/>
          </p:cNvSpPr>
          <p:nvPr>
            <p:ph type="title" idx="4294967295"/>
          </p:nvPr>
        </p:nvSpPr>
        <p:spPr>
          <a:xfrm>
            <a:off x="8547100" y="4328809"/>
            <a:ext cx="3644900" cy="2143125"/>
          </a:xfrm>
        </p:spPr>
        <p:txBody>
          <a:bodyPr vert="horz" lIns="91440" tIns="45720" rIns="91440" bIns="45720" rtlCol="0" anchor="b">
            <a:noAutofit/>
          </a:bodyPr>
          <a:lstStyle/>
          <a:p>
            <a:r>
              <a:rPr lang="en-US" sz="7200" b="1" dirty="0">
                <a:solidFill>
                  <a:schemeClr val="accent2"/>
                </a:solidFill>
              </a:rPr>
              <a:t>March</a:t>
            </a:r>
            <a:br>
              <a:rPr lang="en-US" sz="5400" dirty="0"/>
            </a:br>
            <a:r>
              <a:rPr lang="en-US" dirty="0"/>
              <a:t>Prospecting</a:t>
            </a:r>
            <a:endParaRPr lang="en-US" sz="5400" dirty="0"/>
          </a:p>
        </p:txBody>
      </p:sp>
    </p:spTree>
    <p:extLst>
      <p:ext uri="{BB962C8B-B14F-4D97-AF65-F5344CB8AC3E}">
        <p14:creationId xmlns:p14="http://schemas.microsoft.com/office/powerpoint/2010/main" val="3087536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308324"/>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a:t>
            </a:r>
          </a:p>
        </p:txBody>
      </p:sp>
      <p:pic>
        <p:nvPicPr>
          <p:cNvPr id="2" name="Online Media 1" title="Effectively Schedule Prospecting Time">
            <a:hlinkClick r:id="" action="ppaction://media"/>
            <a:extLst>
              <a:ext uri="{FF2B5EF4-FFF2-40B4-BE49-F238E27FC236}">
                <a16:creationId xmlns:a16="http://schemas.microsoft.com/office/drawing/2014/main" id="{D1B811A7-F99A-E35A-7A32-3487940B933F}"/>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onthly Goal Setting Activity">
            <a:hlinkClick r:id="" action="ppaction://media"/>
            <a:extLst>
              <a:ext uri="{FF2B5EF4-FFF2-40B4-BE49-F238E27FC236}">
                <a16:creationId xmlns:a16="http://schemas.microsoft.com/office/drawing/2014/main" id="{2181E30B-CBF0-1F9F-E7E9-806FEFAE01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3" name="TextBox 2">
            <a:extLst>
              <a:ext uri="{FF2B5EF4-FFF2-40B4-BE49-F238E27FC236}">
                <a16:creationId xmlns:a16="http://schemas.microsoft.com/office/drawing/2014/main" id="{CF8CA4E5-559E-ECC0-39D2-FE1A100CC2FB}"/>
              </a:ext>
            </a:extLst>
          </p:cNvPr>
          <p:cNvSpPr txBox="1"/>
          <p:nvPr/>
        </p:nvSpPr>
        <p:spPr>
          <a:xfrm>
            <a:off x="-2233749" y="1776548"/>
            <a:ext cx="2103120" cy="2462213"/>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a:t>
            </a:r>
            <a:endParaRPr lang="en-US" sz="2400" b="1">
              <a:solidFill>
                <a:srgbClr val="FF0000"/>
              </a:solidFill>
            </a:endParaRPr>
          </a:p>
        </p:txBody>
      </p:sp>
    </p:spTree>
    <p:extLst>
      <p:ext uri="{BB962C8B-B14F-4D97-AF65-F5344CB8AC3E}">
        <p14:creationId xmlns:p14="http://schemas.microsoft.com/office/powerpoint/2010/main" val="12790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839788" y="602343"/>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9194800" y="6101768"/>
            <a:ext cx="2679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194800" y="1485987"/>
            <a:ext cx="25654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6.42</a:t>
            </a:r>
            <a:endParaRPr kumimoji="0" lang="en-US" sz="1800" b="1" i="0" u="none" strike="noStrike" kern="1200" cap="none" spc="0" normalizeH="0" baseline="0" noProof="0" dirty="0">
              <a:ln>
                <a:noFill/>
              </a:ln>
              <a:solidFill>
                <a:srgbClr val="3383CB"/>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December 2022</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194800" y="3899493"/>
            <a:ext cx="25654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6.17</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D05E"/>
                </a:solidFill>
                <a:effectLst/>
                <a:uLnTx/>
                <a:uFillTx/>
                <a:latin typeface="Times New Roman"/>
                <a:ea typeface="+mn-ea"/>
                <a:cs typeface="+mn-cs"/>
              </a:rPr>
              <a:t>January 2023</a:t>
            </a:r>
          </a:p>
        </p:txBody>
      </p:sp>
      <p:sp>
        <p:nvSpPr>
          <p:cNvPr id="4" name="Arrow: Down 3">
            <a:extLst>
              <a:ext uri="{FF2B5EF4-FFF2-40B4-BE49-F238E27FC236}">
                <a16:creationId xmlns:a16="http://schemas.microsoft.com/office/drawing/2014/main" id="{11C77E17-B5CB-1A35-9632-2DDB3771B0EE}"/>
              </a:ext>
            </a:extLst>
          </p:cNvPr>
          <p:cNvSpPr/>
          <p:nvPr/>
        </p:nvSpPr>
        <p:spPr>
          <a:xfrm>
            <a:off x="9807864" y="3215302"/>
            <a:ext cx="748145" cy="74670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841248" y="824439"/>
            <a:ext cx="3322317" cy="2212675"/>
          </a:xfrm>
        </p:spPr>
        <p:txBody>
          <a:bodyPr vert="horz" lIns="91440" tIns="45720" rIns="91440" bIns="45720" rtlCol="0" anchor="b">
            <a:normAutofit/>
          </a:bodyPr>
          <a:lstStyle/>
          <a:p>
            <a:pPr algn="ctr"/>
            <a:r>
              <a:rPr lang="en-US" sz="4400" kern="1200" dirty="0">
                <a:solidFill>
                  <a:srgbClr val="F3D6AC"/>
                </a:solidFill>
                <a:latin typeface="+mj-lt"/>
                <a:ea typeface="+mj-ea"/>
                <a:cs typeface="+mj-cs"/>
              </a:rPr>
              <a:t>Existing Home </a:t>
            </a:r>
            <a:br>
              <a:rPr lang="en-US" sz="4400" kern="1200" dirty="0">
                <a:solidFill>
                  <a:srgbClr val="F3D6AC"/>
                </a:solidFill>
                <a:latin typeface="+mj-lt"/>
                <a:ea typeface="+mj-ea"/>
                <a:cs typeface="+mj-cs"/>
              </a:rPr>
            </a:br>
            <a:r>
              <a:rPr lang="en-US" sz="4400" kern="1200" dirty="0">
                <a:solidFill>
                  <a:srgbClr val="F3D6AC"/>
                </a:solidFill>
                <a:latin typeface="+mj-lt"/>
                <a:ea typeface="+mj-ea"/>
                <a:cs typeface="+mj-cs"/>
              </a:rPr>
              <a:t>Sale Rate</a:t>
            </a:r>
          </a:p>
        </p:txBody>
      </p:sp>
      <p:sp>
        <p:nvSpPr>
          <p:cNvPr id="4" name="Text Placeholder 3">
            <a:extLst>
              <a:ext uri="{FF2B5EF4-FFF2-40B4-BE49-F238E27FC236}">
                <a16:creationId xmlns:a16="http://schemas.microsoft.com/office/drawing/2014/main" id="{6941828D-F047-63B0-56A9-17830AF6C7B2}"/>
              </a:ext>
            </a:extLst>
          </p:cNvPr>
          <p:cNvSpPr>
            <a:spLocks noGrp="1"/>
          </p:cNvSpPr>
          <p:nvPr>
            <p:ph type="body" sz="half" idx="2"/>
          </p:nvPr>
        </p:nvSpPr>
        <p:spPr>
          <a:xfrm>
            <a:off x="841249" y="3227450"/>
            <a:ext cx="3322316" cy="1692066"/>
          </a:xfrm>
        </p:spPr>
        <p:txBody>
          <a:bodyPr vert="horz" lIns="91440" tIns="45720" rIns="91440" bIns="45720" rtlCol="0" anchor="t">
            <a:normAutofit/>
          </a:bodyPr>
          <a:lstStyle/>
          <a:p>
            <a:pPr algn="ctr"/>
            <a:r>
              <a:rPr lang="en-US" sz="6000" b="1" kern="1200" dirty="0">
                <a:solidFill>
                  <a:schemeClr val="tx1"/>
                </a:solidFill>
                <a:latin typeface="+mn-lt"/>
                <a:ea typeface="+mn-ea"/>
                <a:cs typeface="+mn-cs"/>
              </a:rPr>
              <a:t>-1.5%</a:t>
            </a:r>
          </a:p>
        </p:txBody>
      </p:sp>
      <p:cxnSp>
        <p:nvCxnSpPr>
          <p:cNvPr id="23" name="Straight Connector 22" hidden="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picture containing text, birdhouse, wooden&#10;&#10;Description automatically generated">
            <a:extLst>
              <a:ext uri="{FF2B5EF4-FFF2-40B4-BE49-F238E27FC236}">
                <a16:creationId xmlns:a16="http://schemas.microsoft.com/office/drawing/2014/main" id="{06900EC7-D0C2-6DC1-B47B-3E2AA3993EC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6712" t="2818" r="18949" b="2074"/>
          <a:stretch/>
        </p:blipFill>
        <p:spPr>
          <a:xfrm>
            <a:off x="5259509" y="818457"/>
            <a:ext cx="6436548" cy="5455562"/>
          </a:xfrm>
          <a:prstGeom prst="rect">
            <a:avLst/>
          </a:prstGeom>
        </p:spPr>
      </p:pic>
      <p:sp>
        <p:nvSpPr>
          <p:cNvPr id="10" name="TextBox 9">
            <a:extLst>
              <a:ext uri="{FF2B5EF4-FFF2-40B4-BE49-F238E27FC236}">
                <a16:creationId xmlns:a16="http://schemas.microsoft.com/office/drawing/2014/main" id="{9A2F1827-DC3E-8FC2-F380-7618F31463A9}"/>
              </a:ext>
            </a:extLst>
          </p:cNvPr>
          <p:cNvSpPr txBox="1"/>
          <p:nvPr/>
        </p:nvSpPr>
        <p:spPr>
          <a:xfrm>
            <a:off x="495943" y="5436817"/>
            <a:ext cx="412685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imes New Roman"/>
                <a:ea typeface="+mn-ea"/>
                <a:cs typeface="+mn-cs"/>
              </a:rPr>
              <a:t>Copyright ©2023 “December Existing Home Sales.” </a:t>
            </a:r>
            <a:r>
              <a:rPr kumimoji="0" lang="en-US" sz="1100" b="0" i="1" u="none" strike="noStrike" kern="1200" cap="none" spc="0" normalizeH="0" baseline="0" noProof="0" dirty="0">
                <a:ln>
                  <a:noFill/>
                </a:ln>
                <a:solidFill>
                  <a:srgbClr val="FFFFFF"/>
                </a:solidFill>
                <a:effectLst/>
                <a:uLnTx/>
                <a:uFillTx/>
                <a:latin typeface="Times New Roman"/>
                <a:ea typeface="+mn-ea"/>
                <a:cs typeface="+mn-cs"/>
              </a:rPr>
              <a:t>NATIONAL ASSOCIATION OF REALTORS®.</a:t>
            </a:r>
            <a:r>
              <a:rPr kumimoji="0" lang="en-US" sz="1100" b="0" i="0" u="none" strike="noStrike" kern="1200" cap="none" spc="0" normalizeH="0" baseline="0" noProof="0" dirty="0">
                <a:ln>
                  <a:noFill/>
                </a:ln>
                <a:solidFill>
                  <a:srgbClr val="FFFFFF"/>
                </a:solidFill>
                <a:effectLst/>
                <a:uLnTx/>
                <a:uFillTx/>
                <a:latin typeface="Times New Roman"/>
                <a:ea typeface="+mn-ea"/>
                <a:cs typeface="+mn-cs"/>
              </a:rPr>
              <a:t> All rights reserved. Reprinted with permission. February 9, 2023, </a:t>
            </a:r>
            <a:r>
              <a:rPr kumimoji="0" lang="en-US" sz="1100" b="0" i="0" u="none" strike="noStrike" kern="1200" cap="none" spc="0" normalizeH="0" baseline="0" noProof="0" dirty="0">
                <a:ln>
                  <a:noFill/>
                </a:ln>
                <a:solidFill>
                  <a:srgbClr val="395861">
                    <a:lumMod val="60000"/>
                    <a:lumOff val="40000"/>
                  </a:srgbClr>
                </a:solidFill>
                <a:effectLst/>
                <a:uLnTx/>
                <a:uFillTx/>
                <a:latin typeface="Times New Roman"/>
                <a:ea typeface="+mn-ea"/>
                <a:cs typeface="+mn-cs"/>
              </a:rPr>
              <a:t>https://www.nar.realtor/research-and-statistics/housing-statistics/existing-home-sales</a:t>
            </a:r>
          </a:p>
        </p:txBody>
      </p:sp>
    </p:spTree>
    <p:extLst>
      <p:ext uri="{BB962C8B-B14F-4D97-AF65-F5344CB8AC3E}">
        <p14:creationId xmlns:p14="http://schemas.microsoft.com/office/powerpoint/2010/main" val="3718297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50039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1377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December 2022</a:t>
            </a:r>
          </a:p>
        </p:txBody>
      </p:sp>
      <p:pic>
        <p:nvPicPr>
          <p:cNvPr id="7" name="Picture Placeholder 6">
            <a:extLst>
              <a:ext uri="{FF2B5EF4-FFF2-40B4-BE49-F238E27FC236}">
                <a16:creationId xmlns:a16="http://schemas.microsoft.com/office/drawing/2014/main" id="{A044C116-2DA7-E150-7773-E73014F96EA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74" r="9"/>
          <a:stretch/>
        </p:blipFill>
        <p:spPr>
          <a:xfrm>
            <a:off x="396717" y="346506"/>
            <a:ext cx="11398565" cy="4408540"/>
          </a:xfrm>
          <a:prstGeom prst="rect">
            <a:avLst/>
          </a:prstGeom>
          <a:effectLst/>
        </p:spPr>
      </p:pic>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31010" y="535015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a:t>
            </a:r>
            <a:r>
              <a:rPr kumimoji="0" lang="en-US" sz="1200" b="0" i="0" u="none" strike="noStrike" kern="1200" cap="none" spc="0" normalizeH="0" baseline="0" noProof="0" dirty="0">
                <a:ln>
                  <a:noFill/>
                </a:ln>
                <a:solidFill>
                  <a:srgbClr val="5682AA"/>
                </a:solidFill>
                <a:effectLst/>
                <a:uLnTx/>
                <a:uFillTx/>
                <a:latin typeface="Times New Roman"/>
                <a:ea typeface="+mn-ea"/>
                <a:cs typeface="+mn-cs"/>
              </a:rPr>
              <a:t>https://fred.stlouisfed.org/series/MSACSR</a:t>
            </a:r>
            <a:r>
              <a:rPr kumimoji="0" lang="en-US" sz="1200" b="0" i="0" u="none" strike="noStrike" kern="1200" cap="none" spc="0" normalizeH="0" baseline="0" noProof="0" dirty="0">
                <a:ln>
                  <a:noFill/>
                </a:ln>
                <a:solidFill>
                  <a:srgbClr val="333333"/>
                </a:solidFill>
                <a:effectLst/>
                <a:uLnTx/>
                <a:uFillTx/>
                <a:latin typeface="Times New Roman"/>
                <a:ea typeface="+mn-ea"/>
                <a:cs typeface="+mn-cs"/>
              </a:rPr>
              <a:t>, February 9, 2023.</a:t>
            </a: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137770"/>
            <a:ext cx="0" cy="13545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4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Production Updates</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urple flowers&#10;&#10;Description automatically generated">
            <a:extLst>
              <a:ext uri="{FF2B5EF4-FFF2-40B4-BE49-F238E27FC236}">
                <a16:creationId xmlns:a16="http://schemas.microsoft.com/office/drawing/2014/main" id="{618A4EBC-D19B-985E-752F-71BD079A0218}"/>
              </a:ext>
            </a:extLst>
          </p:cNvPr>
          <p:cNvPicPr>
            <a:picLocks noChangeAspect="1"/>
          </p:cNvPicPr>
          <p:nvPr/>
        </p:nvPicPr>
        <p:blipFill rotWithShape="1">
          <a:blip r:embed="rId3">
            <a:extLst>
              <a:ext uri="{28A0092B-C50C-407E-A947-70E740481C1C}">
                <a14:useLocalDpi xmlns:a14="http://schemas.microsoft.com/office/drawing/2010/main" val="0"/>
              </a:ext>
            </a:extLst>
          </a:blip>
          <a:srcRect l="2"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idx="4294967295"/>
          </p:nvPr>
        </p:nvSpPr>
        <p:spPr>
          <a:xfrm>
            <a:off x="0" y="318218"/>
            <a:ext cx="12192000" cy="1717060"/>
          </a:xfrm>
        </p:spPr>
        <p:txBody>
          <a:bodyPr vert="horz" lIns="91440" tIns="45720" rIns="91440" bIns="45720" rtlCol="0" anchor="b">
            <a:normAutofit/>
          </a:bodyPr>
          <a:lstStyle/>
          <a:p>
            <a:pPr algn="ctr">
              <a:lnSpc>
                <a:spcPct val="90000"/>
              </a:lnSpc>
              <a:spcBef>
                <a:spcPct val="0"/>
              </a:spcBef>
            </a:pPr>
            <a:r>
              <a:rPr lang="en-US" sz="11400" kern="1200" dirty="0">
                <a:solidFill>
                  <a:srgbClr val="E76735"/>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E76735"/>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6E20-E22E-E644-5BF1-53E3FDE1EDED}"/>
              </a:ext>
            </a:extLst>
          </p:cNvPr>
          <p:cNvSpPr>
            <a:spLocks noGrp="1"/>
          </p:cNvSpPr>
          <p:nvPr>
            <p:ph type="title" idx="4294967295"/>
          </p:nvPr>
        </p:nvSpPr>
        <p:spPr>
          <a:xfrm>
            <a:off x="6543035" y="702480"/>
            <a:ext cx="5090483" cy="2383701"/>
          </a:xfrm>
        </p:spPr>
        <p:txBody>
          <a:bodyPr vert="horz" lIns="91440" tIns="45720" rIns="91440" bIns="45720" rtlCol="0" anchor="b">
            <a:normAutofit/>
          </a:bodyPr>
          <a:lstStyle/>
          <a:p>
            <a:pPr algn="ctr"/>
            <a:r>
              <a:rPr lang="en-US" sz="6000" b="1" kern="1200" dirty="0">
                <a:solidFill>
                  <a:schemeClr val="accent5">
                    <a:lumMod val="60000"/>
                    <a:lumOff val="40000"/>
                  </a:schemeClr>
                </a:solidFill>
                <a:latin typeface="+mj-lt"/>
                <a:ea typeface="+mj-ea"/>
                <a:cs typeface="+mj-cs"/>
              </a:rPr>
              <a:t>Spark Your Business</a:t>
            </a:r>
          </a:p>
        </p:txBody>
      </p:sp>
      <p:sp>
        <p:nvSpPr>
          <p:cNvPr id="4" name="Text Placeholder 3">
            <a:extLst>
              <a:ext uri="{FF2B5EF4-FFF2-40B4-BE49-F238E27FC236}">
                <a16:creationId xmlns:a16="http://schemas.microsoft.com/office/drawing/2014/main" id="{89C0B4A0-B6AC-7746-B57F-32C6F0AF208A}"/>
              </a:ext>
            </a:extLst>
          </p:cNvPr>
          <p:cNvSpPr>
            <a:spLocks noGrp="1"/>
          </p:cNvSpPr>
          <p:nvPr>
            <p:ph type="body" sz="half" idx="4294967295"/>
          </p:nvPr>
        </p:nvSpPr>
        <p:spPr>
          <a:xfrm>
            <a:off x="6487472" y="3323250"/>
            <a:ext cx="5201608" cy="2171700"/>
          </a:xfrm>
        </p:spPr>
        <p:txBody>
          <a:bodyPr vert="horz" lIns="91440" tIns="45720" rIns="91440" bIns="45720" rtlCol="0">
            <a:normAutofit/>
          </a:bodyPr>
          <a:lstStyle/>
          <a:p>
            <a:pPr marL="0" indent="0" algn="ctr">
              <a:lnSpc>
                <a:spcPct val="100000"/>
              </a:lnSpc>
              <a:spcBef>
                <a:spcPts val="0"/>
              </a:spcBef>
              <a:spcAft>
                <a:spcPts val="1200"/>
              </a:spcAft>
              <a:buNone/>
            </a:pPr>
            <a:r>
              <a:rPr lang="en-US" sz="4000" b="1" dirty="0">
                <a:solidFill>
                  <a:srgbClr val="F3D6AC"/>
                </a:solidFill>
              </a:rPr>
              <a:t>National Plant A Flower Day</a:t>
            </a:r>
          </a:p>
          <a:p>
            <a:pPr marL="0" indent="0" algn="ctr">
              <a:lnSpc>
                <a:spcPct val="100000"/>
              </a:lnSpc>
              <a:spcBef>
                <a:spcPts val="0"/>
              </a:spcBef>
              <a:buNone/>
            </a:pPr>
            <a:r>
              <a:rPr lang="en-US" sz="4000" dirty="0">
                <a:solidFill>
                  <a:srgbClr val="F3D6AC"/>
                </a:solidFill>
              </a:rPr>
              <a:t>March 12</a:t>
            </a:r>
            <a:r>
              <a:rPr lang="en-US" sz="4000" baseline="30000" dirty="0">
                <a:solidFill>
                  <a:srgbClr val="F3D6AC"/>
                </a:solidFill>
              </a:rPr>
              <a:t>th</a:t>
            </a:r>
            <a:endParaRPr lang="en-US" sz="4000" dirty="0">
              <a:solidFill>
                <a:srgbClr val="F3D6AC"/>
              </a:solidFill>
            </a:endParaRPr>
          </a:p>
        </p:txBody>
      </p:sp>
      <p:sp>
        <p:nvSpPr>
          <p:cNvPr id="21" name="TextBox 20">
            <a:extLst>
              <a:ext uri="{FF2B5EF4-FFF2-40B4-BE49-F238E27FC236}">
                <a16:creationId xmlns:a16="http://schemas.microsoft.com/office/drawing/2014/main" id="{ABA14139-ACDF-1A8A-9275-3CC1E0E27387}"/>
              </a:ext>
            </a:extLst>
          </p:cNvPr>
          <p:cNvSpPr txBox="1"/>
          <p:nvPr/>
        </p:nvSpPr>
        <p:spPr>
          <a:xfrm>
            <a:off x="402712" y="5844104"/>
            <a:ext cx="3123156" cy="498594"/>
          </a:xfrm>
          <a:prstGeom prst="rect">
            <a:avLst/>
          </a:prstGeom>
          <a:noFill/>
          <a:ln>
            <a:noFill/>
          </a:ln>
        </p:spPr>
        <p:txBody>
          <a:bodyPr wrap="square" rtlCol="0">
            <a:noAutofit/>
          </a:bodyPr>
          <a:lstStyle/>
          <a:p>
            <a:pPr marL="0" marR="0" lvl="0" indent="0" defTabSz="914400" rtl="0" eaLnBrk="1" fontAlgn="auto" latinLnBrk="0" hangingPunct="1">
              <a:spcBef>
                <a:spcPts val="0"/>
              </a:spcBef>
              <a:buClrTx/>
              <a:buSzTx/>
              <a:buFontTx/>
              <a:buNone/>
              <a:tabLst/>
              <a:defRPr/>
            </a:pPr>
            <a:r>
              <a:rPr kumimoji="0" lang="en-US" sz="1300" b="1" i="0" u="none" strike="noStrike" kern="1200" cap="none" spc="0" normalizeH="0" baseline="0" noProof="0" dirty="0">
                <a:ln>
                  <a:noFill/>
                </a:ln>
                <a:solidFill>
                  <a:srgbClr val="F3D6AC"/>
                </a:solidFill>
                <a:effectLst/>
                <a:uLnTx/>
                <a:uFillTx/>
              </a:rPr>
              <a:t>Image Credit: </a:t>
            </a:r>
            <a:r>
              <a:rPr kumimoji="0" lang="en-US" sz="1300" b="1" i="0" u="none" strike="noStrike" kern="1200" cap="none" spc="0" normalizeH="0" baseline="0" noProof="0" dirty="0" err="1">
                <a:ln>
                  <a:noFill/>
                </a:ln>
                <a:solidFill>
                  <a:srgbClr val="F3D6AC"/>
                </a:solidFill>
                <a:effectLst/>
                <a:uLnTx/>
                <a:uFillTx/>
              </a:rPr>
              <a:t>Tidylady</a:t>
            </a:r>
            <a:r>
              <a:rPr kumimoji="0" lang="en-US" sz="1300" b="1" i="0" u="none" strike="noStrike" kern="1200" cap="none" spc="0" normalizeH="0" baseline="0" noProof="0" dirty="0">
                <a:ln>
                  <a:noFill/>
                </a:ln>
                <a:solidFill>
                  <a:srgbClr val="F3D6AC"/>
                </a:solidFill>
                <a:effectLst/>
                <a:uLnTx/>
                <a:uFillTx/>
              </a:rPr>
              <a:t> </a:t>
            </a:r>
            <a:r>
              <a:rPr kumimoji="0" lang="en-US" sz="1300" b="1" i="0" u="none" strike="noStrike" kern="1200" cap="none" spc="0" normalizeH="0" baseline="0" noProof="0" dirty="0" err="1">
                <a:ln>
                  <a:noFill/>
                </a:ln>
                <a:solidFill>
                  <a:srgbClr val="F3D6AC"/>
                </a:solidFill>
                <a:effectLst/>
                <a:uLnTx/>
                <a:uFillTx/>
              </a:rPr>
              <a:t>Pritables</a:t>
            </a:r>
            <a:endParaRPr kumimoji="0" lang="en-US" sz="1300" b="0" i="0" u="none" strike="noStrike" kern="1200" cap="none" spc="0" normalizeH="0" baseline="0" noProof="0" dirty="0">
              <a:ln>
                <a:noFill/>
              </a:ln>
              <a:solidFill>
                <a:srgbClr val="F3D6AC"/>
              </a:solidFill>
              <a:effectLst/>
              <a:uLnTx/>
              <a:uFillTx/>
            </a:endParaRPr>
          </a:p>
        </p:txBody>
      </p:sp>
      <p:pic>
        <p:nvPicPr>
          <p:cNvPr id="5" name="Picture 4">
            <a:extLst>
              <a:ext uri="{FF2B5EF4-FFF2-40B4-BE49-F238E27FC236}">
                <a16:creationId xmlns:a16="http://schemas.microsoft.com/office/drawing/2014/main" id="{D3B1B18F-2598-6CA8-5236-D8AE8A3F3C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2920" y="1013896"/>
            <a:ext cx="5593080" cy="4670661"/>
          </a:xfrm>
          <a:prstGeom prst="rect">
            <a:avLst/>
          </a:prstGeom>
        </p:spPr>
      </p:pic>
    </p:spTree>
    <p:extLst>
      <p:ext uri="{BB962C8B-B14F-4D97-AF65-F5344CB8AC3E}">
        <p14:creationId xmlns:p14="http://schemas.microsoft.com/office/powerpoint/2010/main" val="123372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942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6E20-E22E-E644-5BF1-53E3FDE1EDED}"/>
              </a:ext>
            </a:extLst>
          </p:cNvPr>
          <p:cNvSpPr>
            <a:spLocks noGrp="1"/>
          </p:cNvSpPr>
          <p:nvPr>
            <p:ph type="title" idx="4294967295"/>
          </p:nvPr>
        </p:nvSpPr>
        <p:spPr>
          <a:xfrm>
            <a:off x="403007" y="884027"/>
            <a:ext cx="5090483" cy="2383701"/>
          </a:xfrm>
        </p:spPr>
        <p:txBody>
          <a:bodyPr vert="horz" lIns="91440" tIns="45720" rIns="91440" bIns="45720" rtlCol="0" anchor="b">
            <a:normAutofit/>
          </a:bodyPr>
          <a:lstStyle/>
          <a:p>
            <a:pPr algn="ctr"/>
            <a:r>
              <a:rPr lang="en-US" sz="6000" b="1" kern="1200" dirty="0">
                <a:solidFill>
                  <a:schemeClr val="accent5">
                    <a:lumMod val="60000"/>
                    <a:lumOff val="40000"/>
                  </a:schemeClr>
                </a:solidFill>
                <a:latin typeface="+mj-lt"/>
                <a:ea typeface="+mj-ea"/>
                <a:cs typeface="+mj-cs"/>
              </a:rPr>
              <a:t>Spark Your Business</a:t>
            </a:r>
          </a:p>
        </p:txBody>
      </p:sp>
      <p:sp>
        <p:nvSpPr>
          <p:cNvPr id="4" name="Text Placeholder 3">
            <a:extLst>
              <a:ext uri="{FF2B5EF4-FFF2-40B4-BE49-F238E27FC236}">
                <a16:creationId xmlns:a16="http://schemas.microsoft.com/office/drawing/2014/main" id="{89C0B4A0-B6AC-7746-B57F-32C6F0AF208A}"/>
              </a:ext>
            </a:extLst>
          </p:cNvPr>
          <p:cNvSpPr>
            <a:spLocks noGrp="1"/>
          </p:cNvSpPr>
          <p:nvPr>
            <p:ph type="body" sz="half" idx="4294967295"/>
          </p:nvPr>
        </p:nvSpPr>
        <p:spPr>
          <a:xfrm>
            <a:off x="347444" y="3504797"/>
            <a:ext cx="5201608" cy="2171700"/>
          </a:xfrm>
        </p:spPr>
        <p:txBody>
          <a:bodyPr vert="horz" lIns="91440" tIns="45720" rIns="91440" bIns="45720" rtlCol="0">
            <a:normAutofit/>
          </a:bodyPr>
          <a:lstStyle/>
          <a:p>
            <a:pPr marL="0" indent="0" algn="ctr">
              <a:lnSpc>
                <a:spcPct val="100000"/>
              </a:lnSpc>
              <a:spcBef>
                <a:spcPts val="0"/>
              </a:spcBef>
              <a:spcAft>
                <a:spcPts val="1200"/>
              </a:spcAft>
              <a:buNone/>
            </a:pPr>
            <a:r>
              <a:rPr lang="en-US" sz="4000" b="1" dirty="0">
                <a:solidFill>
                  <a:srgbClr val="F3D6AC"/>
                </a:solidFill>
              </a:rPr>
              <a:t>St. Patrick’s Day</a:t>
            </a:r>
          </a:p>
          <a:p>
            <a:pPr marL="0" indent="0" algn="ctr">
              <a:lnSpc>
                <a:spcPct val="100000"/>
              </a:lnSpc>
              <a:spcBef>
                <a:spcPts val="0"/>
              </a:spcBef>
              <a:buNone/>
            </a:pPr>
            <a:r>
              <a:rPr lang="en-US" sz="4000" dirty="0">
                <a:solidFill>
                  <a:srgbClr val="F3D6AC"/>
                </a:solidFill>
              </a:rPr>
              <a:t>March 17</a:t>
            </a:r>
            <a:r>
              <a:rPr lang="en-US" sz="4000" baseline="30000" dirty="0">
                <a:solidFill>
                  <a:srgbClr val="F3D6AC"/>
                </a:solidFill>
              </a:rPr>
              <a:t>th</a:t>
            </a:r>
            <a:endParaRPr lang="en-US" sz="4000" dirty="0">
              <a:solidFill>
                <a:srgbClr val="F3D6AC"/>
              </a:solidFill>
            </a:endParaRPr>
          </a:p>
        </p:txBody>
      </p:sp>
      <p:sp>
        <p:nvSpPr>
          <p:cNvPr id="21" name="TextBox 20">
            <a:extLst>
              <a:ext uri="{FF2B5EF4-FFF2-40B4-BE49-F238E27FC236}">
                <a16:creationId xmlns:a16="http://schemas.microsoft.com/office/drawing/2014/main" id="{ABA14139-ACDF-1A8A-9275-3CC1E0E27387}"/>
              </a:ext>
            </a:extLst>
          </p:cNvPr>
          <p:cNvSpPr txBox="1"/>
          <p:nvPr/>
        </p:nvSpPr>
        <p:spPr>
          <a:xfrm>
            <a:off x="5919374" y="5910799"/>
            <a:ext cx="3123156" cy="498594"/>
          </a:xfrm>
          <a:prstGeom prst="rect">
            <a:avLst/>
          </a:prstGeom>
          <a:noFill/>
          <a:ln>
            <a:noFill/>
          </a:ln>
        </p:spPr>
        <p:txBody>
          <a:bodyPr wrap="square" rtlCol="0">
            <a:noAutofit/>
          </a:bodyPr>
          <a:lstStyle/>
          <a:p>
            <a:pPr marL="0" marR="0" lvl="0" indent="0" defTabSz="914400" rtl="0" eaLnBrk="1" fontAlgn="auto" latinLnBrk="0" hangingPunct="1">
              <a:spcBef>
                <a:spcPts val="0"/>
              </a:spcBef>
              <a:buClrTx/>
              <a:buSzTx/>
              <a:buFontTx/>
              <a:buNone/>
              <a:tabLst/>
              <a:defRPr/>
            </a:pPr>
            <a:r>
              <a:rPr kumimoji="0" lang="en-US" sz="1300" b="1" i="0" u="none" strike="noStrike" kern="1200" cap="none" spc="0" normalizeH="0" baseline="0" noProof="0" dirty="0">
                <a:ln>
                  <a:noFill/>
                </a:ln>
                <a:solidFill>
                  <a:srgbClr val="F3D6AC"/>
                </a:solidFill>
                <a:effectLst/>
                <a:uLnTx/>
                <a:uFillTx/>
              </a:rPr>
              <a:t>Image Credit: Front Porch Portraits</a:t>
            </a:r>
            <a:endParaRPr kumimoji="0" lang="en-US" sz="1300" b="0" i="0" u="none" strike="noStrike" kern="1200" cap="none" spc="0" normalizeH="0" baseline="0" noProof="0" dirty="0">
              <a:ln>
                <a:noFill/>
              </a:ln>
              <a:solidFill>
                <a:srgbClr val="F3D6AC"/>
              </a:solidFill>
              <a:effectLst/>
              <a:uLnTx/>
              <a:uFillTx/>
            </a:endParaRPr>
          </a:p>
        </p:txBody>
      </p:sp>
      <p:pic>
        <p:nvPicPr>
          <p:cNvPr id="5" name="Picture 4">
            <a:extLst>
              <a:ext uri="{FF2B5EF4-FFF2-40B4-BE49-F238E27FC236}">
                <a16:creationId xmlns:a16="http://schemas.microsoft.com/office/drawing/2014/main" id="{D3B1B18F-2598-6CA8-5236-D8AE8A3F3C19}"/>
              </a:ext>
            </a:extLst>
          </p:cNvPr>
          <p:cNvPicPr>
            <a:picLocks noChangeAspect="1"/>
          </p:cNvPicPr>
          <p:nvPr/>
        </p:nvPicPr>
        <p:blipFill rotWithShape="1">
          <a:blip r:embed="rId3">
            <a:extLst>
              <a:ext uri="{28A0092B-C50C-407E-A947-70E740481C1C}">
                <a14:useLocalDpi xmlns:a14="http://schemas.microsoft.com/office/drawing/2010/main" val="0"/>
              </a:ext>
            </a:extLst>
          </a:blip>
          <a:srcRect t="4637"/>
          <a:stretch/>
        </p:blipFill>
        <p:spPr>
          <a:xfrm>
            <a:off x="5974936" y="622748"/>
            <a:ext cx="5443736" cy="5191312"/>
          </a:xfrm>
          <a:prstGeom prst="rect">
            <a:avLst/>
          </a:prstGeom>
        </p:spPr>
      </p:pic>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6E20-E22E-E644-5BF1-53E3FDE1EDED}"/>
              </a:ext>
            </a:extLst>
          </p:cNvPr>
          <p:cNvSpPr>
            <a:spLocks noGrp="1"/>
          </p:cNvSpPr>
          <p:nvPr>
            <p:ph type="title" idx="4294967295"/>
          </p:nvPr>
        </p:nvSpPr>
        <p:spPr>
          <a:xfrm>
            <a:off x="6565811" y="926765"/>
            <a:ext cx="5090483" cy="2383701"/>
          </a:xfrm>
        </p:spPr>
        <p:txBody>
          <a:bodyPr vert="horz" lIns="91440" tIns="45720" rIns="91440" bIns="45720" rtlCol="0" anchor="b">
            <a:normAutofit/>
          </a:bodyPr>
          <a:lstStyle/>
          <a:p>
            <a:pPr algn="ctr"/>
            <a:r>
              <a:rPr lang="en-US" sz="6000" b="1" kern="1200" dirty="0">
                <a:solidFill>
                  <a:schemeClr val="accent5">
                    <a:lumMod val="60000"/>
                    <a:lumOff val="40000"/>
                  </a:schemeClr>
                </a:solidFill>
                <a:latin typeface="+mj-lt"/>
                <a:ea typeface="+mj-ea"/>
                <a:cs typeface="+mj-cs"/>
              </a:rPr>
              <a:t>Spark Your Business</a:t>
            </a:r>
          </a:p>
        </p:txBody>
      </p:sp>
      <p:sp>
        <p:nvSpPr>
          <p:cNvPr id="4" name="Text Placeholder 3">
            <a:extLst>
              <a:ext uri="{FF2B5EF4-FFF2-40B4-BE49-F238E27FC236}">
                <a16:creationId xmlns:a16="http://schemas.microsoft.com/office/drawing/2014/main" id="{89C0B4A0-B6AC-7746-B57F-32C6F0AF208A}"/>
              </a:ext>
            </a:extLst>
          </p:cNvPr>
          <p:cNvSpPr>
            <a:spLocks noGrp="1"/>
          </p:cNvSpPr>
          <p:nvPr>
            <p:ph type="body" sz="half" idx="4294967295"/>
          </p:nvPr>
        </p:nvSpPr>
        <p:spPr>
          <a:xfrm>
            <a:off x="6510248" y="3547535"/>
            <a:ext cx="5201608" cy="2171700"/>
          </a:xfrm>
        </p:spPr>
        <p:txBody>
          <a:bodyPr vert="horz" lIns="91440" tIns="45720" rIns="91440" bIns="45720" rtlCol="0">
            <a:normAutofit/>
          </a:bodyPr>
          <a:lstStyle/>
          <a:p>
            <a:pPr marL="0" indent="0" algn="ctr">
              <a:lnSpc>
                <a:spcPct val="100000"/>
              </a:lnSpc>
              <a:spcBef>
                <a:spcPts val="0"/>
              </a:spcBef>
              <a:spcAft>
                <a:spcPts val="1200"/>
              </a:spcAft>
              <a:buNone/>
            </a:pPr>
            <a:r>
              <a:rPr lang="en-US" sz="4000" b="1" dirty="0">
                <a:solidFill>
                  <a:srgbClr val="27813B"/>
                </a:solidFill>
              </a:rPr>
              <a:t>First Day of Spring</a:t>
            </a:r>
          </a:p>
          <a:p>
            <a:pPr marL="0" indent="0" algn="ctr">
              <a:lnSpc>
                <a:spcPct val="100000"/>
              </a:lnSpc>
              <a:spcBef>
                <a:spcPts val="0"/>
              </a:spcBef>
              <a:buNone/>
            </a:pPr>
            <a:r>
              <a:rPr lang="en-US" sz="4000" dirty="0">
                <a:solidFill>
                  <a:srgbClr val="27813B"/>
                </a:solidFill>
              </a:rPr>
              <a:t>March 20</a:t>
            </a:r>
            <a:r>
              <a:rPr lang="en-US" sz="4000" baseline="30000" dirty="0">
                <a:solidFill>
                  <a:srgbClr val="27813B"/>
                </a:solidFill>
              </a:rPr>
              <a:t>th</a:t>
            </a:r>
            <a:endParaRPr lang="en-US" sz="4000" dirty="0">
              <a:solidFill>
                <a:srgbClr val="27813B"/>
              </a:solidFill>
            </a:endParaRPr>
          </a:p>
        </p:txBody>
      </p:sp>
      <p:sp>
        <p:nvSpPr>
          <p:cNvPr id="21" name="TextBox 20">
            <a:extLst>
              <a:ext uri="{FF2B5EF4-FFF2-40B4-BE49-F238E27FC236}">
                <a16:creationId xmlns:a16="http://schemas.microsoft.com/office/drawing/2014/main" id="{ABA14139-ACDF-1A8A-9275-3CC1E0E27387}"/>
              </a:ext>
            </a:extLst>
          </p:cNvPr>
          <p:cNvSpPr txBox="1"/>
          <p:nvPr/>
        </p:nvSpPr>
        <p:spPr>
          <a:xfrm>
            <a:off x="680560" y="5865492"/>
            <a:ext cx="3123156" cy="498594"/>
          </a:xfrm>
          <a:prstGeom prst="rect">
            <a:avLst/>
          </a:prstGeom>
          <a:noFill/>
          <a:ln>
            <a:noFill/>
          </a:ln>
        </p:spPr>
        <p:txBody>
          <a:bodyPr wrap="square" rtlCol="0">
            <a:noAutofit/>
          </a:bodyPr>
          <a:lstStyle/>
          <a:p>
            <a:pPr marL="0" marR="0" lvl="0" indent="0" defTabSz="914400" rtl="0" eaLnBrk="1" fontAlgn="auto" latinLnBrk="0" hangingPunct="1">
              <a:spcBef>
                <a:spcPts val="0"/>
              </a:spcBef>
              <a:buClrTx/>
              <a:buSzTx/>
              <a:buFontTx/>
              <a:buNone/>
              <a:tabLst/>
              <a:defRPr/>
            </a:pPr>
            <a:r>
              <a:rPr kumimoji="0" lang="en-US" sz="1300" b="1" i="0" u="none" strike="noStrike" kern="1200" cap="none" spc="0" normalizeH="0" baseline="0" noProof="0" dirty="0">
                <a:ln>
                  <a:noFill/>
                </a:ln>
                <a:solidFill>
                  <a:schemeClr val="accent2">
                    <a:lumMod val="75000"/>
                  </a:schemeClr>
                </a:solidFill>
                <a:effectLst/>
                <a:uLnTx/>
                <a:uFillTx/>
              </a:rPr>
              <a:t>Image Credit: Front Porch Portraits</a:t>
            </a:r>
            <a:endParaRPr kumimoji="0" lang="en-US" sz="1300" b="0" i="0" u="none" strike="noStrike" kern="1200" cap="none" spc="0" normalizeH="0" baseline="0" noProof="0" dirty="0">
              <a:ln>
                <a:noFill/>
              </a:ln>
              <a:solidFill>
                <a:schemeClr val="accent2">
                  <a:lumMod val="75000"/>
                </a:schemeClr>
              </a:solidFill>
              <a:effectLst/>
              <a:uLnTx/>
              <a:uFillTx/>
            </a:endParaRPr>
          </a:p>
        </p:txBody>
      </p:sp>
      <p:pic>
        <p:nvPicPr>
          <p:cNvPr id="5" name="Picture 4">
            <a:extLst>
              <a:ext uri="{FF2B5EF4-FFF2-40B4-BE49-F238E27FC236}">
                <a16:creationId xmlns:a16="http://schemas.microsoft.com/office/drawing/2014/main" id="{D3B1B18F-2598-6CA8-5236-D8AE8A3F3C19}"/>
              </a:ext>
            </a:extLst>
          </p:cNvPr>
          <p:cNvPicPr>
            <a:picLocks noChangeAspect="1"/>
          </p:cNvPicPr>
          <p:nvPr/>
        </p:nvPicPr>
        <p:blipFill rotWithShape="1">
          <a:blip r:embed="rId3">
            <a:extLst>
              <a:ext uri="{28A0092B-C50C-407E-A947-70E740481C1C}">
                <a14:useLocalDpi xmlns:a14="http://schemas.microsoft.com/office/drawing/2010/main" val="0"/>
              </a:ext>
            </a:extLst>
          </a:blip>
          <a:srcRect t="2144" b="12250"/>
          <a:stretch/>
        </p:blipFill>
        <p:spPr>
          <a:xfrm>
            <a:off x="680560" y="1229578"/>
            <a:ext cx="5415440" cy="4635914"/>
          </a:xfrm>
          <a:prstGeom prst="rect">
            <a:avLst/>
          </a:prstGeom>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620493C-42DF-D8DB-F90E-65888BE6EDFA}"/>
              </a:ext>
            </a:extLst>
          </p:cNvPr>
          <p:cNvPicPr>
            <a:picLocks noChangeAspect="1"/>
          </p:cNvPicPr>
          <p:nvPr/>
        </p:nvPicPr>
        <p:blipFill rotWithShape="1">
          <a:blip r:embed="rId3">
            <a:extLst>
              <a:ext uri="{28A0092B-C50C-407E-A947-70E740481C1C}">
                <a14:useLocalDpi xmlns:a14="http://schemas.microsoft.com/office/drawing/2010/main" val="0"/>
              </a:ext>
            </a:extLst>
          </a:blip>
          <a:srcRect l="13" t="10182" r="-13" b="5565"/>
          <a:stretch/>
        </p:blipFill>
        <p:spPr>
          <a:xfrm>
            <a:off x="20" y="1282"/>
            <a:ext cx="12191980" cy="6856718"/>
          </a:xfrm>
          <a:prstGeom prst="rect">
            <a:avLst/>
          </a:prstGeom>
        </p:spPr>
      </p:pic>
      <p:sp>
        <p:nvSpPr>
          <p:cNvPr id="9" name="Title 1">
            <a:extLst>
              <a:ext uri="{FF2B5EF4-FFF2-40B4-BE49-F238E27FC236}">
                <a16:creationId xmlns:a16="http://schemas.microsoft.com/office/drawing/2014/main" id="{0F8D9FDA-0060-6C9B-28F5-28389666B484}"/>
              </a:ext>
            </a:extLst>
          </p:cNvPr>
          <p:cNvSpPr txBox="1">
            <a:spLocks/>
          </p:cNvSpPr>
          <p:nvPr/>
        </p:nvSpPr>
        <p:spPr>
          <a:xfrm>
            <a:off x="660774" y="613611"/>
            <a:ext cx="6268770" cy="11790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chemeClr val="accent4"/>
                </a:solidFill>
              </a:rPr>
              <a:t>Practical Learning</a:t>
            </a:r>
          </a:p>
        </p:txBody>
      </p:sp>
      <p:sp>
        <p:nvSpPr>
          <p:cNvPr id="4" name="TextBox 3">
            <a:extLst>
              <a:ext uri="{FF2B5EF4-FFF2-40B4-BE49-F238E27FC236}">
                <a16:creationId xmlns:a16="http://schemas.microsoft.com/office/drawing/2014/main" id="{5443D8AD-D3A2-8181-7240-A5C21BD18791}"/>
              </a:ext>
            </a:extLst>
          </p:cNvPr>
          <p:cNvSpPr txBox="1"/>
          <p:nvPr/>
        </p:nvSpPr>
        <p:spPr>
          <a:xfrm>
            <a:off x="710879" y="2123475"/>
            <a:ext cx="8044814" cy="4031873"/>
          </a:xfrm>
          <a:prstGeom prst="rect">
            <a:avLst/>
          </a:prstGeom>
          <a:noFill/>
        </p:spPr>
        <p:txBody>
          <a:bodyPr wrap="square" rtlCol="0">
            <a:spAutoFit/>
          </a:bodyPr>
          <a:lstStyle/>
          <a:p>
            <a:r>
              <a:rPr lang="en-US" sz="2800" dirty="0"/>
              <a:t>7 Tips for Boosting Your Prospecting</a:t>
            </a:r>
          </a:p>
          <a:p>
            <a:r>
              <a:rPr lang="en-US" dirty="0">
                <a:hlinkClick r:id="rId4"/>
              </a:rPr>
              <a:t>https://sparkandlogic.com/videos/7-tips-prospecting/</a:t>
            </a:r>
            <a:r>
              <a:rPr lang="en-US" dirty="0"/>
              <a:t> </a:t>
            </a:r>
          </a:p>
          <a:p>
            <a:endParaRPr lang="en-US" dirty="0"/>
          </a:p>
          <a:p>
            <a:r>
              <a:rPr lang="en-US" sz="2800" dirty="0"/>
              <a:t>Reconnect With Past Clients</a:t>
            </a:r>
          </a:p>
          <a:p>
            <a:r>
              <a:rPr lang="en-US" dirty="0">
                <a:hlinkClick r:id="rId5"/>
              </a:rPr>
              <a:t>https://sparkandlogic.com/videos/reconnect-with-past-clients/</a:t>
            </a:r>
            <a:endParaRPr lang="en-US" dirty="0"/>
          </a:p>
          <a:p>
            <a:endParaRPr lang="en-US" dirty="0"/>
          </a:p>
          <a:p>
            <a:r>
              <a:rPr lang="en-US" sz="2800" dirty="0"/>
              <a:t>Effectively Schedule Prospecting Time</a:t>
            </a:r>
          </a:p>
          <a:p>
            <a:r>
              <a:rPr lang="en-US" dirty="0">
                <a:hlinkClick r:id="rId6"/>
              </a:rPr>
              <a:t>https://sparkandlogic.com/videos/effectively-schedule-prospecting-time/</a:t>
            </a:r>
            <a:endParaRPr lang="en-US" dirty="0"/>
          </a:p>
          <a:p>
            <a:endParaRPr lang="en-US" dirty="0"/>
          </a:p>
          <a:p>
            <a:r>
              <a:rPr lang="en-US" sz="2800" dirty="0"/>
              <a:t>Monthly Goal Setting</a:t>
            </a:r>
          </a:p>
          <a:p>
            <a:r>
              <a:rPr lang="en-US" dirty="0">
                <a:hlinkClick r:id="rId7"/>
              </a:rPr>
              <a:t>https://sparkandlogic.com/videos/monthly-goal-setting/</a:t>
            </a:r>
            <a:endParaRPr lang="en-US" dirty="0"/>
          </a:p>
          <a:p>
            <a:endParaRPr lang="en-US" dirty="0"/>
          </a:p>
        </p:txBody>
      </p:sp>
      <p:sp>
        <p:nvSpPr>
          <p:cNvPr id="2" name="TextBox 1">
            <a:extLst>
              <a:ext uri="{FF2B5EF4-FFF2-40B4-BE49-F238E27FC236}">
                <a16:creationId xmlns:a16="http://schemas.microsoft.com/office/drawing/2014/main" id="{6ACC8B66-93D8-2AFD-CFA5-109F7E14C337}"/>
              </a:ext>
            </a:extLst>
          </p:cNvPr>
          <p:cNvSpPr txBox="1"/>
          <p:nvPr/>
        </p:nvSpPr>
        <p:spPr>
          <a:xfrm>
            <a:off x="-2233749" y="1776548"/>
            <a:ext cx="1928949" cy="2585323"/>
          </a:xfrm>
          <a:prstGeom prst="rect">
            <a:avLst/>
          </a:prstGeom>
          <a:noFill/>
        </p:spPr>
        <p:txBody>
          <a:bodyPr wrap="square" rtlCol="0">
            <a:spAutoFit/>
          </a:bodyPr>
          <a:lstStyle/>
          <a:p>
            <a:r>
              <a:rPr lang="en-US" dirty="0">
                <a:solidFill>
                  <a:srgbClr val="FF0000"/>
                </a:solidFill>
              </a:rPr>
              <a:t>Click the link to the video you wish to play. </a:t>
            </a:r>
          </a:p>
          <a:p>
            <a:endParaRPr lang="en-US" dirty="0">
              <a:solidFill>
                <a:srgbClr val="FF0000"/>
              </a:solidFill>
            </a:endParaRPr>
          </a:p>
          <a:p>
            <a:r>
              <a:rPr lang="en-US" dirty="0">
                <a:solidFill>
                  <a:srgbClr val="FF0000"/>
                </a:solidFill>
              </a:rPr>
              <a:t>PowerPoint users may also use the embedded videos on the following slides.</a:t>
            </a:r>
          </a:p>
        </p:txBody>
      </p:sp>
    </p:spTree>
    <p:extLst>
      <p:ext uri="{BB962C8B-B14F-4D97-AF65-F5344CB8AC3E}">
        <p14:creationId xmlns:p14="http://schemas.microsoft.com/office/powerpoint/2010/main" val="291459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FC2999-B833-EAF6-2C5C-B1B2EBF3CEAE}"/>
              </a:ext>
            </a:extLst>
          </p:cNvPr>
          <p:cNvSpPr txBox="1"/>
          <p:nvPr/>
        </p:nvSpPr>
        <p:spPr>
          <a:xfrm>
            <a:off x="-2233749" y="1776548"/>
            <a:ext cx="2103120" cy="2308324"/>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a:t>
            </a:r>
          </a:p>
        </p:txBody>
      </p:sp>
      <p:pic>
        <p:nvPicPr>
          <p:cNvPr id="2" name="Online Media 1" title="7 Tips for Boosting Your Prospecting">
            <a:hlinkClick r:id="" action="ppaction://media"/>
            <a:extLst>
              <a:ext uri="{FF2B5EF4-FFF2-40B4-BE49-F238E27FC236}">
                <a16:creationId xmlns:a16="http://schemas.microsoft.com/office/drawing/2014/main" id="{0125812F-BFC3-16F8-D12C-6FF79C104F5D}"/>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95148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308324"/>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a:t>
            </a:r>
          </a:p>
        </p:txBody>
      </p:sp>
      <p:pic>
        <p:nvPicPr>
          <p:cNvPr id="3" name="Online Media 2" title="Reconnect with Past Clients">
            <a:hlinkClick r:id="" action="ppaction://media"/>
            <a:extLst>
              <a:ext uri="{FF2B5EF4-FFF2-40B4-BE49-F238E27FC236}">
                <a16:creationId xmlns:a16="http://schemas.microsoft.com/office/drawing/2014/main" id="{966AFC82-31C2-A653-9DA6-ECA355BDDA03}"/>
              </a:ext>
            </a:extLst>
          </p:cNvPr>
          <p:cNvPicPr>
            <a:picLocks noRot="1" noChangeAspect="1"/>
          </p:cNvPicPr>
          <p:nvPr>
            <a:videoFile r:link="rId1"/>
          </p:nvPr>
        </p:nvPicPr>
        <p:blipFill>
          <a:blip r:embed="rId4"/>
          <a:stretch>
            <a:fillRect/>
          </a:stretch>
        </p:blipFill>
        <p:spPr>
          <a:xfrm>
            <a:off x="0" y="-5366"/>
            <a:ext cx="12182475" cy="6863366"/>
          </a:xfrm>
          <a:prstGeom prst="rect">
            <a:avLst/>
          </a:prstGeom>
        </p:spPr>
      </p:pic>
    </p:spTree>
    <p:extLst>
      <p:ext uri="{BB962C8B-B14F-4D97-AF65-F5344CB8AC3E}">
        <p14:creationId xmlns:p14="http://schemas.microsoft.com/office/powerpoint/2010/main" val="366686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9840</TotalTime>
  <Words>1065</Words>
  <Application>Microsoft Office PowerPoint</Application>
  <PresentationFormat>Widescreen</PresentationFormat>
  <Paragraphs>144</Paragraphs>
  <Slides>23</Slides>
  <Notes>23</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Rockwell</vt:lpstr>
      <vt:lpstr>Times New Roman</vt:lpstr>
      <vt:lpstr>Tw Cen MT</vt:lpstr>
      <vt:lpstr>Twentieth Century</vt:lpstr>
      <vt:lpstr>1_Office Theme</vt:lpstr>
      <vt:lpstr>Office Theme</vt:lpstr>
      <vt:lpstr>March Prospecting</vt:lpstr>
      <vt:lpstr>Welcome</vt:lpstr>
      <vt:lpstr>Meeting Agenda</vt:lpstr>
      <vt:lpstr>Company Updates</vt:lpstr>
      <vt:lpstr>Marketing Updates</vt:lpstr>
      <vt:lpstr>Education Opportunities</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 Home  Sale Rate</vt:lpstr>
      <vt:lpstr>Monthly Supply of New Houses</vt:lpstr>
      <vt:lpstr>Real Estate Trends Market Report</vt:lpstr>
      <vt:lpstr>Real Estate Trends Production Updates</vt:lpstr>
      <vt:lpstr>Real Estate Trends Company Data</vt:lpstr>
      <vt:lpstr>PowerPoint Presentation</vt:lpstr>
      <vt:lpstr>Next Meeting</vt:lpstr>
      <vt:lpstr>Spark Your Business</vt:lpstr>
      <vt:lpstr>Spark Your Business</vt:lpstr>
      <vt:lpstr>Spark Your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Clever Bird Fogel</cp:lastModifiedBy>
  <cp:revision>116</cp:revision>
  <dcterms:created xsi:type="dcterms:W3CDTF">2021-11-05T15:17:42Z</dcterms:created>
  <dcterms:modified xsi:type="dcterms:W3CDTF">2023-02-16T15:49:01Z</dcterms:modified>
</cp:coreProperties>
</file>