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1" r:id="rId2"/>
  </p:sldMasterIdLst>
  <p:notesMasterIdLst>
    <p:notesMasterId r:id="rId24"/>
  </p:notesMasterIdLst>
  <p:sldIdLst>
    <p:sldId id="291" r:id="rId3"/>
    <p:sldId id="282" r:id="rId4"/>
    <p:sldId id="257" r:id="rId5"/>
    <p:sldId id="258" r:id="rId6"/>
    <p:sldId id="283" r:id="rId7"/>
    <p:sldId id="387" r:id="rId8"/>
    <p:sldId id="384" r:id="rId9"/>
    <p:sldId id="388" r:id="rId10"/>
    <p:sldId id="386" r:id="rId11"/>
    <p:sldId id="260" r:id="rId12"/>
    <p:sldId id="261" r:id="rId13"/>
    <p:sldId id="281" r:id="rId14"/>
    <p:sldId id="299" r:id="rId15"/>
    <p:sldId id="279" r:id="rId16"/>
    <p:sldId id="263" r:id="rId17"/>
    <p:sldId id="280" r:id="rId18"/>
    <p:sldId id="268" r:id="rId19"/>
    <p:sldId id="270" r:id="rId20"/>
    <p:sldId id="295" r:id="rId21"/>
    <p:sldId id="267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49E"/>
    <a:srgbClr val="FFCB03"/>
    <a:srgbClr val="E30101"/>
    <a:srgbClr val="F6F1D3"/>
    <a:srgbClr val="CAB77C"/>
    <a:srgbClr val="F1CB89"/>
    <a:srgbClr val="CBB763"/>
    <a:srgbClr val="F2E8C6"/>
    <a:srgbClr val="BFAA6C"/>
    <a:srgbClr val="293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9" autoAdjust="0"/>
    <p:restoredTop sz="74456" autoAdjust="0"/>
  </p:normalViewPr>
  <p:slideViewPr>
    <p:cSldViewPr snapToGrid="0">
      <p:cViewPr>
        <p:scale>
          <a:sx n="50" d="100"/>
          <a:sy n="50" d="100"/>
        </p:scale>
        <p:origin x="1434" y="8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5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DE852-4A5E-41B1-BADA-6CCB179127F6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996B5-99FC-40EC-8178-B2137DF39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79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80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2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6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INSTRUCTIONS</a:t>
            </a:r>
          </a:p>
          <a:p>
            <a:pPr marL="228600" indent="-228600">
              <a:buFont typeface="+mj-lt"/>
              <a:buAutoNum type="arabicParenR"/>
            </a:pPr>
            <a:r>
              <a:rPr lang="en-US" b="0" dirty="0"/>
              <a:t>Decide which Learning Sprint you wish to include in your meeting.</a:t>
            </a:r>
          </a:p>
          <a:p>
            <a:pPr marL="228600" indent="-228600">
              <a:buFont typeface="+mj-lt"/>
              <a:buAutoNum type="arabicParenR"/>
            </a:pPr>
            <a:r>
              <a:rPr lang="en-US" b="0" dirty="0"/>
              <a:t>Two ways to present the video during your meeting:</a:t>
            </a:r>
          </a:p>
          <a:p>
            <a:pPr marL="685800" lvl="1" indent="-228600">
              <a:buFont typeface="+mj-lt"/>
              <a:buAutoNum type="arabicParenR"/>
            </a:pPr>
            <a:r>
              <a:rPr lang="en-US" b="0" dirty="0"/>
              <a:t>Delete the Learning Sprint names and links you won’t be using. Click the link during your meeting presentation.  The video will play in a new browser window.</a:t>
            </a:r>
          </a:p>
          <a:p>
            <a:pPr marL="685800" lvl="1" indent="-228600">
              <a:buFont typeface="+mj-lt"/>
              <a:buAutoNum type="arabicParenR"/>
            </a:pPr>
            <a:r>
              <a:rPr lang="en-US" b="0" dirty="0"/>
              <a:t>Embed the video in your presentation.  See instructions below.</a:t>
            </a:r>
          </a:p>
          <a:p>
            <a:pPr marL="457200" lvl="1" indent="0">
              <a:buFont typeface="+mj-lt"/>
              <a:buNone/>
            </a:pPr>
            <a:r>
              <a:rPr lang="en-US" b="0" dirty="0"/>
              <a:t>  </a:t>
            </a:r>
          </a:p>
          <a:p>
            <a:r>
              <a:rPr lang="en-US" b="1" dirty="0"/>
              <a:t>PowerPoint instructions for embedding a learning sprint video:</a:t>
            </a:r>
          </a:p>
          <a:p>
            <a:pPr marL="228600" indent="-228600">
              <a:buAutoNum type="arabicParenR"/>
            </a:pPr>
            <a:r>
              <a:rPr lang="en-US" dirty="0"/>
              <a:t>Select “Insert” from top toolbar</a:t>
            </a:r>
          </a:p>
          <a:p>
            <a:pPr marL="228600" indent="-228600">
              <a:buAutoNum type="arabicParenR"/>
            </a:pPr>
            <a:r>
              <a:rPr lang="en-US" dirty="0"/>
              <a:t>Drop down the “video” menu</a:t>
            </a:r>
          </a:p>
          <a:p>
            <a:pPr marL="228600" indent="-228600">
              <a:buAutoNum type="arabicParenR"/>
            </a:pPr>
            <a:r>
              <a:rPr lang="en-US" dirty="0"/>
              <a:t>Select insert video from “online videos”</a:t>
            </a:r>
          </a:p>
          <a:p>
            <a:pPr marL="228600" indent="-228600">
              <a:buAutoNum type="arabicParenR"/>
            </a:pPr>
            <a:r>
              <a:rPr lang="en-US" dirty="0"/>
              <a:t>Copy and paste Vimeo link into address bar</a:t>
            </a:r>
          </a:p>
          <a:p>
            <a:pPr marL="228600" indent="-228600">
              <a:buAutoNum type="arabicParenR"/>
            </a:pPr>
            <a:r>
              <a:rPr lang="en-US" dirty="0"/>
              <a:t>Click insert</a:t>
            </a:r>
          </a:p>
          <a:p>
            <a:pPr marL="228600" indent="-228600">
              <a:buAutoNum type="arabicParenR"/>
            </a:pPr>
            <a:r>
              <a:rPr lang="en-US" dirty="0"/>
              <a:t>Adjust video size and slide as needed</a:t>
            </a:r>
          </a:p>
          <a:p>
            <a:pPr marL="228600" indent="-228600">
              <a:buAutoNum type="arabicParenR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Google Slides Instructions</a:t>
            </a:r>
          </a:p>
          <a:p>
            <a:pPr marL="0" indent="0">
              <a:buNone/>
            </a:pPr>
            <a:r>
              <a:rPr lang="en-US" b="0" dirty="0"/>
              <a:t>It is not possible to embedded Vimeo videos in Google Slides presentations.  Simply click on the link and view the video in a browser window.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58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NOTE: </a:t>
            </a:r>
            <a:r>
              <a:rPr lang="en-US" b="0" dirty="0">
                <a:solidFill>
                  <a:srgbClr val="FF0000"/>
                </a:solidFill>
              </a:rPr>
              <a:t>Delete if not using a guest speaker.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81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35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9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8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61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TIP: </a:t>
            </a:r>
            <a:r>
              <a:rPr lang="en-US" dirty="0"/>
              <a:t>Consider adding a meeting teaser, such as the learning sprint topic, below the meeting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74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Sample tag provided by Front Porch Portraits on Etsy.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Free tag template to share with your agents is available to subscribers on www.sparkandlogic.com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discount code SPARK20 to receive 20% off other Front Porch Portrait tags.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59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50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Sample tag provided by Front Porch Portraits on Etsy.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discount code SPARK20 to receive 20%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498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the “Spark Your Business” slide(s) you wish to share and hide the rest.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Sample tag provided by Front Porch Portraits on Etsy.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discount code SPARK20 to receive 20% off.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Edit the agenda as appropriate for your meeting.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996B5-99FC-40EC-8178-B2137DF398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35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62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97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015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996B5-99FC-40EC-8178-B2137DF398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1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6C92A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7082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5DFF-A1BC-4400-89FF-7E7218BD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A9A3F-CD09-4A99-84CD-C1FCB54A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02D2-F66F-4877-B56C-434DAAFE4BA8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2B003-895F-41C1-9D54-4B3F97FF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0CEA0-2716-4669-AD2D-F9557F9A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61DE2-1905-4837-A7A6-BB5080D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3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13274-5E2B-45B0-9BEC-059728975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A918-0562-4498-9255-A9DED4669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130DF-4378-476A-89C1-F8D6FC19E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B288F-7C89-47E8-AE6E-7AA47D84E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FD575-9795-456C-B666-BA02B36E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6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9A05-790D-4BE7-B830-8E67D6485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FA644-7CCB-4D6D-B3AD-2F57C24C5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E5A8-7EC0-4397-9EED-86186095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359C1-5CF9-4B25-9046-2E565BE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79961-616B-4C14-B97D-6AB72095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80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2A84-CCCA-47F3-B3B0-12AD968EA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C1BC7-8580-4B21-8867-5814CE628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366A3-8AAA-4625-9F5F-255FDBAD3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BE51C-F673-4720-ABD3-10A78DB46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15ADC-3576-4D1F-9018-C730AEA9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0BA4-1944-409C-9E29-F60BEB155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6693-B639-4875-9C71-D74F21D4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DC7EE-3F54-46F7-9FAF-5C5214395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1733-B76B-432F-85F3-B8FDB9FED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72A6AA-AD42-4090-B054-5DD08977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A87CC-25CA-4D1A-B3A7-F772DAC70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01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5FB16-208C-4208-9BD0-13030ECF8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6B016-26C0-43E8-A1E2-1A13C9B8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C3F50-8795-4D04-A665-91E38DA26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75192-D66E-49F1-B78A-F996EBE4C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8F92C1-3C28-4EBF-A85E-8DFBA37D8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D9D41-388F-4665-910D-64CAD8C1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9803AC-13DE-4B96-B87B-6D7B1E9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D4C9CB-A9A8-4D6D-9109-3AF65121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31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4AD7-7A08-42E4-BC9E-C90827DD8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351C3-3AB4-4DFF-81E9-58A95EF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2F0C86-B66B-4783-909D-648C8187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1999-86AD-478F-9ECD-2F7D1D5F2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8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2869C6-2F0F-4BAD-80CA-ECA0FEE29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0286-BC6F-451B-BCF3-33570AF70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D2363-75E6-443C-9A16-09DCB2EB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A926-1A43-4415-A795-53D92C1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FB0D-FB52-41FE-9B8C-4502CB604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7850D-F7DD-4CE4-87D0-803CE39D2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CC28-C34D-4AED-99E9-FDB2F0CD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AE244-EB24-4116-9005-940E3344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C5310-6363-46D0-AAF8-C690C1A2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6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7B89-FB38-47FC-A6AD-C692E6ABD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32161-D77A-4DD7-BD9D-2AA7088CA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61197-D291-45C7-A02C-9893AFB2E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98245-5DD9-4E71-AD76-5E6877F2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D33EF-52DE-4FBC-A01B-B6C749A6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4C6-F60C-4FB5-8031-23A05225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5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 preserve="1">
  <p:cSld name="2_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529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E4DD6-122A-41F1-A830-1AC47FB80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2E6C7-6418-44E1-B29F-86D14605FD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9E4FF-5D7D-488B-82A8-CA67B9D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F54C3-769B-477A-A503-5CF7C4DF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38FDA-96A8-4FD2-BA14-652D67B1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8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B713BB-0685-466E-9687-B617992973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111A92-8828-40BC-B386-E8E2D346A7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6D3A-1EE1-489E-B646-5753758D8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2799E-054F-4B80-B63D-8F409C610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3BC2B2-D6F4-41F2-8D2C-D920971E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2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983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preserve="1">
  <p:cSld name="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958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ckwel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454152" y="1407858"/>
            <a:ext cx="2947416" cy="374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wentieth Century"/>
              <a:buNone/>
              <a:defRPr>
                <a:solidFill>
                  <a:schemeClr val="lt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3384136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+mn-l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8459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wentieth Century"/>
              <a:buNone/>
              <a:defRPr sz="60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8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4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8" name="Google Shape;6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930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 preserve="1">
  <p:cSld name="3_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3"/>
          <p:cNvSpPr txBox="1">
            <a:spLocks noGrp="1"/>
          </p:cNvSpPr>
          <p:nvPr>
            <p:ph type="title"/>
          </p:nvPr>
        </p:nvSpPr>
        <p:spPr>
          <a:xfrm>
            <a:off x="627888" y="566926"/>
            <a:ext cx="4657344" cy="1398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95861"/>
              </a:buClr>
              <a:buSzPts val="4400"/>
              <a:buFont typeface="Twentieth Century"/>
              <a:buNone/>
              <a:defRPr>
                <a:solidFill>
                  <a:srgbClr val="395861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33"/>
          <p:cNvSpPr/>
          <p:nvPr/>
        </p:nvSpPr>
        <p:spPr>
          <a:xfrm>
            <a:off x="6096000" y="566927"/>
            <a:ext cx="6096000" cy="5724145"/>
          </a:xfrm>
          <a:prstGeom prst="rect">
            <a:avLst/>
          </a:prstGeom>
          <a:solidFill>
            <a:srgbClr val="CFD8D0"/>
          </a:solidFill>
          <a:ln w="12700" cap="flat" cmpd="sng">
            <a:solidFill>
              <a:srgbClr val="818B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" name="Google Shape;78;p33"/>
          <p:cNvSpPr txBox="1">
            <a:spLocks noGrp="1"/>
          </p:cNvSpPr>
          <p:nvPr>
            <p:ph type="body" idx="1"/>
          </p:nvPr>
        </p:nvSpPr>
        <p:spPr>
          <a:xfrm>
            <a:off x="627889" y="2203894"/>
            <a:ext cx="4658106" cy="4087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+mn-l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840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>
                <a:solidFill>
                  <a:schemeClr val="dk2"/>
                </a:solidFill>
                <a:latin typeface="Tw Cen MT" panose="020B0602020104020603" pitchFamily="34" charset="0"/>
                <a:ea typeface="Tw Cen MT" panose="020B0602020104020603" pitchFamily="34" charset="0"/>
                <a:cs typeface="Tw Cen MT" panose="020B0602020104020603" pitchFamily="34" charset="0"/>
                <a:sym typeface="Twentieth Centur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82" name="Google Shape;8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+mn-l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83" name="Google Shape;8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7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>
              <a:latin typeface="+mn-lt"/>
            </a:endParaRPr>
          </a:p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 panose="02060603020205020403" pitchFamily="18" charset="0"/>
                <a:cs typeface="Rockwell" panose="02060603020205020403" pitchFamily="18" charset="0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+mn-lt"/>
                <a:ea typeface="Rockwell"/>
                <a:cs typeface="Rockwell"/>
                <a:sym typeface="Rockwel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endParaRPr lang="en-US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E592-CCFD-4018-95B6-C357ED300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719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400" b="0" i="0" u="none" strike="noStrike" cap="none">
          <a:solidFill>
            <a:schemeClr val="bg2"/>
          </a:solidFill>
          <a:latin typeface="Tw Cen MT" panose="020B0602020104020603" pitchFamily="34" charset="0"/>
          <a:ea typeface="Tw Cen MT" panose="020B0602020104020603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508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6B43B-370F-414F-B020-DC37FDEE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580CA-C503-415F-B80C-2B51F28F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209CD-FFC2-4201-9173-E603B20702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735D2-AE06-4D49-8B23-B9D355826EA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9B57-AB46-4AC8-8F25-B97E3F313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57840-1817-46CA-B490-AEF0A8D80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F15B-8E6E-4167-93A7-64AEA412F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6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sparkandlogic.com/videos/close-more-business-with-open-ended-questions/" TargetMode="External"/><Relationship Id="rId5" Type="http://schemas.openxmlformats.org/officeDocument/2006/relationships/hyperlink" Target="https://sparkandlogic.com/videos/3-ways-to-market-yourself/" TargetMode="External"/><Relationship Id="rId4" Type="http://schemas.openxmlformats.org/officeDocument/2006/relationships/hyperlink" Target="https://sparkandlogic.com/videos/monthly-goal-setting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2B649-50D7-8AFF-C00D-BADBA4F5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D19154-AEB4-4CE4-89CD-8470C5A7E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9649" y="384746"/>
            <a:ext cx="10651919" cy="2110804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96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September</a:t>
            </a:r>
            <a:br>
              <a:rPr lang="en-US" sz="72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Market Strategies</a:t>
            </a:r>
          </a:p>
        </p:txBody>
      </p:sp>
    </p:spTree>
    <p:extLst>
      <p:ext uri="{BB962C8B-B14F-4D97-AF65-F5344CB8AC3E}">
        <p14:creationId xmlns:p14="http://schemas.microsoft.com/office/powerpoint/2010/main" val="30875362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ontent Placeholder 36" descr="Colorful pins connected with a thread">
            <a:extLst>
              <a:ext uri="{FF2B5EF4-FFF2-40B4-BE49-F238E27FC236}">
                <a16:creationId xmlns:a16="http://schemas.microsoft.com/office/drawing/2014/main" id="{F74BD6D5-3D30-43DA-963D-257ECF57BB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>
          <a:xfrm>
            <a:off x="3523486" y="0"/>
            <a:ext cx="866851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A2A89-BAB0-4381-8D10-513A85F2D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843534"/>
            <a:ext cx="5724907" cy="9235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Marketing Updates</a:t>
            </a:r>
          </a:p>
        </p:txBody>
      </p:sp>
      <p:sp>
        <p:nvSpPr>
          <p:cNvPr id="46" name="Rectangle 45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15798FAF-C1DD-47FE-AC29-B83319034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094" y="2351314"/>
            <a:ext cx="5724906" cy="357399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6C33EB-333D-4896-82A3-E2B7DA7E786E}"/>
              </a:ext>
            </a:extLst>
          </p:cNvPr>
          <p:cNvCxnSpPr/>
          <p:nvPr/>
        </p:nvCxnSpPr>
        <p:spPr>
          <a:xfrm>
            <a:off x="371093" y="1930400"/>
            <a:ext cx="5724907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2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006AC-5006-45A0-9BDF-F17D9F04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solidFill>
                  <a:schemeClr val="tx2"/>
                </a:solidFill>
              </a:rPr>
              <a:t>Education Opportunities</a:t>
            </a:r>
          </a:p>
        </p:txBody>
      </p:sp>
      <p:sp>
        <p:nvSpPr>
          <p:cNvPr id="36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6D83E6F4-EBF3-4155-9362-2EEE8AAF2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274186"/>
            <a:ext cx="6699743" cy="282549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September Workshop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FSBO Conversion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&lt;INSERT DATE &amp; TIME&gt;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&lt;INSERT OTHER OPPORTUNITIES&gt;</a:t>
            </a:r>
            <a:endParaRPr lang="en-US" dirty="0"/>
          </a:p>
        </p:txBody>
      </p:sp>
      <p:pic>
        <p:nvPicPr>
          <p:cNvPr id="6" name="Content Placeholder 5" descr="Books stacked on a wooden table">
            <a:extLst>
              <a:ext uri="{FF2B5EF4-FFF2-40B4-BE49-F238E27FC236}">
                <a16:creationId xmlns:a16="http://schemas.microsoft.com/office/drawing/2014/main" id="{E5A30CA6-93BE-4533-B59C-0781A5889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3" t="-1" r="6250" b="-1"/>
          <a:stretch/>
        </p:blipFill>
        <p:spPr>
          <a:xfrm>
            <a:off x="7953153" y="10"/>
            <a:ext cx="42388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0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20493C-42DF-D8DB-F90E-65888BE6E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0182" r="-13" b="55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8D9FDA-0060-6C9B-28F5-28389666B484}"/>
              </a:ext>
            </a:extLst>
          </p:cNvPr>
          <p:cNvSpPr txBox="1">
            <a:spLocks/>
          </p:cNvSpPr>
          <p:nvPr/>
        </p:nvSpPr>
        <p:spPr>
          <a:xfrm>
            <a:off x="660774" y="613611"/>
            <a:ext cx="6268770" cy="1179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accent4"/>
                </a:solidFill>
              </a:rPr>
              <a:t>Practical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3D8AD-D3A2-8181-7240-A5C21BD18791}"/>
              </a:ext>
            </a:extLst>
          </p:cNvPr>
          <p:cNvSpPr txBox="1"/>
          <p:nvPr/>
        </p:nvSpPr>
        <p:spPr>
          <a:xfrm>
            <a:off x="710879" y="2123475"/>
            <a:ext cx="80448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Monthly Goal Setting</a:t>
            </a:r>
          </a:p>
          <a:p>
            <a:r>
              <a:rPr lang="en-US" dirty="0">
                <a:hlinkClick r:id="rId4"/>
              </a:rPr>
              <a:t>https://sparkandlogic.com/videos/monthly-goal-setting/</a:t>
            </a:r>
            <a:endParaRPr lang="en-US" dirty="0"/>
          </a:p>
          <a:p>
            <a:endParaRPr lang="en-US" dirty="0"/>
          </a:p>
          <a:p>
            <a:r>
              <a:rPr lang="en-US" sz="2800" dirty="0"/>
              <a:t>3 Ways to Market Yourself</a:t>
            </a:r>
          </a:p>
          <a:p>
            <a:r>
              <a:rPr lang="en-US" dirty="0">
                <a:hlinkClick r:id="rId5"/>
              </a:rPr>
              <a:t>https://sparkandlogic.com/videos/3-ways-to-market-yourself/</a:t>
            </a:r>
            <a:endParaRPr lang="en-US" dirty="0"/>
          </a:p>
          <a:p>
            <a:endParaRPr lang="en-US" dirty="0"/>
          </a:p>
          <a:p>
            <a:r>
              <a:rPr lang="en-US" sz="2800" dirty="0"/>
              <a:t>Close More Business with Open-Ended Questions</a:t>
            </a:r>
          </a:p>
          <a:p>
            <a:r>
              <a:rPr lang="en-US" dirty="0">
                <a:hlinkClick r:id="rId6"/>
              </a:rPr>
              <a:t>https://sparkandlogic.com/videos/close-more-business-with-open-ended-questions/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udience raising hands during work presentation">
            <a:extLst>
              <a:ext uri="{FF2B5EF4-FFF2-40B4-BE49-F238E27FC236}">
                <a16:creationId xmlns:a16="http://schemas.microsoft.com/office/drawing/2014/main" id="{E7789AD3-8A21-1C06-2C0B-9992089F6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C2AEB-FE70-D110-32B3-280B0AEBF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6600"/>
              <a:t>Guest Speaker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F230A1-4FB6-9086-AB10-3022A7FBC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&lt;INSERT SPEAKER NAME &amp; COMPANY&gt;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4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Market Report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Graphs on a display with reflection of office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4" r="274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63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Production Updates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Close up of a toy house with a green roof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t="-1" r="39512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4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7D3D-F327-4FBF-AF1D-DB9E94B6B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Real Estate Trends</a:t>
            </a:r>
            <a:br>
              <a:rPr lang="en-US" sz="5400" dirty="0"/>
            </a:br>
            <a:r>
              <a:rPr lang="en-US" sz="6000" b="1" dirty="0"/>
              <a:t>Company Data</a:t>
            </a:r>
            <a:endParaRPr lang="en-US" sz="54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542FCC-4094-43F0-A424-CF3109F8F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dirty="0"/>
          </a:p>
        </p:txBody>
      </p:sp>
      <p:pic>
        <p:nvPicPr>
          <p:cNvPr id="13" name="Content Placeholder 12" descr="Figures of houses in different position and sizes">
            <a:extLst>
              <a:ext uri="{FF2B5EF4-FFF2-40B4-BE49-F238E27FC236}">
                <a16:creationId xmlns:a16="http://schemas.microsoft.com/office/drawing/2014/main" id="{2E830A02-398F-438E-897B-2899CBDCE4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6" r="53654"/>
          <a:stretch/>
        </p:blipFill>
        <p:spPr>
          <a:xfrm>
            <a:off x="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2C6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65321D-115F-4F7C-BCD2-F7D09C33C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aper house in yellow paint wall">
            <a:extLst>
              <a:ext uri="{FF2B5EF4-FFF2-40B4-BE49-F238E27FC236}">
                <a16:creationId xmlns:a16="http://schemas.microsoft.com/office/drawing/2014/main" id="{2D583263-B549-49F1-AD90-A2BFB4CB22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9001" b="50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1CEB5A-3D0F-4502-A67F-93A802D5F39D}"/>
              </a:ext>
            </a:extLst>
          </p:cNvPr>
          <p:cNvSpPr txBox="1"/>
          <p:nvPr/>
        </p:nvSpPr>
        <p:spPr>
          <a:xfrm>
            <a:off x="6235995" y="2470483"/>
            <a:ext cx="4534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Old Business 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</a:t>
            </a:r>
            <a:b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New Business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257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Writing an appointment on a paper agenda">
            <a:extLst>
              <a:ext uri="{FF2B5EF4-FFF2-40B4-BE49-F238E27FC236}">
                <a16:creationId xmlns:a16="http://schemas.microsoft.com/office/drawing/2014/main" id="{B3961A2E-1F15-4A5B-9369-071C8170E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C6FBB0-F295-468C-88DE-92A0BE39E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181" y="1122364"/>
            <a:ext cx="9795637" cy="1611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Next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9669D-D6C3-4A54-8A0D-1F31B40D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000375"/>
            <a:ext cx="9795637" cy="257152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INSERT Date &amp; Time</a:t>
            </a:r>
          </a:p>
          <a:p>
            <a:r>
              <a:rPr lang="en-US" sz="3200" dirty="0">
                <a:solidFill>
                  <a:srgbClr val="FFFFFF"/>
                </a:solidFill>
              </a:rPr>
              <a:t>INSERT Location</a:t>
            </a:r>
          </a:p>
          <a:p>
            <a:r>
              <a:rPr lang="en-US" sz="3200" i="1" dirty="0">
                <a:solidFill>
                  <a:srgbClr val="FFFFFF"/>
                </a:solidFill>
              </a:rPr>
              <a:t>INSERT Next Meeting Highlight</a:t>
            </a:r>
          </a:p>
        </p:txBody>
      </p:sp>
    </p:spTree>
    <p:extLst>
      <p:ext uri="{BB962C8B-B14F-4D97-AF65-F5344CB8AC3E}">
        <p14:creationId xmlns:p14="http://schemas.microsoft.com/office/powerpoint/2010/main" val="39270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6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ECACB72-3535-4C1F-B618-F4CBD214F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891515" cy="6858000"/>
          </a:xfrm>
          <a:prstGeom prst="rect">
            <a:avLst/>
          </a:prstGeom>
          <a:solidFill>
            <a:srgbClr val="E5A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86E20-E22E-E644-5BF1-53E3FDE1E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52" y="1267691"/>
            <a:ext cx="3771009" cy="18946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Spark Your Business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0B4A0-B6AC-7746-B57F-32C6F0AF2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7266" y="3416300"/>
            <a:ext cx="4496981" cy="2171700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914B15"/>
                </a:solidFill>
              </a:rPr>
              <a:t>National Peanut Day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rgbClr val="914B15"/>
                </a:solidFill>
              </a:rPr>
              <a:t>September 13</a:t>
            </a:r>
            <a:r>
              <a:rPr lang="en-US" sz="3600" baseline="30000" dirty="0">
                <a:solidFill>
                  <a:srgbClr val="914B15"/>
                </a:solidFill>
              </a:rPr>
              <a:t>th</a:t>
            </a:r>
            <a:endParaRPr lang="en-US" sz="3600" dirty="0">
              <a:solidFill>
                <a:srgbClr val="914B15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14139-ACDF-1A8A-9275-3CC1E0E27387}"/>
              </a:ext>
            </a:extLst>
          </p:cNvPr>
          <p:cNvSpPr txBox="1"/>
          <p:nvPr/>
        </p:nvSpPr>
        <p:spPr>
          <a:xfrm>
            <a:off x="7554512" y="5932200"/>
            <a:ext cx="3123156" cy="498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914B15"/>
                </a:solidFill>
                <a:effectLst/>
                <a:uLnTx/>
                <a:uFillTx/>
              </a:rPr>
              <a:t>Image Credit: </a:t>
            </a: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rgbClr val="914B15"/>
                </a:solidFill>
                <a:effectLst/>
                <a:uLnTx/>
                <a:uFillTx/>
              </a:rPr>
              <a:t>Front Porch Portraits, Etsy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914B15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4E373D-6661-C420-3A21-BC42557BD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r="19100"/>
          <a:stretch/>
        </p:blipFill>
        <p:spPr>
          <a:xfrm>
            <a:off x="7340252" y="334370"/>
            <a:ext cx="3551677" cy="565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hool desk with books and pencils with chalkboard in background">
            <a:extLst>
              <a:ext uri="{FF2B5EF4-FFF2-40B4-BE49-F238E27FC236}">
                <a16:creationId xmlns:a16="http://schemas.microsoft.com/office/drawing/2014/main" id="{62D5F641-7749-0A64-84D5-717B8A86B5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1815" r="-3" b="38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670938-863A-45BD-A381-63920E77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13" y="2709088"/>
            <a:ext cx="6696274" cy="1439824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0400" kern="1200" dirty="0">
                <a:solidFill>
                  <a:srgbClr val="FCD49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Welcome</a:t>
            </a:r>
            <a:endParaRPr lang="en-US" sz="8800" kern="1200" dirty="0">
              <a:solidFill>
                <a:srgbClr val="FCD49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2135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FD1F6D5A-5AAD-43D6-97D4-DF14973EF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0912" y="0"/>
            <a:ext cx="5731088" cy="6858000"/>
          </a:xfrm>
          <a:prstGeom prst="rect">
            <a:avLst/>
          </a:prstGeom>
          <a:solidFill>
            <a:srgbClr val="CFF0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2D54574-585A-6DAB-FB66-25748ACA2C07}"/>
              </a:ext>
            </a:extLst>
          </p:cNvPr>
          <p:cNvSpPr txBox="1">
            <a:spLocks/>
          </p:cNvSpPr>
          <p:nvPr/>
        </p:nvSpPr>
        <p:spPr>
          <a:xfrm>
            <a:off x="6802704" y="2222169"/>
            <a:ext cx="4034972" cy="13234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F1CB89"/>
                </a:solidFill>
              </a:rPr>
              <a:t>Spark Your Business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47A2B7-41FE-0746-C7C4-A6A553510BF1}"/>
              </a:ext>
            </a:extLst>
          </p:cNvPr>
          <p:cNvSpPr txBox="1"/>
          <p:nvPr/>
        </p:nvSpPr>
        <p:spPr>
          <a:xfrm>
            <a:off x="805042" y="5756267"/>
            <a:ext cx="5518709" cy="5480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Image Credit: </a:t>
            </a: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Front Porch Portraits, Etsy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DD3F5-8AC0-8B7A-92C2-9870A51FC38F}"/>
              </a:ext>
            </a:extLst>
          </p:cNvPr>
          <p:cNvSpPr txBox="1"/>
          <p:nvPr/>
        </p:nvSpPr>
        <p:spPr>
          <a:xfrm>
            <a:off x="6802704" y="3882407"/>
            <a:ext cx="4313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Deliver fresh apples to your sphere of influence.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B793EC-8787-3AAB-E760-AF6303789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65" y="1224366"/>
            <a:ext cx="4409267" cy="44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0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ED8D84-5E06-9AA8-9F27-D370B5EC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617" y="1717636"/>
            <a:ext cx="4480485" cy="132343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5400" dirty="0">
                <a:solidFill>
                  <a:srgbClr val="FAB5B3"/>
                </a:solidFill>
              </a:rPr>
              <a:t>Spark Your Business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A4FFBB-CD49-D66E-ACE9-E64CF34CC591}"/>
              </a:ext>
            </a:extLst>
          </p:cNvPr>
          <p:cNvSpPr txBox="1"/>
          <p:nvPr/>
        </p:nvSpPr>
        <p:spPr>
          <a:xfrm>
            <a:off x="6821779" y="3290518"/>
            <a:ext cx="47641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Create a smores kit containing marshmallows, chocolate,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and graham crackers and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deliver to past clients.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46661-CB4D-CA33-21F9-B2A8A11C7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8" y="788623"/>
            <a:ext cx="5270983" cy="5270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842A0-9097-5DFF-484B-72885BEC4816}"/>
              </a:ext>
            </a:extLst>
          </p:cNvPr>
          <p:cNvSpPr txBox="1"/>
          <p:nvPr/>
        </p:nvSpPr>
        <p:spPr>
          <a:xfrm>
            <a:off x="747898" y="6145022"/>
            <a:ext cx="5518709" cy="5480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Image Credit: </a:t>
            </a:r>
            <a:r>
              <a:rPr kumimoji="0" lang="en-US" sz="13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Front Porch Portraits, Etsy</a:t>
            </a:r>
          </a:p>
        </p:txBody>
      </p:sp>
    </p:spTree>
    <p:extLst>
      <p:ext uri="{BB962C8B-B14F-4D97-AF65-F5344CB8AC3E}">
        <p14:creationId xmlns:p14="http://schemas.microsoft.com/office/powerpoint/2010/main" val="28624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Hourglass">
            <a:extLst>
              <a:ext uri="{FF2B5EF4-FFF2-40B4-BE49-F238E27FC236}">
                <a16:creationId xmlns:a16="http://schemas.microsoft.com/office/drawing/2014/main" id="{C54D82A7-A070-4447-B6FC-DD0A0A1EE1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3414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A65EE0-C245-48A8-9171-BE937C5BF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464459"/>
            <a:ext cx="5187877" cy="847199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rgbClr val="6C804A"/>
                </a:solidFill>
              </a:rPr>
              <a:t>Meeting Agenda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ECDE22-2D75-4A58-AA2E-AFF24BEB9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402" y="1814285"/>
            <a:ext cx="7370747" cy="4499429"/>
          </a:xfrm>
        </p:spPr>
        <p:txBody>
          <a:bodyPr anchor="t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Company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Agent Contest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Marketing Updates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Education Opportunities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Practical Learning</a:t>
            </a:r>
            <a:endParaRPr lang="en-US" sz="2400" i="1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Real Estate Trends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Old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New Business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2400" dirty="0"/>
              <a:t>Adjourn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8443DB-C662-4FAD-A2E4-BEE5FA41F803}"/>
              </a:ext>
            </a:extLst>
          </p:cNvPr>
          <p:cNvCxnSpPr>
            <a:cxnSpLocks/>
          </p:cNvCxnSpPr>
          <p:nvPr/>
        </p:nvCxnSpPr>
        <p:spPr>
          <a:xfrm>
            <a:off x="371093" y="1538516"/>
            <a:ext cx="4247453" cy="0"/>
          </a:xfrm>
          <a:prstGeom prst="line">
            <a:avLst/>
          </a:prstGeom>
          <a:ln w="28575">
            <a:solidFill>
              <a:srgbClr val="6C80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3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3443-E579-4B1B-BFE4-D2F42CA5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b="0" i="0" u="none" strike="noStrike" kern="1200" cap="none" dirty="0">
                <a:latin typeface="+mj-lt"/>
                <a:ea typeface="+mj-ea"/>
                <a:cs typeface="+mj-cs"/>
                <a:sym typeface="Twentieth Century"/>
              </a:rPr>
              <a:t>Company Updates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3AB9420-B97D-4489-88AB-0E7DAC0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7" name="Picture 6" descr="Conference room table">
            <a:extLst>
              <a:ext uri="{FF2B5EF4-FFF2-40B4-BE49-F238E27FC236}">
                <a16:creationId xmlns:a16="http://schemas.microsoft.com/office/drawing/2014/main" id="{A3B0CB73-EAAC-44BB-BEF2-3D5B2B8DEE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8886A23-F7BB-44CC-BE7F-FD7F54D88506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45720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ym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765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B0330650-6E38-4C56-F6E0-BFC77F770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7" b="163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Agent Contest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3528-6799-46B4-8B94-E662192C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&lt;INSERT CONTEST DATES&gt;</a:t>
            </a:r>
          </a:p>
        </p:txBody>
      </p:sp>
    </p:spTree>
    <p:extLst>
      <p:ext uri="{BB962C8B-B14F-4D97-AF65-F5344CB8AC3E}">
        <p14:creationId xmlns:p14="http://schemas.microsoft.com/office/powerpoint/2010/main" val="367699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B0330650-6E38-4C56-F6E0-BFC77F770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b="11889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>
                <a:solidFill>
                  <a:srgbClr val="FFFFFF"/>
                </a:solidFill>
              </a:rPr>
              <a:t>Contest Results</a:t>
            </a:r>
          </a:p>
        </p:txBody>
      </p:sp>
    </p:spTree>
    <p:extLst>
      <p:ext uri="{BB962C8B-B14F-4D97-AF65-F5344CB8AC3E}">
        <p14:creationId xmlns:p14="http://schemas.microsoft.com/office/powerpoint/2010/main" val="2964844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rophies&#10;&#10;Description automatically generated with low confidence">
            <a:extLst>
              <a:ext uri="{FF2B5EF4-FFF2-40B4-BE49-F238E27FC236}">
                <a16:creationId xmlns:a16="http://schemas.microsoft.com/office/drawing/2014/main" id="{FD936AE4-34B9-E424-65FE-8DBC23C65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r="81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1910829"/>
            <a:ext cx="9078562" cy="851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dirty="0">
                <a:solidFill>
                  <a:srgbClr val="CAB77C"/>
                </a:solidFill>
              </a:rPr>
              <a:t>3</a:t>
            </a:r>
            <a:r>
              <a:rPr lang="en-US" sz="7200" baseline="30000" dirty="0">
                <a:solidFill>
                  <a:srgbClr val="CAB77C"/>
                </a:solidFill>
              </a:rPr>
              <a:t>rd</a:t>
            </a:r>
            <a:r>
              <a:rPr lang="en-US" sz="7200" dirty="0">
                <a:solidFill>
                  <a:srgbClr val="CAB77C"/>
                </a:solidFill>
              </a:rPr>
              <a:t>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3528-6799-46B4-8B94-E662192C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2762251"/>
            <a:ext cx="8702065" cy="1276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F6F1D3"/>
                </a:solidFill>
              </a:rPr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38261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rophies&#10;&#10;Description automatically generated with low confidence">
            <a:extLst>
              <a:ext uri="{FF2B5EF4-FFF2-40B4-BE49-F238E27FC236}">
                <a16:creationId xmlns:a16="http://schemas.microsoft.com/office/drawing/2014/main" id="{FD936AE4-34B9-E424-65FE-8DBC23C65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r="81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49" y="1910829"/>
            <a:ext cx="9078562" cy="851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dirty="0">
                <a:solidFill>
                  <a:srgbClr val="CAB77C"/>
                </a:solidFill>
              </a:rPr>
              <a:t>2</a:t>
            </a:r>
            <a:r>
              <a:rPr lang="en-US" sz="7200" baseline="30000" dirty="0">
                <a:solidFill>
                  <a:srgbClr val="CAB77C"/>
                </a:solidFill>
              </a:rPr>
              <a:t>nd</a:t>
            </a:r>
            <a:r>
              <a:rPr lang="en-US" sz="7200" dirty="0">
                <a:solidFill>
                  <a:srgbClr val="CAB77C"/>
                </a:solidFill>
              </a:rPr>
              <a:t>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3528-6799-46B4-8B94-E662192C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49" y="2762251"/>
            <a:ext cx="8702065" cy="1276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F6F1D3"/>
                </a:solidFill>
              </a:rPr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26466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stars in space&#10;&#10;Description automatically generated with low confidence">
            <a:extLst>
              <a:ext uri="{FF2B5EF4-FFF2-40B4-BE49-F238E27FC236}">
                <a16:creationId xmlns:a16="http://schemas.microsoft.com/office/drawing/2014/main" id="{BA8F7FF0-734A-8315-13F5-422590D6D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" t="14286" r="310" b="18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9B84AC-3789-4E4E-B7B8-E595D4F09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719" y="1891778"/>
            <a:ext cx="9078562" cy="90857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CD49E"/>
                </a:solidFill>
              </a:rPr>
              <a:t>Contest Winner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23528-6799-46B4-8B94-E662192C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719" y="2842464"/>
            <a:ext cx="9078562" cy="2019300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11500" dirty="0">
                <a:solidFill>
                  <a:schemeClr val="bg1"/>
                </a:solidFill>
              </a:rPr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213988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95861"/>
      </a:dk2>
      <a:lt2>
        <a:srgbClr val="FFFFFF"/>
      </a:lt2>
      <a:accent1>
        <a:srgbClr val="B1BFB2"/>
      </a:accent1>
      <a:accent2>
        <a:srgbClr val="E0D1A0"/>
      </a:accent2>
      <a:accent3>
        <a:srgbClr val="CAAF5D"/>
      </a:accent3>
      <a:accent4>
        <a:srgbClr val="661E25"/>
      </a:accent4>
      <a:accent5>
        <a:srgbClr val="CB3C49"/>
      </a:accent5>
      <a:accent6>
        <a:srgbClr val="DA565D"/>
      </a:accent6>
      <a:hlink>
        <a:srgbClr val="6C92A1"/>
      </a:hlink>
      <a:folHlink>
        <a:srgbClr val="7F7F7F"/>
      </a:folHlink>
    </a:clrScheme>
    <a:fontScheme name="Sales Meeting">
      <a:majorFont>
        <a:latin typeface="Tw Cen MT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8223</TotalTime>
  <Words>571</Words>
  <Application>Microsoft Office PowerPoint</Application>
  <PresentationFormat>Widescreen</PresentationFormat>
  <Paragraphs>113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Rockwell</vt:lpstr>
      <vt:lpstr>Times New Roman</vt:lpstr>
      <vt:lpstr>Tw Cen MT</vt:lpstr>
      <vt:lpstr>Twentieth Century</vt:lpstr>
      <vt:lpstr>1_Office Theme</vt:lpstr>
      <vt:lpstr>Office Theme</vt:lpstr>
      <vt:lpstr>September Market Strategies</vt:lpstr>
      <vt:lpstr>Welcome</vt:lpstr>
      <vt:lpstr>Meeting Agenda</vt:lpstr>
      <vt:lpstr>Company Updates</vt:lpstr>
      <vt:lpstr>Agent Contest</vt:lpstr>
      <vt:lpstr>Contest Results</vt:lpstr>
      <vt:lpstr>3rd Place</vt:lpstr>
      <vt:lpstr>2nd Place</vt:lpstr>
      <vt:lpstr>Contest Winner</vt:lpstr>
      <vt:lpstr>Marketing Updates</vt:lpstr>
      <vt:lpstr>Education Opportunities</vt:lpstr>
      <vt:lpstr>PowerPoint Presentation</vt:lpstr>
      <vt:lpstr>Guest Speaker</vt:lpstr>
      <vt:lpstr>Real Estate Trends Market Report</vt:lpstr>
      <vt:lpstr>Real Estate Trends Production Updates</vt:lpstr>
      <vt:lpstr>Real Estate Trends Company Data</vt:lpstr>
      <vt:lpstr>PowerPoint Presentation</vt:lpstr>
      <vt:lpstr>Next Meeting</vt:lpstr>
      <vt:lpstr>Spark Your Business</vt:lpstr>
      <vt:lpstr>PowerPoint Presentation</vt:lpstr>
      <vt:lpstr>Spark Your Business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Spark &amp; Logic</dc:creator>
  <cp:lastModifiedBy>Clever Bird Fogel</cp:lastModifiedBy>
  <cp:revision>80</cp:revision>
  <dcterms:created xsi:type="dcterms:W3CDTF">2021-11-05T15:17:42Z</dcterms:created>
  <dcterms:modified xsi:type="dcterms:W3CDTF">2022-08-15T23:15:09Z</dcterms:modified>
</cp:coreProperties>
</file>