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9"/>
  </p:notesMasterIdLst>
  <p:sldIdLst>
    <p:sldId id="364" r:id="rId3"/>
    <p:sldId id="380" r:id="rId4"/>
    <p:sldId id="381" r:id="rId5"/>
    <p:sldId id="382" r:id="rId6"/>
    <p:sldId id="383" r:id="rId7"/>
    <p:sldId id="379" r:id="rId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EF6"/>
    <a:srgbClr val="66AEE8"/>
    <a:srgbClr val="91BFFF"/>
    <a:srgbClr val="5EADE8"/>
    <a:srgbClr val="6FAEE4"/>
    <a:srgbClr val="DB6363"/>
    <a:srgbClr val="348590"/>
    <a:srgbClr val="FD6E6B"/>
    <a:srgbClr val="FEC3C1"/>
    <a:srgbClr val="40A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447" autoAdjust="0"/>
  </p:normalViewPr>
  <p:slideViewPr>
    <p:cSldViewPr snapToGrid="0">
      <p:cViewPr varScale="1">
        <p:scale>
          <a:sx n="82" d="100"/>
          <a:sy n="82" d="100"/>
        </p:scale>
        <p:origin x="1710" y="90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15EFF12-88ED-445C-A5C2-79363B91BBB8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4781B5A-5ACF-4C8C-87B6-214301A36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8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 b="1" dirty="0"/>
              <a:t>FACILITATOR REMARKS:</a:t>
            </a:r>
          </a:p>
          <a:p>
            <a:pPr defTabSz="966612">
              <a:defRPr/>
            </a:pPr>
            <a:r>
              <a:rPr lang="en-US" dirty="0"/>
              <a:t>Today we are going to play a simple game that will help us learn how to gain useful information from clients by asking insightful questions. </a:t>
            </a:r>
          </a:p>
          <a:p>
            <a:pPr defTabSz="966612">
              <a:defRPr/>
            </a:pPr>
            <a:endParaRPr lang="en-US" dirty="0"/>
          </a:p>
          <a:p>
            <a:pPr defTabSz="966612">
              <a:defRPr/>
            </a:pPr>
            <a:r>
              <a:rPr lang="en-US" dirty="0"/>
              <a:t>We will form teams of two.  Each team will receive a box containing an unknown object. One of you will </a:t>
            </a:r>
            <a:r>
              <a:rPr lang="en-US" i="0" dirty="0"/>
              <a:t>take a peek in the box </a:t>
            </a:r>
            <a:r>
              <a:rPr lang="en-US" dirty="0"/>
              <a:t>and the other will try to guess the object by asking questions.  </a:t>
            </a:r>
          </a:p>
          <a:p>
            <a:pPr defTabSz="966612">
              <a:defRPr/>
            </a:pPr>
            <a:endParaRPr lang="en-US" dirty="0"/>
          </a:p>
          <a:p>
            <a:pPr defTabSz="966612">
              <a:defRPr/>
            </a:pPr>
            <a:r>
              <a:rPr lang="en-US" dirty="0"/>
              <a:t>Let’s get started!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81B5A-5ACF-4C8C-87B6-214301A363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35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FACILITATOR INSTRUCTIONS</a:t>
            </a:r>
            <a:r>
              <a:rPr lang="en-US" i="1" dirty="0"/>
              <a:t>: </a:t>
            </a:r>
          </a:p>
          <a:p>
            <a:r>
              <a:rPr lang="en-US" i="1" dirty="0"/>
              <a:t>Have your agents partner 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81B5A-5ACF-4C8C-87B6-214301A363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72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 b="1" i="1" dirty="0"/>
              <a:t>FACILITATOR INSTRUCTIONS</a:t>
            </a:r>
            <a:r>
              <a:rPr lang="en-US" i="1" dirty="0"/>
              <a:t>: </a:t>
            </a:r>
          </a:p>
          <a:p>
            <a:pPr defTabSz="966612">
              <a:defRPr/>
            </a:pPr>
            <a:r>
              <a:rPr lang="en-US" i="1" dirty="0"/>
              <a:t>Have ONLY ONE teammate look in their box.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81B5A-5ACF-4C8C-87B6-214301A363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28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 b="1" i="1" dirty="0"/>
              <a:t>FACILITATOR INSTRUCTIONS</a:t>
            </a:r>
            <a:r>
              <a:rPr lang="en-US" i="1" dirty="0"/>
              <a:t>: </a:t>
            </a:r>
          </a:p>
          <a:p>
            <a:pPr defTabSz="966612">
              <a:defRPr/>
            </a:pPr>
            <a:r>
              <a:rPr lang="en-US" i="1" dirty="0"/>
              <a:t>The second teammate will ask 5 closed-ended (yes/no) questions to attempt to guess what is in the box.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81B5A-5ACF-4C8C-87B6-214301A363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79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 b="1" i="1" dirty="0"/>
              <a:t>FACILITATOR INSTRUCTIONS</a:t>
            </a:r>
            <a:r>
              <a:rPr lang="en-US" i="1" dirty="0"/>
              <a:t>: </a:t>
            </a:r>
          </a:p>
          <a:p>
            <a:pPr marL="181240" indent="-181240" defTabSz="966612">
              <a:buFont typeface="Arial" panose="020B0604020202020204" pitchFamily="34" charset="0"/>
              <a:buChar char="•"/>
              <a:defRPr/>
            </a:pPr>
            <a:r>
              <a:rPr lang="en-US" i="1" dirty="0"/>
              <a:t>If the team isn’t successful after 5 closed-ended questions, the guesser can now ask 3 open-ended questions. </a:t>
            </a:r>
          </a:p>
          <a:p>
            <a:pPr marL="181240" indent="-181240" defTabSz="966612">
              <a:buFont typeface="Arial" panose="020B0604020202020204" pitchFamily="34" charset="0"/>
              <a:buChar char="•"/>
              <a:defRPr/>
            </a:pPr>
            <a:r>
              <a:rPr lang="en-US" i="1" dirty="0"/>
              <a:t>These questions demonstrate why asking clients open-ended questions can provide them with more information than closed-ended questions.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81B5A-5ACF-4C8C-87B6-214301A363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90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dirty="0"/>
              <a:t>FACILITATOR REMARKS</a:t>
            </a:r>
            <a:r>
              <a:rPr lang="en-US" sz="1200" i="1" dirty="0"/>
              <a:t>: </a:t>
            </a:r>
          </a:p>
          <a:p>
            <a:pPr defTabSz="966612"/>
            <a:r>
              <a:rPr lang="en-US" sz="1200" i="0" dirty="0"/>
              <a:t>As you can see from playing this game, you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receive a lot more information when asking a few open-ended questions as opposed to a lot of closed-ended questions.</a:t>
            </a:r>
          </a:p>
          <a:p>
            <a:pPr defTabSz="966612"/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66612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Asking your clients open-ended questions has many advantages.  </a:t>
            </a:r>
          </a:p>
          <a:p>
            <a:pPr marL="302066" indent="-302066" defTabSz="966612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&lt;CLICK&gt; You gain additional, important information that you may not have thought to ask for.</a:t>
            </a:r>
          </a:p>
          <a:p>
            <a:pPr marL="302066" indent="-302066" defTabSz="966612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&lt;CLICK&gt; You gain deeper insight into your client’s motivations and their decision-making process.</a:t>
            </a:r>
          </a:p>
          <a:p>
            <a:pPr marL="302066" indent="-302066" defTabSz="966612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&lt;CLICK&gt; Finally, when you ask open-ended questions starting with your first interaction right through the closing, you establish an authentic relationship and gain a client for life.</a:t>
            </a:r>
          </a:p>
          <a:p>
            <a:pPr marL="302066" indent="-302066" defTabSz="966612">
              <a:buFont typeface="Arial" panose="020B0604020202020204" pitchFamily="34" charset="0"/>
              <a:buChar char="•"/>
            </a:pPr>
            <a:endParaRPr lang="en-U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66612"/>
            <a:r>
              <a:rPr lang="en-US" sz="12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FACILITATOR INSTRUCTIONS:</a:t>
            </a:r>
          </a:p>
          <a:p>
            <a:pPr defTabSz="966612"/>
            <a:r>
              <a:rPr lang="en-US" sz="1200" i="1" dirty="0">
                <a:latin typeface="Calibri" panose="020F0502020204030204" pitchFamily="34" charset="0"/>
                <a:cs typeface="Times New Roman" panose="02020603050405020304" pitchFamily="18" charset="0"/>
              </a:rPr>
              <a:t>Consider </a:t>
            </a:r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asking your agents to share a time when they successfully used open-ended questions with a client and how it impacted their interaction. </a:t>
            </a:r>
            <a:endParaRPr lang="en-US" sz="1200" b="0" i="1" dirty="0"/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81B5A-5ACF-4C8C-87B6-214301A363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31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 type="titleOnly" preserve="1">
  <p:cSld name="1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/>
          <p:nvPr/>
        </p:nvSpPr>
        <p:spPr>
          <a:xfrm>
            <a:off x="0" y="0"/>
            <a:ext cx="4446529" cy="6858000"/>
          </a:xfrm>
          <a:custGeom>
            <a:avLst/>
            <a:gdLst/>
            <a:ahLst/>
            <a:cxnLst/>
            <a:rect l="l" t="t" r="r" b="b"/>
            <a:pathLst>
              <a:path w="4446529" h="6858000" extrusionOk="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6C92A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ckwell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2"/>
          <p:cNvSpPr txBox="1">
            <a:spLocks noGrp="1"/>
          </p:cNvSpPr>
          <p:nvPr>
            <p:ph type="title"/>
          </p:nvPr>
        </p:nvSpPr>
        <p:spPr>
          <a:xfrm>
            <a:off x="454152" y="1407858"/>
            <a:ext cx="2947416" cy="374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wentieth Century"/>
              <a:buNone/>
              <a:defRPr>
                <a:solidFill>
                  <a:schemeClr val="lt1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entieth Centur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673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B5DFF-A1BC-4400-89FF-7E7218BDC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3A9A3F-CD09-4A99-84CD-C1FCB54AF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02D2-F66F-4877-B56C-434DAAFE4BA8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A2B003-895F-41C1-9D54-4B3F97FFA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20CEA0-2716-4669-AD2D-F9557F9A4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1DE2-1905-4837-A7A6-BB5080D9E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8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13274-5E2B-45B0-9BEC-059728975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E2A918-0562-4498-9255-A9DED4669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130DF-4378-476A-89C1-F8D6FC19E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35D2-AE06-4D49-8B23-B9D355826E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B288F-7C89-47E8-AE6E-7AA47D84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FD575-9795-456C-B666-BA02B36EE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15B-8E6E-4167-93A7-64AEA412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66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59A05-790D-4BE7-B830-8E67D6485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FA644-7CCB-4D6D-B3AD-2F57C24C5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EE5A8-7EC0-4397-9EED-86186095D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35D2-AE06-4D49-8B23-B9D355826E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359C1-5CF9-4B25-9046-2E565BEDA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79961-616B-4C14-B97D-6AB72095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15B-8E6E-4167-93A7-64AEA412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50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92A84-CCCA-47F3-B3B0-12AD968EA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C1BC7-8580-4B21-8867-5814CE628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366A3-8AAA-4625-9F5F-255FDBAD3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35D2-AE06-4D49-8B23-B9D355826E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BE51C-F673-4720-ABD3-10A78DB46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15ADC-3576-4D1F-9018-C730AEA95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15B-8E6E-4167-93A7-64AEA412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86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80BA4-1944-409C-9E29-F60BEB155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46693-B639-4875-9C71-D74F21D434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DC7EE-3F54-46F7-9FAF-5C5214395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71733-B76B-432F-85F3-B8FDB9FED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35D2-AE06-4D49-8B23-B9D355826E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2A6AA-AD42-4090-B054-5DD08977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A87CC-25CA-4D1A-B3A7-F772DAC70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15B-8E6E-4167-93A7-64AEA412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7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5FB16-208C-4208-9BD0-13030ECF8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6B016-26C0-43E8-A1E2-1A13C9B8D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C3F50-8795-4D04-A665-91E38DA26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775192-D66E-49F1-B78A-F996EBE4C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8F92C1-3C28-4EBF-A85E-8DFBA37D86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CD9D41-388F-4665-910D-64CAD8C10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35D2-AE06-4D49-8B23-B9D355826E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9803AC-13DE-4B96-B87B-6D7B1E95A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D4C9CB-A9A8-4D6D-9109-3AF65121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15B-8E6E-4167-93A7-64AEA412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04AD7-7A08-42E4-BC9E-C90827DD8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351C3-3AB4-4DFF-81E9-58A95EF2D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35D2-AE06-4D49-8B23-B9D355826E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2F0C86-B66B-4783-909D-648C81875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F11999-86AD-478F-9ECD-2F7D1D5F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15B-8E6E-4167-93A7-64AEA412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2869C6-2F0F-4BAD-80CA-ECA0FEE29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35D2-AE06-4D49-8B23-B9D355826E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8A0286-BC6F-451B-BCF3-33570AF70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D2363-75E6-443C-9A16-09DCB2EBE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15B-8E6E-4167-93A7-64AEA412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0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EA926-1A43-4415-A795-53D92C1B4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9FB0D-FB52-41FE-9B8C-4502CB604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7850D-F7DD-4CE4-87D0-803CE39D2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8CC28-C34D-4AED-99E9-FDB2F0CDE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35D2-AE06-4D49-8B23-B9D355826E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AE244-EB24-4116-9005-940E3344C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C5310-6363-46D0-AAF8-C690C1A2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15B-8E6E-4167-93A7-64AEA412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55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57B89-FB38-47FC-A6AD-C692E6ABD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432161-D77A-4DD7-BD9D-2AA7088CA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C61197-D291-45C7-A02C-9893AFB2E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98245-5DD9-4E71-AD76-5E6877F2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35D2-AE06-4D49-8B23-B9D355826E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D33EF-52DE-4FBC-A01B-B6C749A65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024C6-F60C-4FB5-8031-23A05225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15B-8E6E-4167-93A7-64AEA412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 type="titleOnly" preserve="1">
  <p:cSld name="2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/>
          <p:nvPr/>
        </p:nvSpPr>
        <p:spPr>
          <a:xfrm>
            <a:off x="0" y="0"/>
            <a:ext cx="4446529" cy="6858000"/>
          </a:xfrm>
          <a:custGeom>
            <a:avLst/>
            <a:gdLst/>
            <a:ahLst/>
            <a:cxnLst/>
            <a:rect l="l" t="t" r="r" b="b"/>
            <a:pathLst>
              <a:path w="4446529" h="6858000" extrusionOk="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ckwell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2"/>
          <p:cNvSpPr txBox="1">
            <a:spLocks noGrp="1"/>
          </p:cNvSpPr>
          <p:nvPr>
            <p:ph type="title"/>
          </p:nvPr>
        </p:nvSpPr>
        <p:spPr>
          <a:xfrm>
            <a:off x="454152" y="1407858"/>
            <a:ext cx="2947416" cy="374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wentieth Century"/>
              <a:buNone/>
              <a:defRPr>
                <a:solidFill>
                  <a:schemeClr val="lt1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entieth Centur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6942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E4DD6-122A-41F1-A830-1AC47FB80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2E6C7-6418-44E1-B29F-86D14605F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9E4FF-5D7D-488B-82A8-CA67B9DD6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35D2-AE06-4D49-8B23-B9D355826E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F54C3-769B-477A-A503-5CF7C4DF5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38FDA-96A8-4FD2-BA14-652D67B1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15B-8E6E-4167-93A7-64AEA412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3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B713BB-0685-466E-9687-B617992973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11A92-8828-40BC-B386-E8E2D346A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06D3A-1EE1-489E-B646-5753758D8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35D2-AE06-4D49-8B23-B9D355826E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2799E-054F-4B80-B63D-8F409C610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BC2B2-D6F4-41F2-8D2C-D920971ED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EF15B-8E6E-4167-93A7-64AEA412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6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Only" preserve="1">
  <p:cSld name="2_Title 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2"/>
          <p:cNvSpPr/>
          <p:nvPr/>
        </p:nvSpPr>
        <p:spPr>
          <a:xfrm>
            <a:off x="0" y="0"/>
            <a:ext cx="4446529" cy="6858000"/>
          </a:xfrm>
          <a:custGeom>
            <a:avLst/>
            <a:gdLst/>
            <a:ahLst/>
            <a:cxnLst/>
            <a:rect l="l" t="t" r="r" b="b"/>
            <a:pathLst>
              <a:path w="4446529" h="6858000" extrusionOk="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39586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32"/>
          <p:cNvSpPr txBox="1">
            <a:spLocks noGrp="1"/>
          </p:cNvSpPr>
          <p:nvPr>
            <p:ph type="title"/>
          </p:nvPr>
        </p:nvSpPr>
        <p:spPr>
          <a:xfrm>
            <a:off x="454152" y="1407858"/>
            <a:ext cx="2947416" cy="374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wentieth Century"/>
              <a:buNone/>
              <a:defRPr>
                <a:solidFill>
                  <a:schemeClr val="lt1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entieth Centur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640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Only" preserve="1">
  <p:cSld name="3_Title 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2"/>
          <p:cNvSpPr/>
          <p:nvPr/>
        </p:nvSpPr>
        <p:spPr>
          <a:xfrm>
            <a:off x="0" y="0"/>
            <a:ext cx="4446529" cy="6858000"/>
          </a:xfrm>
          <a:custGeom>
            <a:avLst/>
            <a:gdLst/>
            <a:ahLst/>
            <a:cxnLst/>
            <a:rect l="l" t="t" r="r" b="b"/>
            <a:pathLst>
              <a:path w="4446529" h="6858000" extrusionOk="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39586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32"/>
          <p:cNvSpPr txBox="1">
            <a:spLocks noGrp="1"/>
          </p:cNvSpPr>
          <p:nvPr>
            <p:ph type="title"/>
          </p:nvPr>
        </p:nvSpPr>
        <p:spPr>
          <a:xfrm>
            <a:off x="454152" y="1407858"/>
            <a:ext cx="2947416" cy="374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wentieth Century"/>
              <a:buNone/>
              <a:defRPr>
                <a:solidFill>
                  <a:schemeClr val="lt1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entieth Centur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32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CFD8D0"/>
          </a:solidFill>
          <a:ln w="12700" cap="flat" cmpd="sng">
            <a:solidFill>
              <a:srgbClr val="818B8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96697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 preserve="1">
  <p:cSld name="Title Slid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wentieth Century"/>
              <a:buNone/>
              <a:defRPr sz="6000">
                <a:solidFill>
                  <a:schemeClr val="dk2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entieth Centur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2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+mn-lt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802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 preserve="1">
  <p:cSld name="Section 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wentieth Century"/>
              <a:buNone/>
              <a:defRPr sz="6000">
                <a:solidFill>
                  <a:schemeClr val="dk2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entieth Centur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59" name="Google Shape;59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0" name="Google Shape;60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133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 preserve="1">
  <p:cSld name="Comparis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5400">
                <a:solidFill>
                  <a:schemeClr val="dk2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entieth Centur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3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 b="1"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65" name="Google Shape;65;p3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66" name="Google Shape;66;p3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 b="1"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67" name="Google Shape;67;p3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800"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68" name="Google Shape;68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034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Only" preserve="1">
  <p:cSld name="3_Title 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3"/>
          <p:cNvSpPr txBox="1">
            <a:spLocks noGrp="1"/>
          </p:cNvSpPr>
          <p:nvPr>
            <p:ph type="title"/>
          </p:nvPr>
        </p:nvSpPr>
        <p:spPr>
          <a:xfrm>
            <a:off x="627888" y="566926"/>
            <a:ext cx="4657344" cy="139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95861"/>
              </a:buClr>
              <a:buSzPts val="4400"/>
              <a:buFont typeface="Twentieth Century"/>
              <a:buNone/>
              <a:defRPr>
                <a:solidFill>
                  <a:srgbClr val="395861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entieth Centur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33"/>
          <p:cNvSpPr/>
          <p:nvPr/>
        </p:nvSpPr>
        <p:spPr>
          <a:xfrm>
            <a:off x="6096000" y="566927"/>
            <a:ext cx="6096000" cy="5724145"/>
          </a:xfrm>
          <a:prstGeom prst="rect">
            <a:avLst/>
          </a:prstGeom>
          <a:solidFill>
            <a:srgbClr val="CFD8D0"/>
          </a:solidFill>
          <a:ln w="12700" cap="flat" cmpd="sng">
            <a:solidFill>
              <a:srgbClr val="818B8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8" name="Google Shape;78;p33"/>
          <p:cNvSpPr txBox="1">
            <a:spLocks noGrp="1"/>
          </p:cNvSpPr>
          <p:nvPr>
            <p:ph type="body" idx="1"/>
          </p:nvPr>
        </p:nvSpPr>
        <p:spPr>
          <a:xfrm>
            <a:off x="627889" y="2203894"/>
            <a:ext cx="4658106" cy="4087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437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 preserve="1">
  <p:cSld name="Content with Caption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>
                <a:solidFill>
                  <a:schemeClr val="dk2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entieth Centur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1" name="Google Shape;81;p3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 dirty="0"/>
          </a:p>
        </p:txBody>
      </p:sp>
      <p:sp>
        <p:nvSpPr>
          <p:cNvPr id="82" name="Google Shape;82;p3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83" name="Google Shape;83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557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 lang="en-US" dirty="0">
              <a:latin typeface="+mn-lt"/>
            </a:endParaRPr>
          </a:p>
          <a:p>
            <a:endParaRPr dirty="0"/>
          </a:p>
        </p:txBody>
      </p:sp>
      <p:sp>
        <p:nvSpPr>
          <p:cNvPr id="11" name="Google Shape;1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+mn-lt"/>
                <a:ea typeface="Rockwell" panose="02060603020205020403" pitchFamily="18" charset="0"/>
                <a:cs typeface="Rockwell" panose="02060603020205020403" pitchFamily="18" charset="0"/>
                <a:sym typeface="Rockwel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 lang="en-US" dirty="0"/>
          </a:p>
        </p:txBody>
      </p:sp>
      <p:sp>
        <p:nvSpPr>
          <p:cNvPr id="12" name="Google Shape;1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+mn-lt"/>
                <a:ea typeface="Rockwell"/>
                <a:cs typeface="Rockwell"/>
                <a:sym typeface="Rockwel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 lang="en-US" dirty="0"/>
          </a:p>
        </p:txBody>
      </p:sp>
      <p:sp>
        <p:nvSpPr>
          <p:cNvPr id="13" name="Google Shape;1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17E592-CCFD-4018-95B6-C357ED300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192461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400" b="0" i="0" u="none" strike="noStrike" cap="none">
          <a:solidFill>
            <a:schemeClr val="bg2"/>
          </a:solidFill>
          <a:latin typeface="Tw Cen MT" panose="020B0602020104020603" pitchFamily="34" charset="0"/>
          <a:ea typeface="Tw Cen MT" panose="020B0602020104020603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50800" marR="0" lvl="0" indent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buNone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36B43B-370F-414F-B020-DC37FDEE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580CA-C503-415F-B80C-2B51F28FE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209CD-FFC2-4201-9173-E603B20702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735D2-AE06-4D49-8B23-B9D355826EA9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F9B57-AB46-4AC8-8F25-B97E3F313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57840-1817-46CA-B490-AEF0A8D806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EF15B-8E6E-4167-93A7-64AEA412F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2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microsoft.com/office/2007/relationships/hdphoto" Target="../media/hdphoto3.wdp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AE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968872F9-56A7-81FD-6332-2B738353781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5984" y="356696"/>
            <a:ext cx="7702967" cy="6501304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8428EA6B-A87B-D339-E225-8B21BD9FC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0629" y="2240007"/>
            <a:ext cx="3969453" cy="2377986"/>
          </a:xfrm>
        </p:spPr>
        <p:txBody>
          <a:bodyPr>
            <a:normAutofit fontScale="90000"/>
          </a:bodyPr>
          <a:lstStyle/>
          <a:p>
            <a:pPr algn="l"/>
            <a:r>
              <a:rPr lang="en-US" sz="8000" b="1" dirty="0">
                <a:solidFill>
                  <a:schemeClr val="bg1"/>
                </a:solidFill>
              </a:rPr>
              <a:t>What’s in the Box?</a:t>
            </a:r>
            <a:endParaRPr lang="en-US" sz="7200" b="1" i="1" dirty="0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6E7E3DC-29C4-EBD6-DA71-23FAD6012D43}"/>
              </a:ext>
            </a:extLst>
          </p:cNvPr>
          <p:cNvGrpSpPr/>
          <p:nvPr/>
        </p:nvGrpSpPr>
        <p:grpSpPr>
          <a:xfrm>
            <a:off x="309086" y="5924535"/>
            <a:ext cx="2926270" cy="580040"/>
            <a:chOff x="7462327" y="7142549"/>
            <a:chExt cx="3369790" cy="667954"/>
          </a:xfrm>
        </p:grpSpPr>
        <p:pic>
          <p:nvPicPr>
            <p:cNvPr id="11" name="Picture 10" descr="Icon&#10;&#10;Description automatically generated">
              <a:extLst>
                <a:ext uri="{FF2B5EF4-FFF2-40B4-BE49-F238E27FC236}">
                  <a16:creationId xmlns:a16="http://schemas.microsoft.com/office/drawing/2014/main" id="{ACEBDE94-AFF3-EF6B-810F-9EF7A3E081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247" r="38650" b="45772"/>
            <a:stretch/>
          </p:blipFill>
          <p:spPr>
            <a:xfrm>
              <a:off x="7462327" y="7142549"/>
              <a:ext cx="665164" cy="667954"/>
            </a:xfrm>
            <a:prstGeom prst="rect">
              <a:avLst/>
            </a:prstGeom>
          </p:spPr>
        </p:pic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4A8B5872-4536-8511-5DA7-868EC57E85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00"/>
            <a:stretch/>
          </p:blipFill>
          <p:spPr>
            <a:xfrm>
              <a:off x="8256672" y="7269685"/>
              <a:ext cx="2575445" cy="4705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804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72753-ED03-E89B-8838-C6B4DDFED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6125"/>
            <a:ext cx="10515600" cy="1325563"/>
          </a:xfrm>
        </p:spPr>
        <p:txBody>
          <a:bodyPr/>
          <a:lstStyle/>
          <a:p>
            <a:r>
              <a:rPr lang="en-US" sz="6000" b="1" dirty="0">
                <a:solidFill>
                  <a:schemeClr val="accent5"/>
                </a:solidFill>
              </a:rPr>
              <a:t>STEP 1</a:t>
            </a:r>
            <a:r>
              <a:rPr lang="en-US" b="1" dirty="0">
                <a:solidFill>
                  <a:schemeClr val="accent5"/>
                </a:solidFill>
              </a:rPr>
              <a:t> </a:t>
            </a:r>
            <a:r>
              <a:rPr lang="en-US" dirty="0"/>
              <a:t>Form Teams of Two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964DE0A-F8F1-4EEE-AD86-51D56B9E506D}"/>
              </a:ext>
            </a:extLst>
          </p:cNvPr>
          <p:cNvGrpSpPr/>
          <p:nvPr/>
        </p:nvGrpSpPr>
        <p:grpSpPr>
          <a:xfrm>
            <a:off x="3154335" y="2403863"/>
            <a:ext cx="5883330" cy="3505181"/>
            <a:chOff x="4876800" y="2209800"/>
            <a:chExt cx="4100879" cy="2443229"/>
          </a:xfrm>
        </p:grpSpPr>
        <p:pic>
          <p:nvPicPr>
            <p:cNvPr id="29" name="Picture 28" descr="Hi Teodor the Cat">
              <a:extLst>
                <a:ext uri="{FF2B5EF4-FFF2-40B4-BE49-F238E27FC236}">
                  <a16:creationId xmlns:a16="http://schemas.microsoft.com/office/drawing/2014/main" id="{1A942A3B-5D41-6C7B-14FC-C905339205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6800" y="2209800"/>
              <a:ext cx="2438400" cy="2438400"/>
            </a:xfrm>
            <a:prstGeom prst="rect">
              <a:avLst/>
            </a:prstGeom>
          </p:spPr>
        </p:pic>
        <p:pic>
          <p:nvPicPr>
            <p:cNvPr id="30" name="Picture 29" descr="Hi Teodor the Cat">
              <a:extLst>
                <a:ext uri="{FF2B5EF4-FFF2-40B4-BE49-F238E27FC236}">
                  <a16:creationId xmlns:a16="http://schemas.microsoft.com/office/drawing/2014/main" id="{B5F3F631-5E90-0BA1-F74F-E05F4D1D1E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539279" y="2214629"/>
              <a:ext cx="2438400" cy="2438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899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Surprise Teodor the Cat">
            <a:extLst>
              <a:ext uri="{FF2B5EF4-FFF2-40B4-BE49-F238E27FC236}">
                <a16:creationId xmlns:a16="http://schemas.microsoft.com/office/drawing/2014/main" id="{D78F27A1-1763-71F7-0CD0-9CB94806A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661" y="1360201"/>
            <a:ext cx="4359223" cy="4359223"/>
          </a:xfrm>
          <a:prstGeom prst="rect">
            <a:avLst/>
          </a:prstGeom>
        </p:spPr>
      </p:pic>
      <p:sp>
        <p:nvSpPr>
          <p:cNvPr id="36" name="Title 1">
            <a:extLst>
              <a:ext uri="{FF2B5EF4-FFF2-40B4-BE49-F238E27FC236}">
                <a16:creationId xmlns:a16="http://schemas.microsoft.com/office/drawing/2014/main" id="{64740113-7D20-5EA0-013B-D2FB995F19FC}"/>
              </a:ext>
            </a:extLst>
          </p:cNvPr>
          <p:cNvSpPr txBox="1">
            <a:spLocks/>
          </p:cNvSpPr>
          <p:nvPr/>
        </p:nvSpPr>
        <p:spPr>
          <a:xfrm>
            <a:off x="1138770" y="1746900"/>
            <a:ext cx="4214279" cy="33641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sz="5400" b="1" dirty="0">
                <a:solidFill>
                  <a:schemeClr val="accent5"/>
                </a:solidFill>
              </a:rPr>
              <a:t>STEP 2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600" dirty="0"/>
              <a:t>One teammate secretly looks in the box. </a:t>
            </a:r>
            <a:r>
              <a:rPr lang="en-US" sz="3600" i="1" dirty="0"/>
              <a:t>Don’t let your partner see the object!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4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D1CD0174-B9B0-0959-2CBE-1C05D9E5C901}"/>
              </a:ext>
            </a:extLst>
          </p:cNvPr>
          <p:cNvSpPr/>
          <p:nvPr/>
        </p:nvSpPr>
        <p:spPr>
          <a:xfrm>
            <a:off x="2134303" y="725435"/>
            <a:ext cx="4000500" cy="1562100"/>
          </a:xfrm>
          <a:prstGeom prst="wedgeEllipseCallout">
            <a:avLst/>
          </a:prstGeom>
          <a:solidFill>
            <a:srgbClr val="91B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5" name="Picture 24" descr="Don't Know Teodor the Cat">
            <a:extLst>
              <a:ext uri="{FF2B5EF4-FFF2-40B4-BE49-F238E27FC236}">
                <a16:creationId xmlns:a16="http://schemas.microsoft.com/office/drawing/2014/main" id="{1C3B886B-2583-A23F-F6B9-A31B01FC5B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11" y="2803287"/>
            <a:ext cx="3681074" cy="3329278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F0B5BB7A-4539-4288-DA1A-C5801DDED828}"/>
              </a:ext>
            </a:extLst>
          </p:cNvPr>
          <p:cNvSpPr txBox="1">
            <a:spLocks/>
          </p:cNvSpPr>
          <p:nvPr/>
        </p:nvSpPr>
        <p:spPr>
          <a:xfrm>
            <a:off x="7349071" y="1190171"/>
            <a:ext cx="4104376" cy="49931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sz="5400" b="1" dirty="0">
                <a:solidFill>
                  <a:schemeClr val="accent5"/>
                </a:solidFill>
              </a:rPr>
              <a:t>STEP 3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600" dirty="0"/>
              <a:t>Teammate two attempts to guess what’s in the box by asking their partner </a:t>
            </a:r>
            <a:r>
              <a:rPr lang="en-US" sz="3600" b="1" dirty="0">
                <a:solidFill>
                  <a:schemeClr val="accent5"/>
                </a:solidFill>
              </a:rPr>
              <a:t>5 closed-ended yes/no questions.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E05651-511F-6929-1CCC-45A682EFAE26}"/>
              </a:ext>
            </a:extLst>
          </p:cNvPr>
          <p:cNvSpPr txBox="1"/>
          <p:nvPr/>
        </p:nvSpPr>
        <p:spPr>
          <a:xfrm>
            <a:off x="2274263" y="960438"/>
            <a:ext cx="3681074" cy="1092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Is it square?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chemeClr val="bg1"/>
                </a:solidFill>
              </a:rPr>
              <a:t>Is it green?</a:t>
            </a:r>
          </a:p>
        </p:txBody>
      </p:sp>
    </p:spTree>
    <p:extLst>
      <p:ext uri="{BB962C8B-B14F-4D97-AF65-F5344CB8AC3E}">
        <p14:creationId xmlns:p14="http://schemas.microsoft.com/office/powerpoint/2010/main" val="393138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Wondering Teodor the Cat">
            <a:extLst>
              <a:ext uri="{FF2B5EF4-FFF2-40B4-BE49-F238E27FC236}">
                <a16:creationId xmlns:a16="http://schemas.microsoft.com/office/drawing/2014/main" id="{30AAAA32-1291-D92B-EDA4-FDC449980F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894" y="3628604"/>
            <a:ext cx="2433720" cy="2433720"/>
          </a:xfrm>
          <a:prstGeom prst="rect">
            <a:avLst/>
          </a:prstGeom>
        </p:spPr>
      </p:pic>
      <p:pic>
        <p:nvPicPr>
          <p:cNvPr id="35" name="Picture 34" descr="Thumbs Up Teodor the Cat">
            <a:extLst>
              <a:ext uri="{FF2B5EF4-FFF2-40B4-BE49-F238E27FC236}">
                <a16:creationId xmlns:a16="http://schemas.microsoft.com/office/drawing/2014/main" id="{25846350-5E31-FF30-D369-58FBDFC8AB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324" y="2915977"/>
            <a:ext cx="3146349" cy="3146348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06BB8CA8-B4FC-BAC5-B5A1-6809A6649DFB}"/>
              </a:ext>
            </a:extLst>
          </p:cNvPr>
          <p:cNvGrpSpPr/>
          <p:nvPr/>
        </p:nvGrpSpPr>
        <p:grpSpPr>
          <a:xfrm>
            <a:off x="7352677" y="869205"/>
            <a:ext cx="4487257" cy="2255467"/>
            <a:chOff x="6368122" y="1368086"/>
            <a:chExt cx="5144123" cy="2255467"/>
          </a:xfrm>
        </p:grpSpPr>
        <p:sp>
          <p:nvSpPr>
            <p:cNvPr id="24" name="Speech Bubble: Oval 23">
              <a:extLst>
                <a:ext uri="{FF2B5EF4-FFF2-40B4-BE49-F238E27FC236}">
                  <a16:creationId xmlns:a16="http://schemas.microsoft.com/office/drawing/2014/main" id="{7570AF9D-9ACF-EAFD-C720-24ADC6A7BC46}"/>
                </a:ext>
              </a:extLst>
            </p:cNvPr>
            <p:cNvSpPr/>
            <p:nvPr/>
          </p:nvSpPr>
          <p:spPr>
            <a:xfrm>
              <a:off x="6368122" y="1368086"/>
              <a:ext cx="5144123" cy="2255467"/>
            </a:xfrm>
            <a:prstGeom prst="wedgeEllipseCallout">
              <a:avLst/>
            </a:prstGeom>
            <a:solidFill>
              <a:srgbClr val="91B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219C2E6-E1FF-92AB-85BA-B019968C7A1F}"/>
                </a:ext>
              </a:extLst>
            </p:cNvPr>
            <p:cNvSpPr txBox="1"/>
            <p:nvPr/>
          </p:nvSpPr>
          <p:spPr>
            <a:xfrm>
              <a:off x="6661034" y="1792573"/>
              <a:ext cx="4558297" cy="1307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800" b="1" dirty="0">
                  <a:solidFill>
                    <a:schemeClr val="bg1"/>
                  </a:solidFill>
                </a:rPr>
                <a:t>Why would I use this?</a:t>
              </a:r>
            </a:p>
            <a:p>
              <a:pPr algn="ctr">
                <a:lnSpc>
                  <a:spcPct val="150000"/>
                </a:lnSpc>
              </a:pPr>
              <a:r>
                <a:rPr lang="en-US" sz="2800" b="1" dirty="0">
                  <a:solidFill>
                    <a:schemeClr val="bg1"/>
                  </a:solidFill>
                </a:rPr>
                <a:t>How does it work?</a:t>
              </a:r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12AED294-4D40-727B-592C-F6400DBC73A1}"/>
              </a:ext>
            </a:extLst>
          </p:cNvPr>
          <p:cNvSpPr txBox="1">
            <a:spLocks/>
          </p:cNvSpPr>
          <p:nvPr/>
        </p:nvSpPr>
        <p:spPr>
          <a:xfrm>
            <a:off x="985063" y="1368086"/>
            <a:ext cx="3694675" cy="4639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5400" b="1" dirty="0">
                <a:solidFill>
                  <a:schemeClr val="accent5"/>
                </a:solidFill>
              </a:rPr>
              <a:t>STEP 4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600" i="1" dirty="0"/>
              <a:t>Still don’t know what’s in the box? </a:t>
            </a:r>
            <a:r>
              <a:rPr lang="en-US" sz="3600" dirty="0"/>
              <a:t>Try asking                </a:t>
            </a:r>
            <a:r>
              <a:rPr lang="en-US" sz="3600" b="1" dirty="0">
                <a:solidFill>
                  <a:schemeClr val="accent5"/>
                </a:solidFill>
              </a:rPr>
              <a:t>3 open-ended questions.</a:t>
            </a:r>
          </a:p>
        </p:txBody>
      </p:sp>
    </p:spTree>
    <p:extLst>
      <p:ext uri="{BB962C8B-B14F-4D97-AF65-F5344CB8AC3E}">
        <p14:creationId xmlns:p14="http://schemas.microsoft.com/office/powerpoint/2010/main" val="262926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AE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3E72FA3-BD00-444A-AD9B-E6C3D069C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47A177-2D26-CAE3-9FFC-EA74BDFFC7E0}"/>
              </a:ext>
            </a:extLst>
          </p:cNvPr>
          <p:cNvSpPr txBox="1"/>
          <p:nvPr/>
        </p:nvSpPr>
        <p:spPr>
          <a:xfrm>
            <a:off x="838200" y="552356"/>
            <a:ext cx="10515600" cy="145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Advantages of Open-Ended Questions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549ECF2-3FD1-1AED-1993-5D7FF5170349}"/>
              </a:ext>
            </a:extLst>
          </p:cNvPr>
          <p:cNvGrpSpPr/>
          <p:nvPr/>
        </p:nvGrpSpPr>
        <p:grpSpPr>
          <a:xfrm>
            <a:off x="1064013" y="2166985"/>
            <a:ext cx="9805791" cy="3989558"/>
            <a:chOff x="1904616" y="2183212"/>
            <a:chExt cx="8124586" cy="3989558"/>
          </a:xfrm>
          <a:solidFill>
            <a:srgbClr val="C0DEF6"/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F38F456-B959-BA75-4AF7-2D680FB0FD2E}"/>
                </a:ext>
              </a:extLst>
            </p:cNvPr>
            <p:cNvSpPr/>
            <p:nvPr/>
          </p:nvSpPr>
          <p:spPr>
            <a:xfrm>
              <a:off x="1904616" y="2183212"/>
              <a:ext cx="2655093" cy="3989558"/>
            </a:xfrm>
            <a:custGeom>
              <a:avLst/>
              <a:gdLst>
                <a:gd name="connsiteX0" fmla="*/ 0 w 2655093"/>
                <a:gd name="connsiteY0" fmla="*/ 265509 h 5418667"/>
                <a:gd name="connsiteX1" fmla="*/ 265509 w 2655093"/>
                <a:gd name="connsiteY1" fmla="*/ 0 h 5418667"/>
                <a:gd name="connsiteX2" fmla="*/ 2389584 w 2655093"/>
                <a:gd name="connsiteY2" fmla="*/ 0 h 5418667"/>
                <a:gd name="connsiteX3" fmla="*/ 2655093 w 2655093"/>
                <a:gd name="connsiteY3" fmla="*/ 265509 h 5418667"/>
                <a:gd name="connsiteX4" fmla="*/ 2655093 w 2655093"/>
                <a:gd name="connsiteY4" fmla="*/ 5153158 h 5418667"/>
                <a:gd name="connsiteX5" fmla="*/ 2389584 w 2655093"/>
                <a:gd name="connsiteY5" fmla="*/ 5418667 h 5418667"/>
                <a:gd name="connsiteX6" fmla="*/ 265509 w 2655093"/>
                <a:gd name="connsiteY6" fmla="*/ 5418667 h 5418667"/>
                <a:gd name="connsiteX7" fmla="*/ 0 w 2655093"/>
                <a:gd name="connsiteY7" fmla="*/ 5153158 h 5418667"/>
                <a:gd name="connsiteX8" fmla="*/ 0 w 2655093"/>
                <a:gd name="connsiteY8" fmla="*/ 265509 h 541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5093" h="5418667">
                  <a:moveTo>
                    <a:pt x="0" y="265509"/>
                  </a:moveTo>
                  <a:cubicBezTo>
                    <a:pt x="0" y="118872"/>
                    <a:pt x="118872" y="0"/>
                    <a:pt x="265509" y="0"/>
                  </a:cubicBezTo>
                  <a:lnTo>
                    <a:pt x="2389584" y="0"/>
                  </a:lnTo>
                  <a:cubicBezTo>
                    <a:pt x="2536221" y="0"/>
                    <a:pt x="2655093" y="118872"/>
                    <a:pt x="2655093" y="265509"/>
                  </a:cubicBezTo>
                  <a:lnTo>
                    <a:pt x="2655093" y="5153158"/>
                  </a:lnTo>
                  <a:cubicBezTo>
                    <a:pt x="2655093" y="5299795"/>
                    <a:pt x="2536221" y="5418667"/>
                    <a:pt x="2389584" y="5418667"/>
                  </a:cubicBezTo>
                  <a:lnTo>
                    <a:pt x="265509" y="5418667"/>
                  </a:lnTo>
                  <a:cubicBezTo>
                    <a:pt x="118872" y="5418667"/>
                    <a:pt x="0" y="5299795"/>
                    <a:pt x="0" y="5153158"/>
                  </a:cubicBezTo>
                  <a:lnTo>
                    <a:pt x="0" y="265509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496" tIns="2579962" rIns="412496" bIns="1496231" numCol="1" spcCol="1270" anchor="ctr" anchorCtr="0">
              <a:noAutofit/>
            </a:bodyPr>
            <a:lstStyle/>
            <a:p>
              <a:pPr marL="0" lvl="0" indent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800" kern="12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412FB072-A2D5-50CB-AE03-5583C6CEDD7D}"/>
                </a:ext>
              </a:extLst>
            </p:cNvPr>
            <p:cNvSpPr/>
            <p:nvPr/>
          </p:nvSpPr>
          <p:spPr>
            <a:xfrm>
              <a:off x="4639363" y="2183212"/>
              <a:ext cx="2655093" cy="3989558"/>
            </a:xfrm>
            <a:custGeom>
              <a:avLst/>
              <a:gdLst>
                <a:gd name="connsiteX0" fmla="*/ 0 w 2655093"/>
                <a:gd name="connsiteY0" fmla="*/ 265509 h 5418667"/>
                <a:gd name="connsiteX1" fmla="*/ 265509 w 2655093"/>
                <a:gd name="connsiteY1" fmla="*/ 0 h 5418667"/>
                <a:gd name="connsiteX2" fmla="*/ 2389584 w 2655093"/>
                <a:gd name="connsiteY2" fmla="*/ 0 h 5418667"/>
                <a:gd name="connsiteX3" fmla="*/ 2655093 w 2655093"/>
                <a:gd name="connsiteY3" fmla="*/ 265509 h 5418667"/>
                <a:gd name="connsiteX4" fmla="*/ 2655093 w 2655093"/>
                <a:gd name="connsiteY4" fmla="*/ 5153158 h 5418667"/>
                <a:gd name="connsiteX5" fmla="*/ 2389584 w 2655093"/>
                <a:gd name="connsiteY5" fmla="*/ 5418667 h 5418667"/>
                <a:gd name="connsiteX6" fmla="*/ 265509 w 2655093"/>
                <a:gd name="connsiteY6" fmla="*/ 5418667 h 5418667"/>
                <a:gd name="connsiteX7" fmla="*/ 0 w 2655093"/>
                <a:gd name="connsiteY7" fmla="*/ 5153158 h 5418667"/>
                <a:gd name="connsiteX8" fmla="*/ 0 w 2655093"/>
                <a:gd name="connsiteY8" fmla="*/ 265509 h 541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5093" h="5418667">
                  <a:moveTo>
                    <a:pt x="0" y="265509"/>
                  </a:moveTo>
                  <a:cubicBezTo>
                    <a:pt x="0" y="118872"/>
                    <a:pt x="118872" y="0"/>
                    <a:pt x="265509" y="0"/>
                  </a:cubicBezTo>
                  <a:lnTo>
                    <a:pt x="2389584" y="0"/>
                  </a:lnTo>
                  <a:cubicBezTo>
                    <a:pt x="2536221" y="0"/>
                    <a:pt x="2655093" y="118872"/>
                    <a:pt x="2655093" y="265509"/>
                  </a:cubicBezTo>
                  <a:lnTo>
                    <a:pt x="2655093" y="5153158"/>
                  </a:lnTo>
                  <a:cubicBezTo>
                    <a:pt x="2655093" y="5299795"/>
                    <a:pt x="2536221" y="5418667"/>
                    <a:pt x="2389584" y="5418667"/>
                  </a:cubicBezTo>
                  <a:lnTo>
                    <a:pt x="265509" y="5418667"/>
                  </a:lnTo>
                  <a:cubicBezTo>
                    <a:pt x="118872" y="5418667"/>
                    <a:pt x="0" y="5299795"/>
                    <a:pt x="0" y="5153158"/>
                  </a:cubicBezTo>
                  <a:lnTo>
                    <a:pt x="0" y="265509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496" tIns="2579962" rIns="412496" bIns="1496231" numCol="1" spcCol="1270" anchor="ctr" anchorCtr="0">
              <a:noAutofit/>
            </a:bodyPr>
            <a:lstStyle/>
            <a:p>
              <a:pPr marL="0" lvl="0" indent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800" kern="1200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8FC057A-D0C2-285D-350D-E2D256C6B990}"/>
                </a:ext>
              </a:extLst>
            </p:cNvPr>
            <p:cNvSpPr/>
            <p:nvPr/>
          </p:nvSpPr>
          <p:spPr>
            <a:xfrm>
              <a:off x="7374109" y="2183212"/>
              <a:ext cx="2655093" cy="3989558"/>
            </a:xfrm>
            <a:custGeom>
              <a:avLst/>
              <a:gdLst>
                <a:gd name="connsiteX0" fmla="*/ 0 w 2655093"/>
                <a:gd name="connsiteY0" fmla="*/ 265509 h 5418667"/>
                <a:gd name="connsiteX1" fmla="*/ 265509 w 2655093"/>
                <a:gd name="connsiteY1" fmla="*/ 0 h 5418667"/>
                <a:gd name="connsiteX2" fmla="*/ 2389584 w 2655093"/>
                <a:gd name="connsiteY2" fmla="*/ 0 h 5418667"/>
                <a:gd name="connsiteX3" fmla="*/ 2655093 w 2655093"/>
                <a:gd name="connsiteY3" fmla="*/ 265509 h 5418667"/>
                <a:gd name="connsiteX4" fmla="*/ 2655093 w 2655093"/>
                <a:gd name="connsiteY4" fmla="*/ 5153158 h 5418667"/>
                <a:gd name="connsiteX5" fmla="*/ 2389584 w 2655093"/>
                <a:gd name="connsiteY5" fmla="*/ 5418667 h 5418667"/>
                <a:gd name="connsiteX6" fmla="*/ 265509 w 2655093"/>
                <a:gd name="connsiteY6" fmla="*/ 5418667 h 5418667"/>
                <a:gd name="connsiteX7" fmla="*/ 0 w 2655093"/>
                <a:gd name="connsiteY7" fmla="*/ 5153158 h 5418667"/>
                <a:gd name="connsiteX8" fmla="*/ 0 w 2655093"/>
                <a:gd name="connsiteY8" fmla="*/ 265509 h 541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5093" h="5418667">
                  <a:moveTo>
                    <a:pt x="0" y="265509"/>
                  </a:moveTo>
                  <a:cubicBezTo>
                    <a:pt x="0" y="118872"/>
                    <a:pt x="118872" y="0"/>
                    <a:pt x="265509" y="0"/>
                  </a:cubicBezTo>
                  <a:lnTo>
                    <a:pt x="2389584" y="0"/>
                  </a:lnTo>
                  <a:cubicBezTo>
                    <a:pt x="2536221" y="0"/>
                    <a:pt x="2655093" y="118872"/>
                    <a:pt x="2655093" y="265509"/>
                  </a:cubicBezTo>
                  <a:lnTo>
                    <a:pt x="2655093" y="5153158"/>
                  </a:lnTo>
                  <a:cubicBezTo>
                    <a:pt x="2655093" y="5299795"/>
                    <a:pt x="2536221" y="5418667"/>
                    <a:pt x="2389584" y="5418667"/>
                  </a:cubicBezTo>
                  <a:lnTo>
                    <a:pt x="265509" y="5418667"/>
                  </a:lnTo>
                  <a:cubicBezTo>
                    <a:pt x="118872" y="5418667"/>
                    <a:pt x="0" y="5299795"/>
                    <a:pt x="0" y="5153158"/>
                  </a:cubicBezTo>
                  <a:lnTo>
                    <a:pt x="0" y="265509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496" tIns="2579962" rIns="412496" bIns="1496231" numCol="1" spcCol="1270" anchor="ctr" anchorCtr="0">
              <a:noAutofit/>
            </a:bodyPr>
            <a:lstStyle/>
            <a:p>
              <a:pPr marL="0" lvl="0" indent="0" algn="ctr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5800" kern="120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286C1B6-621E-D002-B10C-93D21DDA336D}"/>
              </a:ext>
            </a:extLst>
          </p:cNvPr>
          <p:cNvGrpSpPr/>
          <p:nvPr/>
        </p:nvGrpSpPr>
        <p:grpSpPr>
          <a:xfrm>
            <a:off x="1407195" y="2768874"/>
            <a:ext cx="2592802" cy="3015268"/>
            <a:chOff x="1407195" y="2768874"/>
            <a:chExt cx="2592802" cy="3015268"/>
          </a:xfrm>
        </p:grpSpPr>
        <p:pic>
          <p:nvPicPr>
            <p:cNvPr id="12" name="Graphic 11" descr="Newspaper outline">
              <a:extLst>
                <a:ext uri="{FF2B5EF4-FFF2-40B4-BE49-F238E27FC236}">
                  <a16:creationId xmlns:a16="http://schemas.microsoft.com/office/drawing/2014/main" id="{C3949D6D-3407-89BA-0911-89AE0E1829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701591" y="3780131"/>
              <a:ext cx="2004011" cy="2004011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5DE02CB-56FB-169A-7509-0FD0E4D8DF28}"/>
                </a:ext>
              </a:extLst>
            </p:cNvPr>
            <p:cNvSpPr txBox="1"/>
            <p:nvPr/>
          </p:nvSpPr>
          <p:spPr>
            <a:xfrm>
              <a:off x="1407195" y="2768874"/>
              <a:ext cx="259280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5"/>
                  </a:solidFill>
                </a:rPr>
                <a:t>Additional  Information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6A8C744-6AEB-056B-E76B-C11E1CCF5E38}"/>
              </a:ext>
            </a:extLst>
          </p:cNvPr>
          <p:cNvGrpSpPr/>
          <p:nvPr/>
        </p:nvGrpSpPr>
        <p:grpSpPr>
          <a:xfrm>
            <a:off x="4364655" y="2768874"/>
            <a:ext cx="3204506" cy="2812000"/>
            <a:chOff x="4364655" y="2768874"/>
            <a:chExt cx="3204506" cy="281200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BF54611-8ACE-03C7-BF92-DC4DC8904CA8}"/>
                </a:ext>
              </a:extLst>
            </p:cNvPr>
            <p:cNvSpPr txBox="1"/>
            <p:nvPr/>
          </p:nvSpPr>
          <p:spPr>
            <a:xfrm>
              <a:off x="4364655" y="2768874"/>
              <a:ext cx="320450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5"/>
                  </a:solidFill>
                </a:rPr>
                <a:t>Decision Process Insight</a:t>
              </a:r>
            </a:p>
          </p:txBody>
        </p:sp>
        <p:pic>
          <p:nvPicPr>
            <p:cNvPr id="14" name="Graphic 13" descr="Decision chart outline">
              <a:extLst>
                <a:ext uri="{FF2B5EF4-FFF2-40B4-BE49-F238E27FC236}">
                  <a16:creationId xmlns:a16="http://schemas.microsoft.com/office/drawing/2014/main" id="{7C89203E-B607-E065-6125-DEFA930D003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168171" y="3983399"/>
              <a:ext cx="1597475" cy="1597475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A5B177D-5EA7-1709-0DB5-C6542502D60F}"/>
              </a:ext>
            </a:extLst>
          </p:cNvPr>
          <p:cNvGrpSpPr/>
          <p:nvPr/>
        </p:nvGrpSpPr>
        <p:grpSpPr>
          <a:xfrm>
            <a:off x="7665297" y="2756448"/>
            <a:ext cx="3204506" cy="3037752"/>
            <a:chOff x="7665297" y="2756448"/>
            <a:chExt cx="3204506" cy="3037752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4B22C67-023D-3901-46AB-E394138108C7}"/>
                </a:ext>
              </a:extLst>
            </p:cNvPr>
            <p:cNvGrpSpPr/>
            <p:nvPr/>
          </p:nvGrpSpPr>
          <p:grpSpPr>
            <a:xfrm>
              <a:off x="8225861" y="3884372"/>
              <a:ext cx="1909828" cy="1909828"/>
              <a:chOff x="8370146" y="4017988"/>
              <a:chExt cx="1583141" cy="1583141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0FE50F2C-245C-0C5C-5D76-CBCB31EAD573}"/>
                  </a:ext>
                </a:extLst>
              </p:cNvPr>
              <p:cNvGrpSpPr/>
              <p:nvPr/>
            </p:nvGrpSpPr>
            <p:grpSpPr>
              <a:xfrm>
                <a:off x="8370146" y="4017988"/>
                <a:ext cx="1583141" cy="1583141"/>
                <a:chOff x="9482291" y="3855311"/>
                <a:chExt cx="2187772" cy="2187772"/>
              </a:xfrm>
            </p:grpSpPr>
            <p:pic>
              <p:nvPicPr>
                <p:cNvPr id="26" name="Graphic 25" descr="Polaroid Pictures outline">
                  <a:extLst>
                    <a:ext uri="{FF2B5EF4-FFF2-40B4-BE49-F238E27FC236}">
                      <a16:creationId xmlns:a16="http://schemas.microsoft.com/office/drawing/2014/main" id="{CD1D7DA9-5345-79F1-66FA-CA81C86D21F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482291" y="3855311"/>
                  <a:ext cx="2187772" cy="2187772"/>
                </a:xfrm>
                <a:prstGeom prst="rect">
                  <a:avLst/>
                </a:prstGeom>
              </p:spPr>
            </p:pic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34F45222-3855-D83E-B764-C4748A745CB8}"/>
                    </a:ext>
                  </a:extLst>
                </p:cNvPr>
                <p:cNvSpPr/>
                <p:nvPr/>
              </p:nvSpPr>
              <p:spPr>
                <a:xfrm rot="20700000">
                  <a:off x="9931417" y="4659086"/>
                  <a:ext cx="619840" cy="619840"/>
                </a:xfrm>
                <a:prstGeom prst="rect">
                  <a:avLst/>
                </a:prstGeom>
                <a:solidFill>
                  <a:srgbClr val="C0DEF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0" name="Graphic 29" descr="House with solid fill">
                <a:extLst>
                  <a:ext uri="{FF2B5EF4-FFF2-40B4-BE49-F238E27FC236}">
                    <a16:creationId xmlns:a16="http://schemas.microsoft.com/office/drawing/2014/main" id="{9D559C1F-7E8F-4FFF-ED78-F0D72CC9E5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rcRect/>
              <a:stretch/>
            </p:blipFill>
            <p:spPr>
              <a:xfrm rot="20951880">
                <a:off x="8649724" y="4539868"/>
                <a:ext cx="539382" cy="539382"/>
              </a:xfrm>
              <a:prstGeom prst="rect">
                <a:avLst/>
              </a:prstGeom>
            </p:spPr>
          </p:pic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2887AEB-B0C1-BD7C-2115-699CD4D4737C}"/>
                </a:ext>
              </a:extLst>
            </p:cNvPr>
            <p:cNvSpPr txBox="1"/>
            <p:nvPr/>
          </p:nvSpPr>
          <p:spPr>
            <a:xfrm>
              <a:off x="7665297" y="2756448"/>
              <a:ext cx="320450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5"/>
                  </a:solidFill>
                </a:rPr>
                <a:t>Authentic Relationships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097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395861"/>
      </a:dk2>
      <a:lt2>
        <a:srgbClr val="FFFFFF"/>
      </a:lt2>
      <a:accent1>
        <a:srgbClr val="B1BFB2"/>
      </a:accent1>
      <a:accent2>
        <a:srgbClr val="E0D1A0"/>
      </a:accent2>
      <a:accent3>
        <a:srgbClr val="CAAF5D"/>
      </a:accent3>
      <a:accent4>
        <a:srgbClr val="661E25"/>
      </a:accent4>
      <a:accent5>
        <a:srgbClr val="CB3C49"/>
      </a:accent5>
      <a:accent6>
        <a:srgbClr val="DA565D"/>
      </a:accent6>
      <a:hlink>
        <a:srgbClr val="6C92A1"/>
      </a:hlink>
      <a:folHlink>
        <a:srgbClr val="7F7F7F"/>
      </a:folHlink>
    </a:clrScheme>
    <a:fontScheme name="Sales Meeting">
      <a:majorFont>
        <a:latin typeface="Tw Cen MT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ustom 1">
      <a:dk1>
        <a:srgbClr val="000000"/>
      </a:dk1>
      <a:lt1>
        <a:srgbClr val="FFFFFF"/>
      </a:lt1>
      <a:dk2>
        <a:srgbClr val="395861"/>
      </a:dk2>
      <a:lt2>
        <a:srgbClr val="FFFFFF"/>
      </a:lt2>
      <a:accent1>
        <a:srgbClr val="B1BFB2"/>
      </a:accent1>
      <a:accent2>
        <a:srgbClr val="E0D1A0"/>
      </a:accent2>
      <a:accent3>
        <a:srgbClr val="CAAF5D"/>
      </a:accent3>
      <a:accent4>
        <a:srgbClr val="661E25"/>
      </a:accent4>
      <a:accent5>
        <a:srgbClr val="CB3C49"/>
      </a:accent5>
      <a:accent6>
        <a:srgbClr val="DA565D"/>
      </a:accent6>
      <a:hlink>
        <a:srgbClr val="6C92A1"/>
      </a:hlink>
      <a:folHlink>
        <a:srgbClr val="7F7F7F"/>
      </a:folHlink>
    </a:clrScheme>
    <a:fontScheme name="Sales Meeting">
      <a:majorFont>
        <a:latin typeface="Tw Cen MT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8821</TotalTime>
  <Words>400</Words>
  <Application>Microsoft Office PowerPoint</Application>
  <PresentationFormat>Widescreen</PresentationFormat>
  <Paragraphs>47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Rockwell</vt:lpstr>
      <vt:lpstr>Times New Roman</vt:lpstr>
      <vt:lpstr>Tw Cen MT</vt:lpstr>
      <vt:lpstr>Twentieth Century</vt:lpstr>
      <vt:lpstr>1_Office Theme</vt:lpstr>
      <vt:lpstr>2_Office Theme</vt:lpstr>
      <vt:lpstr>What’s in the Box?</vt:lpstr>
      <vt:lpstr>STEP 1 Form Teams of Two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Tips for Real Estate Prospecting</dc:title>
  <dc:creator>Laurie Popp</dc:creator>
  <cp:lastModifiedBy>Clever Bird Fogel</cp:lastModifiedBy>
  <cp:revision>90</cp:revision>
  <cp:lastPrinted>2022-07-23T21:48:49Z</cp:lastPrinted>
  <dcterms:created xsi:type="dcterms:W3CDTF">2021-11-08T16:22:39Z</dcterms:created>
  <dcterms:modified xsi:type="dcterms:W3CDTF">2022-07-24T00:00:30Z</dcterms:modified>
</cp:coreProperties>
</file>