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1" r:id="rId2"/>
  </p:sldMasterIdLst>
  <p:notesMasterIdLst>
    <p:notesMasterId r:id="rId16"/>
  </p:notesMasterIdLst>
  <p:sldIdLst>
    <p:sldId id="285" r:id="rId3"/>
    <p:sldId id="282" r:id="rId4"/>
    <p:sldId id="257" r:id="rId5"/>
    <p:sldId id="258" r:id="rId6"/>
    <p:sldId id="260" r:id="rId7"/>
    <p:sldId id="261" r:id="rId8"/>
    <p:sldId id="281" r:id="rId9"/>
    <p:sldId id="279" r:id="rId10"/>
    <p:sldId id="263" r:id="rId11"/>
    <p:sldId id="280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D5D"/>
    <a:srgbClr val="D73154"/>
    <a:srgbClr val="444B80"/>
    <a:srgbClr val="7C83BA"/>
    <a:srgbClr val="193EA3"/>
    <a:srgbClr val="D88C55"/>
    <a:srgbClr val="F7984F"/>
    <a:srgbClr val="407A97"/>
    <a:srgbClr val="532D97"/>
    <a:srgbClr val="D7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63" autoAdjust="0"/>
    <p:restoredTop sz="75276" autoAdjust="0"/>
  </p:normalViewPr>
  <p:slideViewPr>
    <p:cSldViewPr snapToGrid="0">
      <p:cViewPr>
        <p:scale>
          <a:sx n="50" d="100"/>
          <a:sy n="50" d="100"/>
        </p:scale>
        <p:origin x="1284" y="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-1896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E852-4A5E-41B1-BADA-6CCB179127F6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996B5-99FC-40EC-8178-B2137DF39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8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Old Business </a:t>
            </a:r>
            <a:b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&amp;</a:t>
            </a:r>
            <a:b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2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New Business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7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98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996B5-99FC-40EC-8178-B2137DF398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C9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08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5DFF-A1BC-4400-89FF-7E7218BD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A9A3F-CD09-4A99-84CD-C1FCB54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02D2-F66F-4877-B56C-434DAAFE4BA8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2B003-895F-41C1-9D54-4B3F97FF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0CEA0-2716-4669-AD2D-F9557F9A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1DE2-1905-4837-A7A6-BB5080D9E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3274-5E2B-45B0-9BEC-059728975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2A918-0562-4498-9255-A9DED4669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130DF-4378-476A-89C1-F8D6FC19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288F-7C89-47E8-AE6E-7AA47D84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FD575-9795-456C-B666-BA02B36E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59A05-790D-4BE7-B830-8E67D648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A644-7CCB-4D6D-B3AD-2F57C24C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EE5A8-7EC0-4397-9EED-86186095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59C1-5CF9-4B25-9046-2E565BED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9961-616B-4C14-B97D-6AB72095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2A84-CCCA-47F3-B3B0-12AD968E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1BC7-8580-4B21-8867-5814CE628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366A3-8AAA-4625-9F5F-255FDBAD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BE51C-F673-4720-ABD3-10A78DB4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5ADC-3576-4D1F-9018-C730AEA9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0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0BA4-1944-409C-9E29-F60BEB15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6693-B639-4875-9C71-D74F21D43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DC7EE-3F54-46F7-9FAF-5C5214395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71733-B76B-432F-85F3-B8FDB9FE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2A6AA-AD42-4090-B054-5DD08977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A87CC-25CA-4D1A-B3A7-F772DAC7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FB16-208C-4208-9BD0-13030ECF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6B016-26C0-43E8-A1E2-1A13C9B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C3F50-8795-4D04-A665-91E38DA26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75192-D66E-49F1-B78A-F996EBE4C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F92C1-3C28-4EBF-A85E-8DFBA37D8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CD9D41-388F-4665-910D-64CAD8C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9803AC-13DE-4B96-B87B-6D7B1E95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4C9CB-A9A8-4D6D-9109-3AF65121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4AD7-7A08-42E4-BC9E-C90827DD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51C3-3AB4-4DFF-81E9-58A95EF2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F0C86-B66B-4783-909D-648C818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11999-86AD-478F-9ECD-2F7D1D5F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1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869C6-2F0F-4BAD-80CA-ECA0FEE2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A0286-BC6F-451B-BCF3-33570AF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D2363-75E6-443C-9A16-09DCB2EB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01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A926-1A43-4415-A795-53D92C1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FB0D-FB52-41FE-9B8C-4502CB60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850D-F7DD-4CE4-87D0-803CE39D2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8CC28-C34D-4AED-99E9-FDB2F0CD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AE244-EB24-4116-9005-940E3344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C5310-6363-46D0-AAF8-C690C1A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7B89-FB38-47FC-A6AD-C692E6AB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32161-D77A-4DD7-BD9D-2AA7088CA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61197-D291-45C7-A02C-9893AFB2E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98245-5DD9-4E71-AD76-5E6877F2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D33EF-52DE-4FBC-A01B-B6C749A6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24C6-F60C-4FB5-8031-23A05225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5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 preserve="1">
  <p:cSld name="2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29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4DD6-122A-41F1-A830-1AC47FB8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2E6C7-6418-44E1-B29F-86D14605F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E4FF-5D7D-488B-82A8-CA67B9DD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F54C3-769B-477A-A503-5CF7C4DF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8FDA-96A8-4FD2-BA14-652D67B1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3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713BB-0685-466E-9687-B61799297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11A92-8828-40BC-B386-E8E2D346A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06D3A-1EE1-489E-B646-5753758D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799E-054F-4B80-B63D-8F409C61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C2B2-D6F4-41F2-8D2C-D920971E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2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98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 preserve="1">
  <p:cSld name="3_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9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4152" y="1407858"/>
            <a:ext cx="2947416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8413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+mn-l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845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87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4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800"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93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 preserve="1">
  <p:cSld name="3_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627888" y="566926"/>
            <a:ext cx="4657344" cy="13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5861"/>
              </a:buClr>
              <a:buSzPts val="4400"/>
              <a:buFont typeface="Twentieth Century"/>
              <a:buNone/>
              <a:defRPr>
                <a:solidFill>
                  <a:srgbClr val="395861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33"/>
          <p:cNvSpPr/>
          <p:nvPr/>
        </p:nvSpPr>
        <p:spPr>
          <a:xfrm>
            <a:off x="6096000" y="566927"/>
            <a:ext cx="6096000" cy="5724145"/>
          </a:xfrm>
          <a:prstGeom prst="rect">
            <a:avLst/>
          </a:prstGeom>
          <a:solidFill>
            <a:srgbClr val="CFD8D0"/>
          </a:solidFill>
          <a:ln w="12700" cap="flat" cmpd="sng">
            <a:solidFill>
              <a:srgbClr val="818B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627889" y="2203894"/>
            <a:ext cx="4658106" cy="4087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4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>
                <a:solidFill>
                  <a:schemeClr val="dk2"/>
                </a:solidFill>
                <a:latin typeface="Tw Cen MT" panose="020B0602020104020603" pitchFamily="34" charset="0"/>
                <a:ea typeface="Tw Cen MT" panose="020B0602020104020603" pitchFamily="34" charset="0"/>
                <a:cs typeface="Tw Cen MT" panose="020B0602020104020603" pitchFamily="34" charset="0"/>
                <a:sym typeface="Twentieth Centur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77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>
              <a:latin typeface="+mn-lt"/>
            </a:endParaRPr>
          </a:p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 panose="02060603020205020403" pitchFamily="18" charset="0"/>
                <a:cs typeface="Rockwell" panose="02060603020205020403" pitchFamily="18" charset="0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7E592-CCFD-4018-95B6-C357ED30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192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400" b="0" i="0" u="none" strike="noStrike" cap="none">
          <a:solidFill>
            <a:schemeClr val="bg2"/>
          </a:solidFill>
          <a:latin typeface="Tw Cen MT" panose="020B0602020104020603" pitchFamily="34" charset="0"/>
          <a:ea typeface="Tw Cen MT" panose="020B06020201040206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6B43B-370F-414F-B020-DC37FDEE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580CA-C503-415F-B80C-2B51F28F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09CD-FFC2-4201-9173-E603B2070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735D2-AE06-4D49-8B23-B9D355826EA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9B57-AB46-4AC8-8F25-B97E3F31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7840-1817-46CA-B490-AEF0A8D80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F15B-8E6E-4167-93A7-64AEA412F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player.vimeo.com/video/645300988?h=b1e842cdfb&amp;app_id=122963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9154-AEB4-4CE4-89CD-8470C5A7E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11500" b="1" dirty="0">
                <a:solidFill>
                  <a:srgbClr val="444B80"/>
                </a:solidFill>
              </a:rPr>
              <a:t>April</a:t>
            </a:r>
            <a:br>
              <a:rPr lang="en-US" sz="6600" dirty="0"/>
            </a:br>
            <a:r>
              <a:rPr lang="en-US" sz="6600" dirty="0">
                <a:solidFill>
                  <a:srgbClr val="7C83BA"/>
                </a:solidFill>
              </a:rPr>
              <a:t>Efficient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6BD2B-B9A9-4A97-B724-EC7055B65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47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D3D-F327-4FBF-AF1D-DB9E94B6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Real Estate Trends</a:t>
            </a:r>
            <a:br>
              <a:rPr lang="en-US" sz="5400" dirty="0"/>
            </a:br>
            <a:r>
              <a:rPr lang="en-US" sz="6000" b="1" dirty="0"/>
              <a:t>Company Data</a:t>
            </a:r>
            <a:endParaRPr lang="en-US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542FCC-4094-43F0-A424-CF3109F8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13" name="Content Placeholder 12" descr="Figures of houses in different position and sizes">
            <a:extLst>
              <a:ext uri="{FF2B5EF4-FFF2-40B4-BE49-F238E27FC236}">
                <a16:creationId xmlns:a16="http://schemas.microsoft.com/office/drawing/2014/main" id="{2E830A02-398F-438E-897B-2899CBDC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53654"/>
          <a:stretch/>
        </p:blipFill>
        <p:spPr>
          <a:xfrm>
            <a:off x="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C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0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65321D-115F-4F7C-BCD2-F7D09C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aper house in yellow paint wall">
            <a:extLst>
              <a:ext uri="{FF2B5EF4-FFF2-40B4-BE49-F238E27FC236}">
                <a16:creationId xmlns:a16="http://schemas.microsoft.com/office/drawing/2014/main" id="{2D583263-B549-49F1-AD90-A2BFB4CB2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9001" b="5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1CEB5A-3D0F-4502-A67F-93A802D5F39D}"/>
              </a:ext>
            </a:extLst>
          </p:cNvPr>
          <p:cNvSpPr txBox="1"/>
          <p:nvPr/>
        </p:nvSpPr>
        <p:spPr>
          <a:xfrm>
            <a:off x="6235995" y="2470483"/>
            <a:ext cx="45347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Old Business </a:t>
            </a:r>
            <a:b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&amp;</a:t>
            </a:r>
            <a:b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Business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572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B3961A2E-1F15-4A5B-9369-071C8170EF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6FBB0-F295-468C-88DE-92A0BE39E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4"/>
            <a:ext cx="9795637" cy="16113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Next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9669D-D6C3-4A54-8A0D-1F31B40D3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000375"/>
            <a:ext cx="9795637" cy="25715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&lt;INSERT Date &amp; Time&gt;</a:t>
            </a:r>
          </a:p>
          <a:p>
            <a:r>
              <a:rPr lang="en-US" sz="3200" dirty="0">
                <a:solidFill>
                  <a:srgbClr val="FFFFFF"/>
                </a:solidFill>
              </a:rPr>
              <a:t>&lt;INSERT Location&gt;</a:t>
            </a:r>
          </a:p>
          <a:p>
            <a:r>
              <a:rPr lang="en-US" sz="3200" i="1" dirty="0">
                <a:solidFill>
                  <a:srgbClr val="FFFFFF"/>
                </a:solidFill>
              </a:rPr>
              <a:t>Real Estate Niches</a:t>
            </a:r>
          </a:p>
        </p:txBody>
      </p:sp>
    </p:spTree>
    <p:extLst>
      <p:ext uri="{BB962C8B-B14F-4D97-AF65-F5344CB8AC3E}">
        <p14:creationId xmlns:p14="http://schemas.microsoft.com/office/powerpoint/2010/main" val="39270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4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953D8-DC68-4625-8BA2-9D8B0669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299" y="1944233"/>
            <a:ext cx="3738531" cy="2969532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2400"/>
              </a:spcAft>
            </a:pPr>
            <a:r>
              <a:rPr lang="en-US" sz="4800" kern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April showers bring May flowers.</a:t>
            </a:r>
            <a:endParaRPr lang="en-US" sz="4400" kern="1200" dirty="0">
              <a:ln w="22225">
                <a:solidFill>
                  <a:schemeClr val="tx1"/>
                </a:solidFill>
                <a:miter lim="800000"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D27157-F6FE-4A2E-9854-879AE530A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182" b="12409"/>
          <a:stretch/>
        </p:blipFill>
        <p:spPr bwMode="auto">
          <a:xfrm>
            <a:off x="5492345" y="739086"/>
            <a:ext cx="5962650" cy="53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164E1-BDFA-4A50-A8FE-59DBDD78C800}"/>
              </a:ext>
            </a:extLst>
          </p:cNvPr>
          <p:cNvSpPr txBox="1"/>
          <p:nvPr/>
        </p:nvSpPr>
        <p:spPr>
          <a:xfrm>
            <a:off x="5391150" y="6170501"/>
            <a:ext cx="6165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Photo Credit: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FrontPorchPortraits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, Etsy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3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aindrop hanging on the tip of a leaf">
            <a:extLst>
              <a:ext uri="{FF2B5EF4-FFF2-40B4-BE49-F238E27FC236}">
                <a16:creationId xmlns:a16="http://schemas.microsoft.com/office/drawing/2014/main" id="{35FA1E1F-0990-4387-BB1E-25072C0E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670938-863A-45BD-A381-63920E77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5" y="1269846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500" kern="1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Welcome</a:t>
            </a:r>
            <a:endParaRPr lang="en-US" sz="8000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2135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ourglass">
            <a:extLst>
              <a:ext uri="{FF2B5EF4-FFF2-40B4-BE49-F238E27FC236}">
                <a16:creationId xmlns:a16="http://schemas.microsoft.com/office/drawing/2014/main" id="{C54D82A7-A070-4447-B6FC-DD0A0A1EE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3414" b="90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5A65EE0-C245-48A8-9171-BE937C5B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464459"/>
            <a:ext cx="5187877" cy="847199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rgbClr val="6C804A"/>
                </a:solidFill>
              </a:rPr>
              <a:t>Meeting Agenda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ECDE22-2D75-4A58-AA2E-AFF24BEB9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02" y="1814285"/>
            <a:ext cx="7370747" cy="4499429"/>
          </a:xfrm>
        </p:spPr>
        <p:txBody>
          <a:bodyPr anchor="t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Company Updates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Marketing Updates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Education Opportunities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Practical Learning: </a:t>
            </a:r>
            <a:r>
              <a:rPr lang="en-US" sz="2400" i="1" dirty="0"/>
              <a:t>Monthly Goal Setting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Real Estate Trends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Old Business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New Business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/>
              <a:t>Adjourn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8443DB-C662-4FAD-A2E4-BEE5FA41F803}"/>
              </a:ext>
            </a:extLst>
          </p:cNvPr>
          <p:cNvCxnSpPr>
            <a:cxnSpLocks/>
          </p:cNvCxnSpPr>
          <p:nvPr/>
        </p:nvCxnSpPr>
        <p:spPr>
          <a:xfrm>
            <a:off x="371093" y="1538516"/>
            <a:ext cx="4247453" cy="0"/>
          </a:xfrm>
          <a:prstGeom prst="line">
            <a:avLst/>
          </a:prstGeom>
          <a:ln w="28575">
            <a:solidFill>
              <a:srgbClr val="6C8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3443-E579-4B1B-BFE4-D2F42CA5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0" i="0" u="none" strike="noStrike" kern="1200" cap="none" dirty="0">
                <a:latin typeface="+mj-lt"/>
                <a:ea typeface="+mj-ea"/>
                <a:cs typeface="+mj-cs"/>
                <a:sym typeface="Twentieth Century"/>
              </a:rPr>
              <a:t>Company Updates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B9420-B97D-4489-88AB-0E7DAC09D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7" name="Picture 6" descr="Conference room table">
            <a:extLst>
              <a:ext uri="{FF2B5EF4-FFF2-40B4-BE49-F238E27FC236}">
                <a16:creationId xmlns:a16="http://schemas.microsoft.com/office/drawing/2014/main" id="{A3B0CB73-EAAC-44BB-BEF2-3D5B2B8DE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886A23-F7BB-44CC-BE7F-FD7F54D88506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2000" b="0" i="0" u="none" strike="noStrike" cap="none" dirty="0"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5765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Content Placeholder 36" descr="Colorful pins connected with a thread">
            <a:extLst>
              <a:ext uri="{FF2B5EF4-FFF2-40B4-BE49-F238E27FC236}">
                <a16:creationId xmlns:a16="http://schemas.microsoft.com/office/drawing/2014/main" id="{F74BD6D5-3D30-43DA-963D-257ECF57BB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6" y="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A2A89-BAB0-4381-8D10-513A85F2D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843534"/>
            <a:ext cx="5724907" cy="9235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Marketing Updates</a:t>
            </a:r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5798FAF-C1DD-47FE-AC29-B8331903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351314"/>
            <a:ext cx="5724906" cy="35739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6C33EB-333D-4896-82A3-E2B7DA7E786E}"/>
              </a:ext>
            </a:extLst>
          </p:cNvPr>
          <p:cNvCxnSpPr/>
          <p:nvPr/>
        </p:nvCxnSpPr>
        <p:spPr>
          <a:xfrm>
            <a:off x="371093" y="1930400"/>
            <a:ext cx="5724907" cy="0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2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006AC-5006-45A0-9BDF-F17D9F04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Education Opportunities</a:t>
            </a:r>
          </a:p>
        </p:txBody>
      </p:sp>
      <p:sp>
        <p:nvSpPr>
          <p:cNvPr id="36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6D83E6F4-EBF3-4155-9362-2EEE8AAF2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457" y="3355848"/>
            <a:ext cx="7068547" cy="2825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April Lunch &amp; Learn: </a:t>
            </a:r>
            <a:r>
              <a:rPr lang="en-US" sz="3200" i="1" dirty="0"/>
              <a:t>How to Identify and Evaluate Profitable Lead Sources</a:t>
            </a:r>
          </a:p>
          <a:p>
            <a:pPr marL="0" indent="0">
              <a:buNone/>
            </a:pPr>
            <a:r>
              <a:rPr lang="en-US" sz="3200" dirty="0"/>
              <a:t>&lt;INSERT DATE &amp; TIME&gt;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Content Placeholder 5" descr="Books stacked on a wooden table">
            <a:extLst>
              <a:ext uri="{FF2B5EF4-FFF2-40B4-BE49-F238E27FC236}">
                <a16:creationId xmlns:a16="http://schemas.microsoft.com/office/drawing/2014/main" id="{E5A30CA6-93BE-4533-B59C-0781A5889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t="-1" r="6250" b="-1"/>
          <a:stretch/>
        </p:blipFill>
        <p:spPr>
          <a:xfrm>
            <a:off x="7953153" y="10"/>
            <a:ext cx="423884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onthly Goal Setting Activity">
            <a:hlinkClick r:id="" action="ppaction://media"/>
            <a:extLst>
              <a:ext uri="{FF2B5EF4-FFF2-40B4-BE49-F238E27FC236}">
                <a16:creationId xmlns:a16="http://schemas.microsoft.com/office/drawing/2014/main" id="{1BD9DCBE-2589-4EF1-B816-E863416F84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9636" y="521304"/>
            <a:ext cx="10292727" cy="58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D3D-F327-4FBF-AF1D-DB9E94B6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Real Estate Trends</a:t>
            </a:r>
            <a:br>
              <a:rPr lang="en-US" sz="5400" dirty="0"/>
            </a:br>
            <a:r>
              <a:rPr lang="en-US" sz="6000" b="1" dirty="0"/>
              <a:t>Market Report</a:t>
            </a:r>
            <a:endParaRPr lang="en-US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542FCC-4094-43F0-A424-CF3109F8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13" name="Content Placeholder 12" descr="Graphs on a display with reflection of office">
            <a:extLst>
              <a:ext uri="{FF2B5EF4-FFF2-40B4-BE49-F238E27FC236}">
                <a16:creationId xmlns:a16="http://schemas.microsoft.com/office/drawing/2014/main" id="{2E830A02-398F-438E-897B-2899CBDC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4" r="2747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C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7D3D-F327-4FBF-AF1D-DB9E94B6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Real Estate Trends</a:t>
            </a:r>
            <a:br>
              <a:rPr lang="en-US" sz="5400" dirty="0"/>
            </a:br>
            <a:r>
              <a:rPr lang="en-US" sz="6000" b="1" dirty="0"/>
              <a:t>Production Updates</a:t>
            </a:r>
            <a:endParaRPr lang="en-US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542FCC-4094-43F0-A424-CF3109F8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dirty="0"/>
          </a:p>
        </p:txBody>
      </p:sp>
      <p:pic>
        <p:nvPicPr>
          <p:cNvPr id="13" name="Content Placeholder 12" descr="Close up of a toy house with a green roof">
            <a:extLst>
              <a:ext uri="{FF2B5EF4-FFF2-40B4-BE49-F238E27FC236}">
                <a16:creationId xmlns:a16="http://schemas.microsoft.com/office/drawing/2014/main" id="{2E830A02-398F-438E-897B-2899CBDCE4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t="-1" r="3951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2C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95861"/>
      </a:dk2>
      <a:lt2>
        <a:srgbClr val="FFFFFF"/>
      </a:lt2>
      <a:accent1>
        <a:srgbClr val="B1BFB2"/>
      </a:accent1>
      <a:accent2>
        <a:srgbClr val="E0D1A0"/>
      </a:accent2>
      <a:accent3>
        <a:srgbClr val="CAAF5D"/>
      </a:accent3>
      <a:accent4>
        <a:srgbClr val="661E25"/>
      </a:accent4>
      <a:accent5>
        <a:srgbClr val="CB3C49"/>
      </a:accent5>
      <a:accent6>
        <a:srgbClr val="DA565D"/>
      </a:accent6>
      <a:hlink>
        <a:srgbClr val="6C92A1"/>
      </a:hlink>
      <a:folHlink>
        <a:srgbClr val="7F7F7F"/>
      </a:folHlink>
    </a:clrScheme>
    <a:fontScheme name="Sales Meeting">
      <a:majorFont>
        <a:latin typeface="Tw Cen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5242</TotalTime>
  <Words>124</Words>
  <Application>Microsoft Office PowerPoint</Application>
  <PresentationFormat>Widescreen</PresentationFormat>
  <Paragraphs>41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Times New Roman</vt:lpstr>
      <vt:lpstr>Tw Cen MT</vt:lpstr>
      <vt:lpstr>Twentieth Century</vt:lpstr>
      <vt:lpstr>1_Office Theme</vt:lpstr>
      <vt:lpstr>Office Theme</vt:lpstr>
      <vt:lpstr>April Efficient Systems</vt:lpstr>
      <vt:lpstr>Welcome</vt:lpstr>
      <vt:lpstr>Meeting Agenda</vt:lpstr>
      <vt:lpstr>Company Updates</vt:lpstr>
      <vt:lpstr>Marketing Updates</vt:lpstr>
      <vt:lpstr>Education Opportunities</vt:lpstr>
      <vt:lpstr>PowerPoint Presentation</vt:lpstr>
      <vt:lpstr>Real Estate Trends Market Report</vt:lpstr>
      <vt:lpstr>Real Estate Trends Production Updates</vt:lpstr>
      <vt:lpstr>Real Estate Trends Company Data</vt:lpstr>
      <vt:lpstr>PowerPoint Presentation</vt:lpstr>
      <vt:lpstr>Next Meeting</vt:lpstr>
      <vt:lpstr>April showers bring May flowers.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Clever Bird Fogel</dc:creator>
  <cp:lastModifiedBy>Danielle Fogel</cp:lastModifiedBy>
  <cp:revision>48</cp:revision>
  <dcterms:created xsi:type="dcterms:W3CDTF">2021-11-05T15:17:42Z</dcterms:created>
  <dcterms:modified xsi:type="dcterms:W3CDTF">2022-03-20T21:44:46Z</dcterms:modified>
</cp:coreProperties>
</file>