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1" r:id="rId2"/>
  </p:sldMasterIdLst>
  <p:notesMasterIdLst>
    <p:notesMasterId r:id="rId17"/>
  </p:notesMasterIdLst>
  <p:sldIdLst>
    <p:sldId id="256" r:id="rId3"/>
    <p:sldId id="282" r:id="rId4"/>
    <p:sldId id="257" r:id="rId5"/>
    <p:sldId id="258" r:id="rId6"/>
    <p:sldId id="283" r:id="rId7"/>
    <p:sldId id="260" r:id="rId8"/>
    <p:sldId id="261" r:id="rId9"/>
    <p:sldId id="281" r:id="rId10"/>
    <p:sldId id="279" r:id="rId11"/>
    <p:sldId id="263" r:id="rId12"/>
    <p:sldId id="280" r:id="rId13"/>
    <p:sldId id="268" r:id="rId14"/>
    <p:sldId id="270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D901"/>
    <a:srgbClr val="FDB7A3"/>
    <a:srgbClr val="F32E4F"/>
    <a:srgbClr val="E0E169"/>
    <a:srgbClr val="407A97"/>
    <a:srgbClr val="134B51"/>
    <a:srgbClr val="A3E3E9"/>
    <a:srgbClr val="636521"/>
    <a:srgbClr val="D8D98D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63" autoAdjust="0"/>
    <p:restoredTop sz="75276" autoAdjust="0"/>
  </p:normalViewPr>
  <p:slideViewPr>
    <p:cSldViewPr snapToGrid="0">
      <p:cViewPr>
        <p:scale>
          <a:sx n="50" d="100"/>
          <a:sy n="50" d="100"/>
        </p:scale>
        <p:origin x="36" y="30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 varScale="1">
      <p:scale>
        <a:sx n="100" d="100"/>
        <a:sy n="100" d="100"/>
      </p:scale>
      <p:origin x="0" y="-6060"/>
    </p:cViewPr>
  </p:sorterViewPr>
  <p:notesViewPr>
    <p:cSldViewPr snapToGrid="0">
      <p:cViewPr varScale="1">
        <p:scale>
          <a:sx n="91" d="100"/>
          <a:sy n="91" d="100"/>
        </p:scale>
        <p:origin x="375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EDE852-4A5E-41B1-BADA-6CCB179127F6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996B5-99FC-40EC-8178-B2137DF39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579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69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69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988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kern="12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Old Business </a:t>
            </a:r>
            <a:br>
              <a:rPr lang="en-US" sz="1200" kern="12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1200" kern="12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&amp;</a:t>
            </a:r>
            <a:br>
              <a:rPr lang="en-US" sz="1200" kern="12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1200" kern="12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New Business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861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74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98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050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67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63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359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029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68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58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235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 type="titleOnly" preserve="1">
  <p:cSld name="1_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2"/>
          <p:cNvSpPr/>
          <p:nvPr/>
        </p:nvSpPr>
        <p:spPr>
          <a:xfrm>
            <a:off x="0" y="0"/>
            <a:ext cx="4446529" cy="6858000"/>
          </a:xfrm>
          <a:custGeom>
            <a:avLst/>
            <a:gdLst/>
            <a:ahLst/>
            <a:cxnLst/>
            <a:rect l="l" t="t" r="r" b="b"/>
            <a:pathLst>
              <a:path w="4446529" h="6858000" extrusionOk="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6C92A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2"/>
          <p:cNvSpPr txBox="1">
            <a:spLocks noGrp="1"/>
          </p:cNvSpPr>
          <p:nvPr>
            <p:ph type="title"/>
          </p:nvPr>
        </p:nvSpPr>
        <p:spPr>
          <a:xfrm>
            <a:off x="454152" y="1407858"/>
            <a:ext cx="2947416" cy="374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wentieth Century"/>
              <a:buNone/>
              <a:defRPr>
                <a:solidFill>
                  <a:schemeClr val="lt1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7082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B5DFF-A1BC-4400-89FF-7E7218BDC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3A9A3F-CD09-4A99-84CD-C1FCB54AF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602D2-F66F-4877-B56C-434DAAFE4BA8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A2B003-895F-41C1-9D54-4B3F97FFA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20CEA0-2716-4669-AD2D-F9557F9A4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61DE2-1905-4837-A7A6-BB5080D9E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132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13274-5E2B-45B0-9BEC-0597289754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E2A918-0562-4498-9255-A9DED4669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130DF-4378-476A-89C1-F8D6FC19E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B288F-7C89-47E8-AE6E-7AA47D84E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FD575-9795-456C-B666-BA02B36EE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46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59A05-790D-4BE7-B830-8E67D6485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FA644-7CCB-4D6D-B3AD-2F57C24C5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EE5A8-7EC0-4397-9EED-86186095D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359C1-5CF9-4B25-9046-2E565BEDA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79961-616B-4C14-B97D-6AB720950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80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92A84-CCCA-47F3-B3B0-12AD968EA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C1BC7-8580-4B21-8867-5814CE6288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366A3-8AAA-4625-9F5F-255FDBAD3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BE51C-F673-4720-ABD3-10A78DB46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315ADC-3576-4D1F-9018-C730AEA95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880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80BA4-1944-409C-9E29-F60BEB155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46693-B639-4875-9C71-D74F21D43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1DC7EE-3F54-46F7-9FAF-5C5214395B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071733-B76B-432F-85F3-B8FDB9FED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72A6AA-AD42-4090-B054-5DD089777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8A87CC-25CA-4D1A-B3A7-F772DAC70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601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5FB16-208C-4208-9BD0-13030ECF8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6B016-26C0-43E8-A1E2-1A13C9B8D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9C3F50-8795-4D04-A665-91E38DA260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775192-D66E-49F1-B78A-F996EBE4C6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8F92C1-3C28-4EBF-A85E-8DFBA37D86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CD9D41-388F-4665-910D-64CAD8C10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9803AC-13DE-4B96-B87B-6D7B1E95A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D4C9CB-A9A8-4D6D-9109-3AF651216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31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04AD7-7A08-42E4-BC9E-C90827DD8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8351C3-3AB4-4DFF-81E9-58A95EF2D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2F0C86-B66B-4783-909D-648C81875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F11999-86AD-478F-9ECD-2F7D1D5F2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581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2869C6-2F0F-4BAD-80CA-ECA0FEE29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0286-BC6F-451B-BCF3-33570AF70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9D2363-75E6-443C-9A16-09DCB2EBE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01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EA926-1A43-4415-A795-53D92C1B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9FB0D-FB52-41FE-9B8C-4502CB604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7850D-F7DD-4CE4-87D0-803CE39D2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D8CC28-C34D-4AED-99E9-FDB2F0CD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AE244-EB24-4116-9005-940E3344C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C5310-6363-46D0-AAF8-C690C1A25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2964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57B89-FB38-47FC-A6AD-C692E6ABD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432161-D77A-4DD7-BD9D-2AA7088CAA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C61197-D291-45C7-A02C-9893AFB2E1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D98245-5DD9-4E71-AD76-5E6877F25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D33EF-52DE-4FBC-A01B-B6C749A65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B024C6-F60C-4FB5-8031-23A052253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57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 type="titleOnly" preserve="1">
  <p:cSld name="2_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2"/>
          <p:cNvSpPr/>
          <p:nvPr/>
        </p:nvSpPr>
        <p:spPr>
          <a:xfrm>
            <a:off x="0" y="0"/>
            <a:ext cx="4446529" cy="6858000"/>
          </a:xfrm>
          <a:custGeom>
            <a:avLst/>
            <a:gdLst/>
            <a:ahLst/>
            <a:cxnLst/>
            <a:rect l="l" t="t" r="r" b="b"/>
            <a:pathLst>
              <a:path w="4446529" h="6858000" extrusionOk="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2"/>
          <p:cNvSpPr txBox="1">
            <a:spLocks noGrp="1"/>
          </p:cNvSpPr>
          <p:nvPr>
            <p:ph type="title"/>
          </p:nvPr>
        </p:nvSpPr>
        <p:spPr>
          <a:xfrm>
            <a:off x="454152" y="1407858"/>
            <a:ext cx="2947416" cy="374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wentieth Century"/>
              <a:buNone/>
              <a:defRPr>
                <a:solidFill>
                  <a:schemeClr val="lt1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5298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E4DD6-122A-41F1-A830-1AC47FB80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52E6C7-6418-44E1-B29F-86D14605FD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9E4FF-5D7D-488B-82A8-CA67B9DD6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F54C3-769B-477A-A503-5CF7C4DF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38FDA-96A8-4FD2-BA14-652D67B1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839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B713BB-0685-466E-9687-B617992973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111A92-8828-40BC-B386-E8E2D346A7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06D3A-1EE1-489E-B646-5753758D8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2799E-054F-4B80-B63D-8F409C610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3BC2B2-D6F4-41F2-8D2C-D920971ED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21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 preserve="1">
  <p:cSld name="2_Title 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2"/>
          <p:cNvSpPr/>
          <p:nvPr/>
        </p:nvSpPr>
        <p:spPr>
          <a:xfrm>
            <a:off x="0" y="0"/>
            <a:ext cx="4446529" cy="6858000"/>
          </a:xfrm>
          <a:custGeom>
            <a:avLst/>
            <a:gdLst/>
            <a:ahLst/>
            <a:cxnLst/>
            <a:rect l="l" t="t" r="r" b="b"/>
            <a:pathLst>
              <a:path w="4446529" h="6858000" extrusionOk="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958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454152" y="1407858"/>
            <a:ext cx="2947416" cy="374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wentieth Century"/>
              <a:buNone/>
              <a:defRPr>
                <a:solidFill>
                  <a:schemeClr val="lt1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6983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 preserve="1">
  <p:cSld name="3_Title 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2"/>
          <p:cNvSpPr/>
          <p:nvPr/>
        </p:nvSpPr>
        <p:spPr>
          <a:xfrm>
            <a:off x="0" y="0"/>
            <a:ext cx="4446529" cy="6858000"/>
          </a:xfrm>
          <a:custGeom>
            <a:avLst/>
            <a:gdLst/>
            <a:ahLst/>
            <a:cxnLst/>
            <a:rect l="l" t="t" r="r" b="b"/>
            <a:pathLst>
              <a:path w="4446529" h="6858000" extrusionOk="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958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454152" y="1407858"/>
            <a:ext cx="2947416" cy="374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wentieth Century"/>
              <a:buNone/>
              <a:defRPr>
                <a:solidFill>
                  <a:schemeClr val="lt1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4" name="Google Shape;74;p32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CFD8D0"/>
          </a:solidFill>
          <a:ln w="12700" cap="flat" cmpd="sng">
            <a:solidFill>
              <a:srgbClr val="818B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3384136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wentieth Century"/>
              <a:buNone/>
              <a:defRPr sz="6000">
                <a:solidFill>
                  <a:schemeClr val="dk2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+mn-l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8459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wentieth Century"/>
              <a:buNone/>
              <a:defRPr sz="6000">
                <a:solidFill>
                  <a:schemeClr val="dk2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8" name="Google Shape;58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latin typeface="+mn-l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59" name="Google Shape;59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873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5400">
                <a:solidFill>
                  <a:schemeClr val="dk2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" name="Google Shape;64;p3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>
                <a:latin typeface="+mn-l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65" name="Google Shape;65;p3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+mn-l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66" name="Google Shape;66;p3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>
                <a:latin typeface="+mn-l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67" name="Google Shape;67;p3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800">
                <a:latin typeface="+mn-l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68" name="Google Shape;6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8930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Only" preserve="1">
  <p:cSld name="3_Title 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3"/>
          <p:cNvSpPr txBox="1">
            <a:spLocks noGrp="1"/>
          </p:cNvSpPr>
          <p:nvPr>
            <p:ph type="title"/>
          </p:nvPr>
        </p:nvSpPr>
        <p:spPr>
          <a:xfrm>
            <a:off x="627888" y="566926"/>
            <a:ext cx="4657344" cy="1398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861"/>
              </a:buClr>
              <a:buSzPts val="4400"/>
              <a:buFont typeface="Twentieth Century"/>
              <a:buNone/>
              <a:defRPr>
                <a:solidFill>
                  <a:srgbClr val="395861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" name="Google Shape;77;p33"/>
          <p:cNvSpPr/>
          <p:nvPr/>
        </p:nvSpPr>
        <p:spPr>
          <a:xfrm>
            <a:off x="6096000" y="566927"/>
            <a:ext cx="6096000" cy="5724145"/>
          </a:xfrm>
          <a:prstGeom prst="rect">
            <a:avLst/>
          </a:prstGeom>
          <a:solidFill>
            <a:srgbClr val="CFD8D0"/>
          </a:solidFill>
          <a:ln w="12700" cap="flat" cmpd="sng">
            <a:solidFill>
              <a:srgbClr val="818B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78" name="Google Shape;78;p33"/>
          <p:cNvSpPr txBox="1">
            <a:spLocks noGrp="1"/>
          </p:cNvSpPr>
          <p:nvPr>
            <p:ph type="body" idx="1"/>
          </p:nvPr>
        </p:nvSpPr>
        <p:spPr>
          <a:xfrm>
            <a:off x="627889" y="2203894"/>
            <a:ext cx="4658106" cy="4087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+mn-l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840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 preserve="1">
  <p:cSld name="Content with Caption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>
                <a:solidFill>
                  <a:schemeClr val="dk2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1" name="Google Shape;81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82" name="Google Shape;82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+mn-l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83" name="Google Shape;83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0776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 lang="en-US" dirty="0">
              <a:latin typeface="+mn-lt"/>
            </a:endParaRPr>
          </a:p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+mn-lt"/>
                <a:ea typeface="Rockwell" panose="02060603020205020403" pitchFamily="18" charset="0"/>
                <a:cs typeface="Rockwell" panose="02060603020205020403" pitchFamily="18" charset="0"/>
                <a:sym typeface="Rockwel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 lang="en-US"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+mn-lt"/>
                <a:ea typeface="Rockwell"/>
                <a:cs typeface="Rockwell"/>
                <a:sym typeface="Rockwel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 lang="en-US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17E592-CCFD-4018-95B6-C357ED300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71923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400" b="0" i="0" u="none" strike="noStrike" cap="none">
          <a:solidFill>
            <a:schemeClr val="bg2"/>
          </a:solidFill>
          <a:latin typeface="Tw Cen MT" panose="020B0602020104020603" pitchFamily="34" charset="0"/>
          <a:ea typeface="Tw Cen MT" panose="020B0602020104020603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5080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buNone/>
        <a:defRPr sz="1400" b="0" i="0" u="none" strike="noStrike" cap="none">
          <a:solidFill>
            <a:srgbClr val="000000"/>
          </a:solidFill>
          <a:latin typeface="+mn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36B43B-370F-414F-B020-DC37FDEE3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580CA-C503-415F-B80C-2B51F28FE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209CD-FFC2-4201-9173-E603B20702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735D2-AE06-4D49-8B23-B9D355826EA9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3F9B57-AB46-4AC8-8F25-B97E3F3139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57840-1817-46CA-B490-AEF0A8D806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61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7.xml"/><Relationship Id="rId1" Type="http://schemas.openxmlformats.org/officeDocument/2006/relationships/video" Target="https://player.vimeo.com/video/645300988?h=b1e842cdfb&amp;app_id=122963" TargetMode="Externa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e bar grapah in geometric blocks">
            <a:extLst>
              <a:ext uri="{FF2B5EF4-FFF2-40B4-BE49-F238E27FC236}">
                <a16:creationId xmlns:a16="http://schemas.microsoft.com/office/drawing/2014/main" id="{2836BD2B-B9A9-4A97-B724-EC7055B65D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5" r="11869" b="68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D19154-AEB4-4CE4-89CD-8470C5A7E7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2078" y="722148"/>
            <a:ext cx="5938704" cy="2387600"/>
          </a:xfrm>
        </p:spPr>
        <p:txBody>
          <a:bodyPr>
            <a:normAutofit/>
          </a:bodyPr>
          <a:lstStyle/>
          <a:p>
            <a:pPr algn="l"/>
            <a:r>
              <a:rPr lang="en-US" sz="9600" b="1" dirty="0">
                <a:solidFill>
                  <a:srgbClr val="134B51"/>
                </a:solidFill>
              </a:rPr>
              <a:t>March</a:t>
            </a:r>
            <a:br>
              <a:rPr lang="en-US" sz="80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Sustainable Growth</a:t>
            </a:r>
            <a:endParaRPr lang="en-US" sz="66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18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67D3D-F327-4FBF-AF1D-DB9E94B6B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Real Estate Trends</a:t>
            </a:r>
            <a:br>
              <a:rPr lang="en-US" sz="5400" dirty="0"/>
            </a:br>
            <a:r>
              <a:rPr lang="en-US" sz="6000" b="1" dirty="0"/>
              <a:t>Production Updates</a:t>
            </a:r>
            <a:endParaRPr lang="en-US" sz="5400" b="1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7542FCC-4094-43F0-A424-CF3109F8F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3200" dirty="0"/>
          </a:p>
        </p:txBody>
      </p:sp>
      <p:pic>
        <p:nvPicPr>
          <p:cNvPr id="13" name="Content Placeholder 12" descr="Close up of a toy house with a green roof">
            <a:extLst>
              <a:ext uri="{FF2B5EF4-FFF2-40B4-BE49-F238E27FC236}">
                <a16:creationId xmlns:a16="http://schemas.microsoft.com/office/drawing/2014/main" id="{2E830A02-398F-438E-897B-2899CBDCE4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8" t="-1" r="39512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62C6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34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67D3D-F327-4FBF-AF1D-DB9E94B6B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Real Estate Trends</a:t>
            </a:r>
            <a:br>
              <a:rPr lang="en-US" sz="5400" dirty="0"/>
            </a:br>
            <a:r>
              <a:rPr lang="en-US" sz="6000" b="1" dirty="0"/>
              <a:t>Company Data</a:t>
            </a:r>
            <a:endParaRPr lang="en-US" sz="5400" b="1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7542FCC-4094-43F0-A424-CF3109F8F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3200" dirty="0"/>
          </a:p>
        </p:txBody>
      </p:sp>
      <p:pic>
        <p:nvPicPr>
          <p:cNvPr id="13" name="Content Placeholder 12" descr="Figures of houses in different position and sizes">
            <a:extLst>
              <a:ext uri="{FF2B5EF4-FFF2-40B4-BE49-F238E27FC236}">
                <a16:creationId xmlns:a16="http://schemas.microsoft.com/office/drawing/2014/main" id="{2E830A02-398F-438E-897B-2899CBDCE4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6" r="53654"/>
          <a:stretch/>
        </p:blipFill>
        <p:spPr>
          <a:xfrm>
            <a:off x="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62C6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108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765321D-115F-4F7C-BCD2-F7D09C33C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Paper house in yellow paint wall">
            <a:extLst>
              <a:ext uri="{FF2B5EF4-FFF2-40B4-BE49-F238E27FC236}">
                <a16:creationId xmlns:a16="http://schemas.microsoft.com/office/drawing/2014/main" id="{2D583263-B549-49F1-AD90-A2BFB4CB22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0" t="19001" b="50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1CEB5A-3D0F-4502-A67F-93A802D5F39D}"/>
              </a:ext>
            </a:extLst>
          </p:cNvPr>
          <p:cNvSpPr txBox="1"/>
          <p:nvPr/>
        </p:nvSpPr>
        <p:spPr>
          <a:xfrm>
            <a:off x="6235995" y="2470483"/>
            <a:ext cx="453478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Old Business </a:t>
            </a:r>
            <a:br>
              <a:rPr lang="en-US" sz="60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60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&amp;</a:t>
            </a:r>
            <a:br>
              <a:rPr lang="en-US" sz="60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60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New Business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25727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5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 descr="Writing an appointment on a paper agenda">
            <a:extLst>
              <a:ext uri="{FF2B5EF4-FFF2-40B4-BE49-F238E27FC236}">
                <a16:creationId xmlns:a16="http://schemas.microsoft.com/office/drawing/2014/main" id="{B3961A2E-1F15-4A5B-9369-071C8170EF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t="15730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C6FBB0-F295-468C-88DE-92A0BE39E7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8181" y="1122364"/>
            <a:ext cx="9795637" cy="161131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Next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B9669D-D6C3-4A54-8A0D-1F31B40D34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8181" y="3000375"/>
            <a:ext cx="9795637" cy="257152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&lt;INSERT Date &amp; Time&gt;</a:t>
            </a:r>
          </a:p>
          <a:p>
            <a:r>
              <a:rPr lang="en-US" sz="3200" dirty="0">
                <a:solidFill>
                  <a:srgbClr val="FFFFFF"/>
                </a:solidFill>
              </a:rPr>
              <a:t>&lt;INSERT Location&gt;</a:t>
            </a:r>
          </a:p>
          <a:p>
            <a:r>
              <a:rPr lang="en-US" sz="3200" i="1" dirty="0">
                <a:solidFill>
                  <a:srgbClr val="FFFFFF"/>
                </a:solidFill>
              </a:rPr>
              <a:t>Scheduling Prospecting Time</a:t>
            </a:r>
          </a:p>
        </p:txBody>
      </p:sp>
    </p:spTree>
    <p:extLst>
      <p:ext uri="{BB962C8B-B14F-4D97-AF65-F5344CB8AC3E}">
        <p14:creationId xmlns:p14="http://schemas.microsoft.com/office/powerpoint/2010/main" val="392709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4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4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/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7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 hidden="1">
            <a:extLst>
              <a:ext uri="{FF2B5EF4-FFF2-40B4-BE49-F238E27FC236}">
                <a16:creationId xmlns:a16="http://schemas.microsoft.com/office/drawing/2014/main" id="{58153EC8-8E01-4D70-B575-24ABD35A1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3881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E953D8-DC68-4625-8BA2-9D8B0669E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229" y="2002518"/>
            <a:ext cx="4806184" cy="2852964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2400"/>
              </a:spcAft>
            </a:pPr>
            <a:r>
              <a:rPr lang="en-US" sz="6600" b="1" kern="1200" dirty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March 12th</a:t>
            </a:r>
            <a:br>
              <a:rPr lang="en-US" sz="5400" b="1" kern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4800" kern="1200" dirty="0">
                <a:ln w="0"/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National Plant </a:t>
            </a:r>
            <a:br>
              <a:rPr lang="en-US" sz="4800" kern="1200" dirty="0">
                <a:ln w="0"/>
                <a:solidFill>
                  <a:schemeClr val="accent4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 dirty="0">
                <a:ln w="0"/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a Flower Day</a:t>
            </a:r>
            <a:endParaRPr lang="en-US" sz="5400" kern="1200" dirty="0">
              <a:ln w="22225">
                <a:solidFill>
                  <a:schemeClr val="tx1"/>
                </a:solidFill>
                <a:miter lim="800000"/>
              </a:ln>
              <a:solidFill>
                <a:schemeClr val="accent4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Your Referrals Make My Business Bloom Pop by Tag image 1">
            <a:extLst>
              <a:ext uri="{FF2B5EF4-FFF2-40B4-BE49-F238E27FC236}">
                <a16:creationId xmlns:a16="http://schemas.microsoft.com/office/drawing/2014/main" id="{65D27157-F6FE-4A2E-9854-879AE530A2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6" r="-1" b="6822"/>
          <a:stretch/>
        </p:blipFill>
        <p:spPr bwMode="auto">
          <a:xfrm>
            <a:off x="6095999" y="10"/>
            <a:ext cx="610565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6164E1-BDFA-4A50-A8FE-59DBDD78C800}"/>
              </a:ext>
            </a:extLst>
          </p:cNvPr>
          <p:cNvSpPr txBox="1"/>
          <p:nvPr/>
        </p:nvSpPr>
        <p:spPr>
          <a:xfrm>
            <a:off x="6248400" y="6284687"/>
            <a:ext cx="4666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</a:rPr>
              <a:t>Photo Credit: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BigTopCreations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, Etsy</a:t>
            </a:r>
          </a:p>
        </p:txBody>
      </p:sp>
    </p:spTree>
    <p:extLst>
      <p:ext uri="{BB962C8B-B14F-4D97-AF65-F5344CB8AC3E}">
        <p14:creationId xmlns:p14="http://schemas.microsoft.com/office/powerpoint/2010/main" val="143030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rushstrokes in gradient colors of mint green, yellow, and magenta">
            <a:extLst>
              <a:ext uri="{FF2B5EF4-FFF2-40B4-BE49-F238E27FC236}">
                <a16:creationId xmlns:a16="http://schemas.microsoft.com/office/drawing/2014/main" id="{35FA1E1F-0990-4387-BB1E-25072C0E6E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/>
        </p:blipFill>
        <p:spPr>
          <a:xfrm>
            <a:off x="-1505" y="6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670938-863A-45BD-A381-63920E779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85" y="1240349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9600" kern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Welcome</a:t>
            </a:r>
            <a:endParaRPr lang="en-US" sz="8000" kern="120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121356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Hourglass">
            <a:extLst>
              <a:ext uri="{FF2B5EF4-FFF2-40B4-BE49-F238E27FC236}">
                <a16:creationId xmlns:a16="http://schemas.microsoft.com/office/drawing/2014/main" id="{C54D82A7-A070-4447-B6FC-DD0A0A1EE1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1" r="3414" b="9089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5A65EE0-C245-48A8-9171-BE937C5BF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464459"/>
            <a:ext cx="5187877" cy="847199"/>
          </a:xfrm>
        </p:spPr>
        <p:txBody>
          <a:bodyPr anchor="b">
            <a:normAutofit/>
          </a:bodyPr>
          <a:lstStyle/>
          <a:p>
            <a:r>
              <a:rPr lang="en-US" sz="4800" dirty="0">
                <a:solidFill>
                  <a:srgbClr val="6C804A"/>
                </a:solidFill>
              </a:rPr>
              <a:t>Meeting Agenda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BECDE22-2D75-4A58-AA2E-AFF24BEB9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402" y="1814285"/>
            <a:ext cx="7370747" cy="4499429"/>
          </a:xfrm>
        </p:spPr>
        <p:txBody>
          <a:bodyPr anchor="t"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Company Updates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Contest Updates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Marketing Updates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Education Opportunities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Practical Learning: </a:t>
            </a:r>
            <a:r>
              <a:rPr lang="en-US" sz="2400" i="1" dirty="0"/>
              <a:t>Monthly Goal Setting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Real Estate Trends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Old Business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New Business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Adjourn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8443DB-C662-4FAD-A2E4-BEE5FA41F803}"/>
              </a:ext>
            </a:extLst>
          </p:cNvPr>
          <p:cNvCxnSpPr>
            <a:cxnSpLocks/>
          </p:cNvCxnSpPr>
          <p:nvPr/>
        </p:nvCxnSpPr>
        <p:spPr>
          <a:xfrm>
            <a:off x="371093" y="1538516"/>
            <a:ext cx="4247453" cy="0"/>
          </a:xfrm>
          <a:prstGeom prst="line">
            <a:avLst/>
          </a:prstGeom>
          <a:ln w="28575">
            <a:solidFill>
              <a:srgbClr val="6C80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34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A3443-E579-4B1B-BFE4-D2F42CA5C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>
              <a:spcBef>
                <a:spcPct val="0"/>
              </a:spcBef>
            </a:pPr>
            <a:r>
              <a:rPr lang="en-US" sz="5400" b="0" i="0" u="none" strike="noStrike" kern="1200" cap="none" dirty="0">
                <a:latin typeface="+mj-lt"/>
                <a:ea typeface="+mj-ea"/>
                <a:cs typeface="+mj-cs"/>
                <a:sym typeface="Twentieth Century"/>
              </a:rPr>
              <a:t>Company Updates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3AB9420-B97D-4489-88AB-0E7DAC09D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endParaRPr lang="en-US" sz="3200" dirty="0"/>
          </a:p>
        </p:txBody>
      </p:sp>
      <p:pic>
        <p:nvPicPr>
          <p:cNvPr id="7" name="Picture 6" descr="Conference room table">
            <a:extLst>
              <a:ext uri="{FF2B5EF4-FFF2-40B4-BE49-F238E27FC236}">
                <a16:creationId xmlns:a16="http://schemas.microsoft.com/office/drawing/2014/main" id="{A3B0CB73-EAAC-44BB-BEF2-3D5B2B8DEE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8886A23-F7BB-44CC-BE7F-FD7F54D88506}"/>
              </a:ext>
            </a:extLst>
          </p:cNvPr>
          <p:cNvSpPr txBox="1"/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457200" indent="-2286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endParaRPr lang="en-US" sz="2000" b="0" i="0" u="none" strike="noStrike" cap="none" dirty="0">
              <a:sym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57651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CED52B-32F9-47CF-9428-4E3E9046F6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13" r="20866"/>
          <a:stretch/>
        </p:blipFill>
        <p:spPr>
          <a:xfrm>
            <a:off x="20" y="-14513"/>
            <a:ext cx="12191980" cy="68579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B84AC-3789-4E4E-B7B8-E595D4F09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/>
              <a:t>Pot of Gold Contest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23528-6799-46B4-8B94-E662192C4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dirty="0"/>
              <a:t>&lt;INSERT CONTEST DATES&gt;</a:t>
            </a:r>
          </a:p>
        </p:txBody>
      </p:sp>
    </p:spTree>
    <p:extLst>
      <p:ext uri="{BB962C8B-B14F-4D97-AF65-F5344CB8AC3E}">
        <p14:creationId xmlns:p14="http://schemas.microsoft.com/office/powerpoint/2010/main" val="36769909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Content Placeholder 36" descr="Colorful pins connected with a thread">
            <a:extLst>
              <a:ext uri="{FF2B5EF4-FFF2-40B4-BE49-F238E27FC236}">
                <a16:creationId xmlns:a16="http://schemas.microsoft.com/office/drawing/2014/main" id="{F74BD6D5-3D30-43DA-963D-257ECF57BB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98" b="9091"/>
          <a:stretch/>
        </p:blipFill>
        <p:spPr>
          <a:xfrm>
            <a:off x="3523486" y="0"/>
            <a:ext cx="8668512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DA2A89-BAB0-4381-8D10-513A85F2D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843534"/>
            <a:ext cx="5724907" cy="92354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Marketing Updates</a:t>
            </a:r>
          </a:p>
        </p:txBody>
      </p:sp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15798FAF-C1DD-47FE-AC29-B833190340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094" y="2351314"/>
            <a:ext cx="5724906" cy="357399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3200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36C33EB-333D-4896-82A3-E2B7DA7E786E}"/>
              </a:ext>
            </a:extLst>
          </p:cNvPr>
          <p:cNvCxnSpPr/>
          <p:nvPr/>
        </p:nvCxnSpPr>
        <p:spPr>
          <a:xfrm>
            <a:off x="371093" y="1930400"/>
            <a:ext cx="5724907" cy="0"/>
          </a:xfrm>
          <a:prstGeom prst="straightConnector1">
            <a:avLst/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21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8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8006AC-5006-45A0-9BDF-F17D9F042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>
                <a:solidFill>
                  <a:schemeClr val="tx2"/>
                </a:solidFill>
              </a:rPr>
              <a:t>Education Opportunities</a:t>
            </a:r>
          </a:p>
        </p:txBody>
      </p:sp>
      <p:sp>
        <p:nvSpPr>
          <p:cNvPr id="36" name="!!accent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2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Content Placeholder 3">
            <a:extLst>
              <a:ext uri="{FF2B5EF4-FFF2-40B4-BE49-F238E27FC236}">
                <a16:creationId xmlns:a16="http://schemas.microsoft.com/office/drawing/2014/main" id="{6D83E6F4-EBF3-4155-9362-2EEE8AAF24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457" y="3355848"/>
            <a:ext cx="7068547" cy="282549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 dirty="0"/>
              <a:t>March Lunch &amp; Learn: </a:t>
            </a:r>
            <a:r>
              <a:rPr lang="en-US" sz="3200" i="1" dirty="0"/>
              <a:t>9 Tips to Boost Prospecting</a:t>
            </a:r>
          </a:p>
          <a:p>
            <a:pPr marL="0" indent="0">
              <a:buNone/>
            </a:pPr>
            <a:r>
              <a:rPr lang="en-US" sz="3200" dirty="0"/>
              <a:t>&lt;INSERT DATE &amp; TIME&gt;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6" name="Content Placeholder 5" descr="Books stacked on a wooden table">
            <a:extLst>
              <a:ext uri="{FF2B5EF4-FFF2-40B4-BE49-F238E27FC236}">
                <a16:creationId xmlns:a16="http://schemas.microsoft.com/office/drawing/2014/main" id="{E5A30CA6-93BE-4533-B59C-0781A58898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3" t="-1" r="6250" b="-1"/>
          <a:stretch/>
        </p:blipFill>
        <p:spPr>
          <a:xfrm>
            <a:off x="7953153" y="10"/>
            <a:ext cx="423884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0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Monthly Goal Setting Activity">
            <a:hlinkClick r:id="" action="ppaction://media"/>
            <a:extLst>
              <a:ext uri="{FF2B5EF4-FFF2-40B4-BE49-F238E27FC236}">
                <a16:creationId xmlns:a16="http://schemas.microsoft.com/office/drawing/2014/main" id="{1BD9DCBE-2589-4EF1-B816-E863416F84A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49636" y="521304"/>
            <a:ext cx="10292727" cy="58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59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67D3D-F327-4FBF-AF1D-DB9E94B6B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Real Estate Trends</a:t>
            </a:r>
            <a:br>
              <a:rPr lang="en-US" sz="5400" dirty="0"/>
            </a:br>
            <a:r>
              <a:rPr lang="en-US" sz="6000" b="1" dirty="0"/>
              <a:t>Market Report</a:t>
            </a:r>
            <a:endParaRPr lang="en-US" sz="5400" b="1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7542FCC-4094-43F0-A424-CF3109F8F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3200" dirty="0"/>
          </a:p>
        </p:txBody>
      </p:sp>
      <p:pic>
        <p:nvPicPr>
          <p:cNvPr id="13" name="Content Placeholder 12" descr="Graphs on a display with reflection of office">
            <a:extLst>
              <a:ext uri="{FF2B5EF4-FFF2-40B4-BE49-F238E27FC236}">
                <a16:creationId xmlns:a16="http://schemas.microsoft.com/office/drawing/2014/main" id="{2E830A02-398F-438E-897B-2899CBDCE4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4" r="2747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62C6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463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395861"/>
      </a:dk2>
      <a:lt2>
        <a:srgbClr val="FFFFFF"/>
      </a:lt2>
      <a:accent1>
        <a:srgbClr val="B1BFB2"/>
      </a:accent1>
      <a:accent2>
        <a:srgbClr val="E0D1A0"/>
      </a:accent2>
      <a:accent3>
        <a:srgbClr val="CAAF5D"/>
      </a:accent3>
      <a:accent4>
        <a:srgbClr val="661E25"/>
      </a:accent4>
      <a:accent5>
        <a:srgbClr val="CB3C49"/>
      </a:accent5>
      <a:accent6>
        <a:srgbClr val="DA565D"/>
      </a:accent6>
      <a:hlink>
        <a:srgbClr val="6C92A1"/>
      </a:hlink>
      <a:folHlink>
        <a:srgbClr val="7F7F7F"/>
      </a:folHlink>
    </a:clrScheme>
    <a:fontScheme name="Sales Meeting">
      <a:majorFont>
        <a:latin typeface="Tw Cen MT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395861"/>
      </a:dk2>
      <a:lt2>
        <a:srgbClr val="FFFFFF"/>
      </a:lt2>
      <a:accent1>
        <a:srgbClr val="B1BFB2"/>
      </a:accent1>
      <a:accent2>
        <a:srgbClr val="E0D1A0"/>
      </a:accent2>
      <a:accent3>
        <a:srgbClr val="CAAF5D"/>
      </a:accent3>
      <a:accent4>
        <a:srgbClr val="661E25"/>
      </a:accent4>
      <a:accent5>
        <a:srgbClr val="CB3C49"/>
      </a:accent5>
      <a:accent6>
        <a:srgbClr val="DA565D"/>
      </a:accent6>
      <a:hlink>
        <a:srgbClr val="6C92A1"/>
      </a:hlink>
      <a:folHlink>
        <a:srgbClr val="7F7F7F"/>
      </a:folHlink>
    </a:clrScheme>
    <a:fontScheme name="Sales Meeting">
      <a:majorFont>
        <a:latin typeface="Tw Cen MT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5191</TotalTime>
  <Words>136</Words>
  <Application>Microsoft Office PowerPoint</Application>
  <PresentationFormat>Widescreen</PresentationFormat>
  <Paragraphs>45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Rockwell</vt:lpstr>
      <vt:lpstr>Times New Roman</vt:lpstr>
      <vt:lpstr>Tw Cen MT</vt:lpstr>
      <vt:lpstr>Twentieth Century</vt:lpstr>
      <vt:lpstr>1_Office Theme</vt:lpstr>
      <vt:lpstr>Office Theme</vt:lpstr>
      <vt:lpstr>March Sustainable Growth</vt:lpstr>
      <vt:lpstr>Welcome</vt:lpstr>
      <vt:lpstr>Meeting Agenda</vt:lpstr>
      <vt:lpstr>Company Updates</vt:lpstr>
      <vt:lpstr>Pot of Gold Contest</vt:lpstr>
      <vt:lpstr>Marketing Updates</vt:lpstr>
      <vt:lpstr>Education Opportunities</vt:lpstr>
      <vt:lpstr>PowerPoint Presentation</vt:lpstr>
      <vt:lpstr>Real Estate Trends Market Report</vt:lpstr>
      <vt:lpstr>Real Estate Trends Production Updates</vt:lpstr>
      <vt:lpstr>Real Estate Trends Company Data</vt:lpstr>
      <vt:lpstr>PowerPoint Presentation</vt:lpstr>
      <vt:lpstr>Next Meeting</vt:lpstr>
      <vt:lpstr>March 12th National Plant  a Flower Day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Clever Bird Fogel</dc:creator>
  <cp:lastModifiedBy>Danielle Fogel</cp:lastModifiedBy>
  <cp:revision>45</cp:revision>
  <dcterms:created xsi:type="dcterms:W3CDTF">2021-11-05T15:17:42Z</dcterms:created>
  <dcterms:modified xsi:type="dcterms:W3CDTF">2022-01-30T12:10:00Z</dcterms:modified>
</cp:coreProperties>
</file>