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282" r:id="rId3"/>
    <p:sldId id="443" r:id="rId4"/>
    <p:sldId id="257" r:id="rId5"/>
    <p:sldId id="258" r:id="rId6"/>
    <p:sldId id="260" r:id="rId7"/>
    <p:sldId id="436" r:id="rId8"/>
    <p:sldId id="261" r:id="rId9"/>
    <p:sldId id="458" r:id="rId10"/>
    <p:sldId id="457" r:id="rId11"/>
    <p:sldId id="459" r:id="rId12"/>
    <p:sldId id="466" r:id="rId13"/>
    <p:sldId id="461" r:id="rId14"/>
    <p:sldId id="299" r:id="rId15"/>
    <p:sldId id="395" r:id="rId16"/>
    <p:sldId id="405" r:id="rId17"/>
    <p:sldId id="404" r:id="rId18"/>
    <p:sldId id="279" r:id="rId19"/>
    <p:sldId id="263" r:id="rId20"/>
    <p:sldId id="280" r:id="rId21"/>
    <p:sldId id="268" r:id="rId22"/>
    <p:sldId id="270" r:id="rId23"/>
    <p:sldId id="467" r:id="rId24"/>
    <p:sldId id="468" r:id="rId25"/>
    <p:sldId id="417" r:id="rId26"/>
    <p:sldId id="469" r:id="rId27"/>
    <p:sldId id="4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868"/>
    <a:srgbClr val="F4BD62"/>
    <a:srgbClr val="E17B7B"/>
    <a:srgbClr val="336600"/>
    <a:srgbClr val="CA7A01"/>
    <a:srgbClr val="781C1D"/>
    <a:srgbClr val="C81E22"/>
    <a:srgbClr val="D82026"/>
    <a:srgbClr val="3F201D"/>
    <a:srgbClr val="9B4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76121" autoAdjust="0"/>
  </p:normalViewPr>
  <p:slideViewPr>
    <p:cSldViewPr snapToGrid="0">
      <p:cViewPr varScale="1">
        <p:scale>
          <a:sx n="89" d="100"/>
          <a:sy n="89" d="100"/>
        </p:scale>
        <p:origin x="114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fixed-rate decreased slightly to 7.03% at the end of May. </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Mortgage rates decreased in May as the labor market and housing data continue to point to a slowdown ahead. Rates are expected to decline gradually in 2024, but most economists don’t expect the 30 year fixed rate to fall below 6% until 2025.</a:t>
            </a:r>
          </a:p>
        </p:txBody>
      </p:sp>
      <p:sp>
        <p:nvSpPr>
          <p:cNvPr id="6" name="Footer Placeholder 5">
            <a:extLst>
              <a:ext uri="{FF2B5EF4-FFF2-40B4-BE49-F238E27FC236}">
                <a16:creationId xmlns:a16="http://schemas.microsoft.com/office/drawing/2014/main" id="{E2065FF9-6A95-5867-B259-EA2D56F09A2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April brought a median sales price of $407,600 and 3.5 months of inventory nationally.</a:t>
            </a:r>
          </a:p>
          <a:p>
            <a:pPr marL="171399" indent="-171399">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Keep your clients up-to-date on the absorption rate in your market. Nationally, the inventory of unsold existing homes grew 0.5% from last month equaling 3.5 months’ supply at the current monthly sales pace. Let your sellers know how important it is to price their homes competitively with more sellers competing for fewer buyers.</a:t>
            </a:r>
          </a:p>
        </p:txBody>
      </p:sp>
      <p:sp>
        <p:nvSpPr>
          <p:cNvPr id="6" name="Footer Placeholder 5">
            <a:extLst>
              <a:ext uri="{FF2B5EF4-FFF2-40B4-BE49-F238E27FC236}">
                <a16:creationId xmlns:a16="http://schemas.microsoft.com/office/drawing/2014/main" id="{4F6ACC9D-BEAD-2AD4-3813-EA99B20CBA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increased to 9.1 months of inventory in April.</a:t>
            </a:r>
          </a:p>
          <a:p>
            <a:pPr>
              <a:lnSpc>
                <a:spcPct val="107000"/>
              </a:lnSpc>
              <a:spcAft>
                <a:spcPts val="800"/>
              </a:spcAft>
              <a:tabLst>
                <a:tab pos="456998"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endParaRPr lang="en-US" b="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When working with buyers, make sure you let them know that for you to represent them in a new construction transaction, you most likely will need to be present when they visit the models.</a:t>
            </a:r>
          </a:p>
          <a:p>
            <a:pPr>
              <a:lnSpc>
                <a:spcPct val="107000"/>
              </a:lnSpc>
              <a:spcAft>
                <a:spcPts val="800"/>
              </a:spcAft>
              <a:tabLst>
                <a:tab pos="456998" algn="l"/>
              </a:tabLst>
            </a:pPr>
            <a:endParaRPr lang="en-US" b="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When working with sellers, include information about new subdivisions competing for the same buyer pool.</a:t>
            </a:r>
          </a:p>
        </p:txBody>
      </p:sp>
      <p:sp>
        <p:nvSpPr>
          <p:cNvPr id="6" name="Footer Placeholder 5">
            <a:extLst>
              <a:ext uri="{FF2B5EF4-FFF2-40B4-BE49-F238E27FC236}">
                <a16:creationId xmlns:a16="http://schemas.microsoft.com/office/drawing/2014/main" id="{6A09B280-FF38-94F4-D676-2B2715F65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Staying top-of-mind can be a fun marketing activity. National Watermelon Day is August 3</a:t>
            </a:r>
            <a:r>
              <a:rPr lang="en-US" sz="1800" baseline="30000" dirty="0">
                <a:effectLst/>
                <a:latin typeface="Calibri" panose="020F0502020204030204" pitchFamily="34" charset="0"/>
                <a:ea typeface="Calibri" panose="020F0502020204030204" pitchFamily="34" charset="0"/>
              </a:rPr>
              <a:t>rd</a:t>
            </a:r>
            <a:r>
              <a:rPr lang="en-US" sz="1800" dirty="0">
                <a:effectLst/>
                <a:latin typeface="Calibri" panose="020F0502020204030204" pitchFamily="34" charset="0"/>
                <a:ea typeface="Calibri" panose="020F0502020204030204" pitchFamily="34" charset="0"/>
              </a:rPr>
              <a:t>. Consider purchasing several small watermelons at your local Farmers’ Market. Tape a clever tag to the melon like this one from Etsy seller Systems and Solutions. You can edit the tag to include your name and contact information or attach a small envelope with 3 to 4 of your business cards. Identify past clients and SOI connections nearby and drop them off during the last week of July. Repeat and referral business is often your best return on investment when it comes to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Identify past clients and SOI connections who are dog owners. Fill a small gift bag with dog treats, a squeaky toy, and a tennis ball. Attach a clever tag like the one shown by Etsy seller </a:t>
            </a:r>
            <a:r>
              <a:rPr lang="en-US" sz="1800" dirty="0" err="1">
                <a:effectLst/>
                <a:latin typeface="Calibri" panose="020F0502020204030204" pitchFamily="34" charset="0"/>
                <a:ea typeface="Calibri" panose="020F0502020204030204" pitchFamily="34" charset="0"/>
              </a:rPr>
              <a:t>RookieREAgent</a:t>
            </a:r>
            <a:r>
              <a:rPr lang="en-US" sz="1800" dirty="0">
                <a:effectLst/>
                <a:latin typeface="Calibri" panose="020F0502020204030204" pitchFamily="34" charset="0"/>
                <a:ea typeface="Calibri" panose="020F0502020204030204" pitchFamily="34" charset="0"/>
              </a:rPr>
              <a:t>, and include a couple of your business cards in the bag. Drop by to reconnect in person and leave them with this special treat for their fur baby! Connecting with people on a more personal basis will help to keep you to-of-mind when they’re asked for a real estate agent referral.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Create a newsletter, electronic or print, that focuses on what buyers and sellers need to know about the summer market. Articles may include information on the types of properties in demand, tips for selling your home in the late-summer market, and the benefits of buying a home before the school year starts. Add photos where possible to make the newsletter visually appealing. This type of marketing has a long shelf life, and recipients may share it with their family, friends, and neighbors. Programs like Canva, Google Docs, and Adobe offer free templates that will help you create a professional-looking newsletter.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Create social media posts that focus on summer real estate trends, such as what buyers and sellers need to know. Articles may include current trends, such as types of properties in demand and average selling prices, tips for selling your home in the late summer market, and the benefits of buying a home before the school year starts. There are many websites that offer high-quality free stock photos, such as Adobe Stock Images and </a:t>
            </a:r>
            <a:r>
              <a:rPr lang="en-US" sz="1800" dirty="0" err="1">
                <a:effectLst/>
                <a:latin typeface="Calibri" panose="020F0502020204030204" pitchFamily="34" charset="0"/>
                <a:ea typeface="Calibri" panose="020F0502020204030204" pitchFamily="34" charset="0"/>
              </a:rPr>
              <a:t>Unsplash</a:t>
            </a:r>
            <a:r>
              <a:rPr lang="en-US" sz="1800" dirty="0">
                <a:effectLst/>
                <a:latin typeface="Calibri" panose="020F0502020204030204" pitchFamily="34" charset="0"/>
                <a:ea typeface="Calibri" panose="020F0502020204030204" pitchFamily="34" charset="0"/>
              </a:rPr>
              <a:t> that will make your post standout!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Create engaging virtual tours of neighborhoods where you have listings, where you specialize, or a neighborhood you farm. Highlight not just the homes for sale but also local amenities, schools, parks, and community events. You can conduct these tours live on social media platforms like Facebook or Instagram, allowing viewers to ask questions in real time and interact with you. Promote these tours through targeted social media advertising and email campaigns to attract potential buyers and sellers interested in those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not only showcases your knowledge of the local market but also positions you as a valuable resource for anyone looking to buy or sell in those neighborhoods. The best part of a live video is that it remains available to view even after the livestream has concluded.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3436994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6/5/2024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6/5/2024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21594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6/5/2024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717233078?h=89d9599947&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36919465?h=96a77c6005&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video" Target="https://player.vimeo.com/video/818402078?h=f6dbca0d7d&amp;amp;app_id=1229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player.vimeo.com/video/717235123?h=4b76ecc7c0&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video" Target="https://player.vimeo.com/video/953698915?h=b9c18ce1bf&amp;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pool float on water">
            <a:extLst>
              <a:ext uri="{FF2B5EF4-FFF2-40B4-BE49-F238E27FC236}">
                <a16:creationId xmlns:a16="http://schemas.microsoft.com/office/drawing/2014/main" id="{24141B58-9890-F2CF-732C-9EEAFDCCB179}"/>
              </a:ext>
            </a:extLst>
          </p:cNvPr>
          <p:cNvPicPr>
            <a:picLocks noChangeAspect="1"/>
          </p:cNvPicPr>
          <p:nvPr/>
        </p:nvPicPr>
        <p:blipFill rotWithShape="1">
          <a:blip r:embed="rId3">
            <a:extLst>
              <a:ext uri="{28A0092B-C50C-407E-A947-70E740481C1C}">
                <a14:useLocalDpi xmlns:a14="http://schemas.microsoft.com/office/drawing/2010/main" val="0"/>
              </a:ext>
            </a:extLst>
          </a:blip>
          <a:srcRect l="6554" b="8043"/>
          <a:stretch/>
        </p:blipFill>
        <p:spPr>
          <a:xfrm>
            <a:off x="1" y="0"/>
            <a:ext cx="12191999"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4653898" y="2617825"/>
            <a:ext cx="6696274" cy="1622349"/>
          </a:xfrm>
        </p:spPr>
        <p:txBody>
          <a:bodyPr vert="horz" lIns="91440" tIns="45720" rIns="91440" bIns="45720" rtlCol="0" anchor="b">
            <a:noAutofit/>
          </a:bodyPr>
          <a:lstStyle/>
          <a:p>
            <a:pPr>
              <a:lnSpc>
                <a:spcPct val="90000"/>
              </a:lnSpc>
              <a:spcBef>
                <a:spcPct val="0"/>
              </a:spcBef>
            </a:pPr>
            <a:r>
              <a:rPr lang="en-US" sz="12500" kern="1200" dirty="0">
                <a:solidFill>
                  <a:schemeClr val="bg1"/>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chemeClr val="bg1"/>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ximize Your Pop Bys">
            <a:hlinkClick r:id="" action="ppaction://media"/>
            <a:extLst>
              <a:ext uri="{FF2B5EF4-FFF2-40B4-BE49-F238E27FC236}">
                <a16:creationId xmlns:a16="http://schemas.microsoft.com/office/drawing/2014/main" id="{045D77A5-52A2-73D3-2D12-5E2E6D685CFC}"/>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9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ind Freedom Through Systems">
            <a:hlinkClick r:id="" action="ppaction://media"/>
            <a:extLst>
              <a:ext uri="{FF2B5EF4-FFF2-40B4-BE49-F238E27FC236}">
                <a16:creationId xmlns:a16="http://schemas.microsoft.com/office/drawing/2014/main" id="{0BD8CC35-257C-BAD4-9774-8FE63CE66B1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15440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onthly Goal Setting (short version)">
            <a:hlinkClick r:id="" action="ppaction://media"/>
            <a:extLst>
              <a:ext uri="{FF2B5EF4-FFF2-40B4-BE49-F238E27FC236}">
                <a16:creationId xmlns:a16="http://schemas.microsoft.com/office/drawing/2014/main" id="{3BE451B3-9E66-8861-F489-BFCC90D1A32F}"/>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612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7.17%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April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7.03%</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May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Months of 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April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5"/>
            <a:ext cx="4577710" cy="687114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©2024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March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April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8" y="474736"/>
            <a:ext cx="10526919" cy="4162666"/>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74C1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5904553" y="10022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9E58F"/>
                </a:solidFill>
                <a:effectLst/>
                <a:uLnTx/>
                <a:uFillTx/>
                <a:latin typeface="Tw Cen MT"/>
                <a:ea typeface="+mj-ea"/>
                <a:cs typeface="+mj-cs"/>
              </a:rPr>
              <a:t>Spark Your Business</a:t>
            </a:r>
          </a:p>
        </p:txBody>
      </p:sp>
      <p:sp>
        <p:nvSpPr>
          <p:cNvPr id="4" name="TextBox 3">
            <a:extLst>
              <a:ext uri="{FF2B5EF4-FFF2-40B4-BE49-F238E27FC236}">
                <a16:creationId xmlns:a16="http://schemas.microsoft.com/office/drawing/2014/main" id="{0420ECE7-207F-6BC9-B3D2-708152A283E5}"/>
              </a:ext>
            </a:extLst>
          </p:cNvPr>
          <p:cNvSpPr txBox="1"/>
          <p:nvPr/>
        </p:nvSpPr>
        <p:spPr>
          <a:xfrm>
            <a:off x="6263541" y="4610835"/>
            <a:ext cx="43725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E58F"/>
                </a:solidFill>
                <a:effectLst/>
                <a:uLnTx/>
                <a:uFillTx/>
                <a:latin typeface="Times New Roman"/>
                <a:ea typeface="+mn-ea"/>
                <a:cs typeface="+mn-cs"/>
              </a:rPr>
              <a:t>Drop by with a mouth-watering watermelon. Attach a clever tag and business cards. </a:t>
            </a:r>
          </a:p>
        </p:txBody>
      </p:sp>
      <p:sp>
        <p:nvSpPr>
          <p:cNvPr id="3" name="TextBox 2">
            <a:extLst>
              <a:ext uri="{FF2B5EF4-FFF2-40B4-BE49-F238E27FC236}">
                <a16:creationId xmlns:a16="http://schemas.microsoft.com/office/drawing/2014/main" id="{653C6DBA-BC9F-4054-1E8E-2B614AC8C23E}"/>
              </a:ext>
            </a:extLst>
          </p:cNvPr>
          <p:cNvSpPr txBox="1"/>
          <p:nvPr/>
        </p:nvSpPr>
        <p:spPr>
          <a:xfrm>
            <a:off x="5855022" y="3073333"/>
            <a:ext cx="51895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National Watermelon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August 3, 2024</a:t>
            </a:r>
          </a:p>
        </p:txBody>
      </p:sp>
      <p:sp>
        <p:nvSpPr>
          <p:cNvPr id="5" name="TextBox 4">
            <a:extLst>
              <a:ext uri="{FF2B5EF4-FFF2-40B4-BE49-F238E27FC236}">
                <a16:creationId xmlns:a16="http://schemas.microsoft.com/office/drawing/2014/main" id="{31F79669-8160-2247-A22A-28DB5391DAC9}"/>
              </a:ext>
            </a:extLst>
          </p:cNvPr>
          <p:cNvSpPr txBox="1"/>
          <p:nvPr/>
        </p:nvSpPr>
        <p:spPr>
          <a:xfrm>
            <a:off x="1144896" y="6244556"/>
            <a:ext cx="4036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mn-cs"/>
              </a:rPr>
              <a:t>Image Courtesy of Etsy Seller </a:t>
            </a:r>
            <a:r>
              <a:rPr kumimoji="0" lang="en-US" sz="1400" b="0" i="1" u="none" strike="noStrike" kern="1200" cap="none" spc="0" normalizeH="0" baseline="0" noProof="0" dirty="0">
                <a:ln>
                  <a:noFill/>
                </a:ln>
                <a:solidFill>
                  <a:srgbClr val="FFFFFF"/>
                </a:solidFill>
                <a:effectLst/>
                <a:uLnTx/>
                <a:uFillTx/>
                <a:latin typeface="Times New Roman"/>
                <a:ea typeface="+mn-ea"/>
                <a:cs typeface="+mn-cs"/>
              </a:rPr>
              <a:t>Systems and Solutions</a:t>
            </a:r>
          </a:p>
        </p:txBody>
      </p:sp>
      <p:pic>
        <p:nvPicPr>
          <p:cNvPr id="7" name="Picture 6" descr="A couple of cards with cartoon faces&#10;&#10;Description automatically generated">
            <a:extLst>
              <a:ext uri="{FF2B5EF4-FFF2-40B4-BE49-F238E27FC236}">
                <a16:creationId xmlns:a16="http://schemas.microsoft.com/office/drawing/2014/main" id="{9C80D9A2-4C41-34B3-5958-9566B02BE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33" y="723042"/>
            <a:ext cx="3935104" cy="5411915"/>
          </a:xfrm>
          <a:prstGeom prst="rect">
            <a:avLst/>
          </a:prstGeom>
        </p:spPr>
      </p:pic>
    </p:spTree>
    <p:extLst>
      <p:ext uri="{BB962C8B-B14F-4D97-AF65-F5344CB8AC3E}">
        <p14:creationId xmlns:p14="http://schemas.microsoft.com/office/powerpoint/2010/main" val="241740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2" objId="2"/>
        <p14:stopEvt time="2550"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C7D4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845355" y="1417948"/>
            <a:ext cx="4936815" cy="16882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FFF6EF"/>
                </a:solidFill>
                <a:effectLst/>
                <a:uLnTx/>
                <a:uFillTx/>
                <a:latin typeface="Tw Cen MT"/>
                <a:ea typeface="+mj-ea"/>
                <a:cs typeface="+mj-cs"/>
              </a:rPr>
              <a:t>Spark Your Business</a:t>
            </a:r>
            <a:endParaRPr kumimoji="0" lang="en-US" sz="5400" b="1" i="0" u="none" strike="noStrike" kern="1200" cap="none" spc="0" normalizeH="0" baseline="0" noProof="0" dirty="0">
              <a:ln>
                <a:noFill/>
              </a:ln>
              <a:solidFill>
                <a:srgbClr val="FFF6EF"/>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940719" y="3352408"/>
            <a:ext cx="4746087" cy="1153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110000"/>
              </a:lnSpc>
              <a:spcBef>
                <a:spcPts val="0"/>
              </a:spcBef>
              <a:spcAft>
                <a:spcPts val="1152"/>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E3822"/>
                </a:solidFill>
                <a:effectLst/>
                <a:uLnTx/>
                <a:uFillTx/>
                <a:latin typeface="Times New Roman"/>
                <a:ea typeface="+mn-ea"/>
                <a:cs typeface="+mn-cs"/>
              </a:rPr>
              <a:t>National Spoil Your Dog Day</a:t>
            </a:r>
          </a:p>
          <a:p>
            <a:pPr marL="0" marR="0" lvl="0" indent="0" algn="ctr" defTabSz="877824"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30000" noProof="0" dirty="0">
                <a:ln>
                  <a:noFill/>
                </a:ln>
                <a:solidFill>
                  <a:srgbClr val="4E3822"/>
                </a:solidFill>
                <a:effectLst/>
                <a:uLnTx/>
                <a:uFillTx/>
                <a:latin typeface="Times New Roman"/>
                <a:ea typeface="+mn-ea"/>
                <a:cs typeface="+mn-cs"/>
              </a:rPr>
              <a:t>August 10, 2024</a:t>
            </a:r>
          </a:p>
        </p:txBody>
      </p:sp>
      <p:sp>
        <p:nvSpPr>
          <p:cNvPr id="7" name="TextBox 6">
            <a:extLst>
              <a:ext uri="{FF2B5EF4-FFF2-40B4-BE49-F238E27FC236}">
                <a16:creationId xmlns:a16="http://schemas.microsoft.com/office/drawing/2014/main" id="{7F50CE95-B62E-399E-AF80-E915E2D59608}"/>
              </a:ext>
            </a:extLst>
          </p:cNvPr>
          <p:cNvSpPr txBox="1"/>
          <p:nvPr/>
        </p:nvSpPr>
        <p:spPr>
          <a:xfrm>
            <a:off x="7394257" y="4806279"/>
            <a:ext cx="3839011" cy="66684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2800" b="0" i="1" u="none" strike="noStrike" kern="1200" cap="none" spc="0" normalizeH="0" baseline="30000" noProof="0" dirty="0">
                <a:ln>
                  <a:noFill/>
                </a:ln>
                <a:solidFill>
                  <a:srgbClr val="FFF6EF"/>
                </a:solidFill>
                <a:effectLst/>
                <a:uLnTx/>
                <a:uFillTx/>
                <a:latin typeface="Times New Roman"/>
                <a:ea typeface="+mn-ea"/>
                <a:cs typeface="+mn-cs"/>
              </a:rPr>
              <a:t>Delight dog owners with a surprise goodie bag for their furry friends!</a:t>
            </a:r>
            <a:endParaRPr kumimoji="0" lang="en-US" sz="2800" b="0" i="1" u="none" strike="noStrike" kern="1200" cap="none" spc="0" normalizeH="0" baseline="0" noProof="0" dirty="0">
              <a:ln>
                <a:noFill/>
              </a:ln>
              <a:solidFill>
                <a:srgbClr val="FFF6EF"/>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84A9AD58-8637-8094-F892-B8BF04565918}"/>
              </a:ext>
            </a:extLst>
          </p:cNvPr>
          <p:cNvSpPr txBox="1"/>
          <p:nvPr/>
        </p:nvSpPr>
        <p:spPr>
          <a:xfrm>
            <a:off x="474912" y="5803723"/>
            <a:ext cx="47413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5D2"/>
                </a:solidFill>
                <a:effectLst/>
                <a:uLnTx/>
                <a:uFillTx/>
                <a:latin typeface="Times New Roman"/>
                <a:ea typeface="+mn-ea"/>
                <a:cs typeface="+mn-cs"/>
              </a:rPr>
              <a:t>Image Courtesy of Etsy Seller </a:t>
            </a:r>
            <a:r>
              <a:rPr kumimoji="0" lang="en-US" sz="1600" b="0" i="1" u="none" strike="noStrike" kern="1200" cap="none" spc="0" normalizeH="0" baseline="0" noProof="0" dirty="0" err="1">
                <a:ln>
                  <a:noFill/>
                </a:ln>
                <a:solidFill>
                  <a:srgbClr val="DAD5D2"/>
                </a:solidFill>
                <a:effectLst/>
                <a:uLnTx/>
                <a:uFillTx/>
                <a:latin typeface="Times New Roman"/>
                <a:ea typeface="+mn-ea"/>
                <a:cs typeface="+mn-cs"/>
              </a:rPr>
              <a:t>RookieREAgent</a:t>
            </a:r>
            <a:endParaRPr kumimoji="0" lang="en-US" sz="1600" b="0" i="1" u="none" strike="noStrike" kern="1200" cap="none" spc="0" normalizeH="0" baseline="0" noProof="0" dirty="0">
              <a:ln>
                <a:noFill/>
              </a:ln>
              <a:solidFill>
                <a:srgbClr val="DAD5D2"/>
              </a:solidFill>
              <a:effectLst/>
              <a:uLnTx/>
              <a:uFillTx/>
              <a:latin typeface="Times New Roman"/>
              <a:ea typeface="+mn-ea"/>
              <a:cs typeface="+mn-cs"/>
            </a:endParaRPr>
          </a:p>
        </p:txBody>
      </p:sp>
      <p:pic>
        <p:nvPicPr>
          <p:cNvPr id="11" name="Picture 10" descr="A collage of photos of a dog and a dog&#10;&#10;Description automatically generated">
            <a:extLst>
              <a:ext uri="{FF2B5EF4-FFF2-40B4-BE49-F238E27FC236}">
                <a16:creationId xmlns:a16="http://schemas.microsoft.com/office/drawing/2014/main" id="{F638315D-79DA-6F55-3AC6-33946AAE1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12" y="1136620"/>
            <a:ext cx="6113014" cy="4584760"/>
          </a:xfrm>
          <a:prstGeom prst="rect">
            <a:avLst/>
          </a:prstGeom>
        </p:spPr>
      </p:pic>
    </p:spTree>
    <p:extLst>
      <p:ext uri="{BB962C8B-B14F-4D97-AF65-F5344CB8AC3E}">
        <p14:creationId xmlns:p14="http://schemas.microsoft.com/office/powerpoint/2010/main" val="113523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33"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677E"/>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D075EEF-4539-4842-9C74-6BCA185EE9F3}"/>
              </a:ext>
            </a:extLst>
          </p:cNvPr>
          <p:cNvSpPr txBox="1">
            <a:spLocks/>
          </p:cNvSpPr>
          <p:nvPr/>
        </p:nvSpPr>
        <p:spPr>
          <a:xfrm>
            <a:off x="6443754" y="3184726"/>
            <a:ext cx="5294717" cy="894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Newsletter</a:t>
            </a:r>
          </a:p>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200" b="0" i="0" u="none" strike="noStrike" kern="1200" cap="none" spc="0" normalizeH="0" baseline="30000" noProof="0" dirty="0">
                <a:ln>
                  <a:noFill/>
                </a:ln>
                <a:solidFill>
                  <a:srgbClr val="FFFFFF"/>
                </a:solidFill>
                <a:effectLst/>
                <a:uLnTx/>
                <a:uFillTx/>
                <a:latin typeface="Times New Roman"/>
                <a:ea typeface="+mn-ea"/>
                <a:cs typeface="+mn-cs"/>
              </a:rPr>
              <a:t>Summer Trends in Real Estate</a:t>
            </a:r>
          </a:p>
        </p:txBody>
      </p:sp>
      <p:sp>
        <p:nvSpPr>
          <p:cNvPr id="9" name="Title 1">
            <a:extLst>
              <a:ext uri="{FF2B5EF4-FFF2-40B4-BE49-F238E27FC236}">
                <a16:creationId xmlns:a16="http://schemas.microsoft.com/office/drawing/2014/main" id="{89C06EE9-B379-C96C-23F4-A777326FF63B}"/>
              </a:ext>
            </a:extLst>
          </p:cNvPr>
          <p:cNvSpPr txBox="1">
            <a:spLocks/>
          </p:cNvSpPr>
          <p:nvPr/>
        </p:nvSpPr>
        <p:spPr>
          <a:xfrm>
            <a:off x="6545871" y="103773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6D7ED"/>
                </a:solidFill>
                <a:effectLst/>
                <a:uLnTx/>
                <a:uFillTx/>
                <a:latin typeface="Tw Cen MT"/>
                <a:ea typeface="+mj-ea"/>
                <a:cs typeface="+mj-cs"/>
              </a:rPr>
              <a:t>Spark Your Business</a:t>
            </a:r>
          </a:p>
        </p:txBody>
      </p:sp>
      <p:pic>
        <p:nvPicPr>
          <p:cNvPr id="4" name="Picture 3" descr="A newsletter with a house and text&#10;&#10;Description automatically generated with medium confidence">
            <a:extLst>
              <a:ext uri="{FF2B5EF4-FFF2-40B4-BE49-F238E27FC236}">
                <a16:creationId xmlns:a16="http://schemas.microsoft.com/office/drawing/2014/main" id="{61883BEA-8BFA-0161-0894-9E2C8116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1" y="1037739"/>
            <a:ext cx="4935261" cy="49352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3E9EABFF-58CA-EE26-D9CA-0A46A2AE405D}"/>
              </a:ext>
            </a:extLst>
          </p:cNvPr>
          <p:cNvSpPr txBox="1"/>
          <p:nvPr/>
        </p:nvSpPr>
        <p:spPr>
          <a:xfrm>
            <a:off x="7131332" y="4563070"/>
            <a:ext cx="391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6D7ED"/>
                </a:solidFill>
                <a:effectLst/>
                <a:uLnTx/>
                <a:uFillTx/>
                <a:latin typeface="Times New Roman"/>
                <a:ea typeface="+mn-ea"/>
                <a:cs typeface="+mn-cs"/>
              </a:rPr>
              <a:t>Create a newsletter focusing on summer real estate trends buyers and sellers need to know.</a:t>
            </a: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3" objId="2"/>
        <p14:stopEvt time="2531"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2B99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866613" y="1374521"/>
            <a:ext cx="4784367" cy="97155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545939"/>
                </a:solidFill>
                <a:effectLst/>
                <a:uLnTx/>
                <a:uFillTx/>
                <a:latin typeface="Tw Cen MT"/>
                <a:ea typeface="+mj-ea"/>
                <a:cs typeface="+mj-cs"/>
              </a:rPr>
              <a:t>Spark Your Business</a:t>
            </a:r>
            <a:endParaRPr kumimoji="0" lang="en-US" sz="6000" b="1" i="0" u="none" strike="noStrike" kern="1200" cap="none" spc="0" normalizeH="0" baseline="0" noProof="0" dirty="0">
              <a:ln>
                <a:noFill/>
              </a:ln>
              <a:solidFill>
                <a:srgbClr val="545939"/>
              </a:solidFill>
              <a:effectLst/>
              <a:uLnTx/>
              <a:uFillTx/>
              <a:latin typeface="Tw Cen MT"/>
              <a:ea typeface="+mj-ea"/>
              <a:cs typeface="+mj-cs"/>
            </a:endParaRPr>
          </a:p>
        </p:txBody>
      </p:sp>
      <p:sp>
        <p:nvSpPr>
          <p:cNvPr id="6" name="TextBox 5">
            <a:extLst>
              <a:ext uri="{FF2B5EF4-FFF2-40B4-BE49-F238E27FC236}">
                <a16:creationId xmlns:a16="http://schemas.microsoft.com/office/drawing/2014/main" id="{6EBF0B94-FAE2-5293-B22E-8CFC51A6554D}"/>
              </a:ext>
            </a:extLst>
          </p:cNvPr>
          <p:cNvSpPr txBox="1"/>
          <p:nvPr/>
        </p:nvSpPr>
        <p:spPr>
          <a:xfrm>
            <a:off x="7300840" y="2605942"/>
            <a:ext cx="391591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Social Media Posts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Summer Trends in Real Estate</a:t>
            </a:r>
            <a:endPar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descr="A person sitting at a desk in a room&#10;&#10;Description automatically generated">
            <a:extLst>
              <a:ext uri="{FF2B5EF4-FFF2-40B4-BE49-F238E27FC236}">
                <a16:creationId xmlns:a16="http://schemas.microsoft.com/office/drawing/2014/main" id="{6161B4AA-3C68-9562-0F25-D250F7EF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28" y="1236408"/>
            <a:ext cx="5650249" cy="4736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phic 9" descr="Thumbs up sign with solid fill">
            <a:extLst>
              <a:ext uri="{FF2B5EF4-FFF2-40B4-BE49-F238E27FC236}">
                <a16:creationId xmlns:a16="http://schemas.microsoft.com/office/drawing/2014/main" id="{79E5F469-28A9-6CC9-5B63-3CC30FBAC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1596" y="4421195"/>
            <a:ext cx="914400" cy="914400"/>
          </a:xfrm>
          <a:prstGeom prst="rect">
            <a:avLst/>
          </a:prstGeom>
        </p:spPr>
      </p:pic>
    </p:spTree>
    <p:extLst>
      <p:ext uri="{BB962C8B-B14F-4D97-AF65-F5344CB8AC3E}">
        <p14:creationId xmlns:p14="http://schemas.microsoft.com/office/powerpoint/2010/main" val="223862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1" objId="2"/>
        <p14:stopEvt time="253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0362C"/>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096000" y="1395073"/>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E0D1A0"/>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E0D1A0"/>
                </a:solidFill>
                <a:effectLst/>
                <a:uLnTx/>
                <a:uFillTx/>
                <a:latin typeface="Tw Cen MT"/>
                <a:ea typeface="+mj-ea"/>
                <a:cs typeface="+mj-cs"/>
              </a:rPr>
              <a:t>Business</a:t>
            </a:r>
            <a:r>
              <a:rPr kumimoji="0" lang="en-US" sz="4000" b="0" i="0" u="none" strike="noStrike" kern="1200" cap="none" spc="0" normalizeH="0" baseline="0" noProof="0" dirty="0">
                <a:ln>
                  <a:noFill/>
                </a:ln>
                <a:solidFill>
                  <a:srgbClr val="E0D1A0"/>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679420" y="3327862"/>
            <a:ext cx="49541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Virtual Neighborhood Tours</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F86CAC18-7339-7566-58BE-2A4BD50E5F9C}"/>
              </a:ext>
            </a:extLst>
          </p:cNvPr>
          <p:cNvSpPr/>
          <p:nvPr/>
        </p:nvSpPr>
        <p:spPr>
          <a:xfrm>
            <a:off x="25547" y="0"/>
            <a:ext cx="609543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5BB93F89-69EC-1573-F97C-DA4AB40FE962}"/>
              </a:ext>
            </a:extLst>
          </p:cNvPr>
          <p:cNvSpPr txBox="1"/>
          <p:nvPr/>
        </p:nvSpPr>
        <p:spPr>
          <a:xfrm>
            <a:off x="338602" y="6299483"/>
            <a:ext cx="54182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Image Courtesy of  Paul </a:t>
            </a:r>
            <a:r>
              <a:rPr kumimoji="0" lang="en-US" sz="1400" b="0" i="1" u="none" strike="noStrike" kern="1200" cap="none" spc="0" normalizeH="0" baseline="0" noProof="0" dirty="0" err="1">
                <a:ln>
                  <a:noFill/>
                </a:ln>
                <a:solidFill>
                  <a:srgbClr val="000000"/>
                </a:solidFill>
                <a:effectLst/>
                <a:uLnTx/>
                <a:uFillTx/>
                <a:latin typeface="Times New Roman"/>
                <a:ea typeface="+mn-ea"/>
                <a:cs typeface="+mn-cs"/>
              </a:rPr>
              <a:t>Wolfert,Top</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 100 Agents in Michigan</a:t>
            </a:r>
          </a:p>
        </p:txBody>
      </p:sp>
      <p:pic>
        <p:nvPicPr>
          <p:cNvPr id="11" name="Picture 10">
            <a:extLst>
              <a:ext uri="{FF2B5EF4-FFF2-40B4-BE49-F238E27FC236}">
                <a16:creationId xmlns:a16="http://schemas.microsoft.com/office/drawing/2014/main" id="{7A0664C3-897A-361E-555E-E7A9E086DF4F}"/>
              </a:ext>
            </a:extLst>
          </p:cNvPr>
          <p:cNvPicPr>
            <a:picLocks noChangeAspect="1"/>
          </p:cNvPicPr>
          <p:nvPr/>
        </p:nvPicPr>
        <p:blipFill rotWithShape="1">
          <a:blip r:embed="rId3">
            <a:extLst>
              <a:ext uri="{28A0092B-C50C-407E-A947-70E740481C1C}">
                <a14:useLocalDpi xmlns:a14="http://schemas.microsoft.com/office/drawing/2010/main" val="0"/>
              </a:ext>
            </a:extLst>
          </a:blip>
          <a:srcRect l="-85" r="-75"/>
          <a:stretch/>
        </p:blipFill>
        <p:spPr>
          <a:xfrm>
            <a:off x="677733" y="1206296"/>
            <a:ext cx="4765636" cy="2721731"/>
          </a:xfrm>
          <a:prstGeom prst="rect">
            <a:avLst/>
          </a:prstGeom>
        </p:spPr>
      </p:pic>
      <p:pic>
        <p:nvPicPr>
          <p:cNvPr id="13" name="Picture 12">
            <a:extLst>
              <a:ext uri="{FF2B5EF4-FFF2-40B4-BE49-F238E27FC236}">
                <a16:creationId xmlns:a16="http://schemas.microsoft.com/office/drawing/2014/main" id="{2809E131-1FCF-17D7-BA6C-6510054947AF}"/>
              </a:ext>
            </a:extLst>
          </p:cNvPr>
          <p:cNvPicPr>
            <a:picLocks noChangeAspect="1"/>
          </p:cNvPicPr>
          <p:nvPr/>
        </p:nvPicPr>
        <p:blipFill rotWithShape="1">
          <a:blip r:embed="rId4">
            <a:extLst>
              <a:ext uri="{28A0092B-C50C-407E-A947-70E740481C1C}">
                <a14:useLocalDpi xmlns:a14="http://schemas.microsoft.com/office/drawing/2010/main" val="0"/>
              </a:ext>
            </a:extLst>
          </a:blip>
          <a:srcRect l="999" t="2543" r="-999" b="37654"/>
          <a:stretch/>
        </p:blipFill>
        <p:spPr>
          <a:xfrm>
            <a:off x="817075" y="4043873"/>
            <a:ext cx="4306600" cy="1090450"/>
          </a:xfrm>
          <a:prstGeom prst="rect">
            <a:avLst/>
          </a:prstGeom>
        </p:spPr>
      </p:pic>
    </p:spTree>
    <p:extLst>
      <p:ext uri="{BB962C8B-B14F-4D97-AF65-F5344CB8AC3E}">
        <p14:creationId xmlns:p14="http://schemas.microsoft.com/office/powerpoint/2010/main" val="3217209062"/>
      </p:ext>
    </p:extLst>
  </p:cSld>
  <p:clrMapOvr>
    <a:masterClrMapping/>
  </p:clrMapOvr>
  <mc:AlternateContent xmlns:mc="http://schemas.openxmlformats.org/markup-compatibility/2006" xmlns:p14="http://schemas.microsoft.com/office/powerpoint/2010/main">
    <mc:Choice Requires="p14">
      <p:transition spd="med" p14:dur="700" advTm="57740">
        <p:fade/>
      </p:transition>
    </mc:Choice>
    <mc:Fallback xmlns="">
      <p:transition spd="med" advTm="57740">
        <p:fade/>
      </p:transition>
    </mc:Fallback>
  </mc:AlternateContent>
  <p:extLst>
    <p:ext uri="{E180D4A7-C9FB-4DFB-919C-405C955672EB}">
      <p14:showEvtLst xmlns:p14="http://schemas.microsoft.com/office/powerpoint/2010/main">
        <p14:playEvt time="30" objId="2"/>
        <p14:stopEvt time="253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7 Tips for Better Time Management">
            <a:hlinkClick r:id="" action="ppaction://media"/>
            <a:extLst>
              <a:ext uri="{FF2B5EF4-FFF2-40B4-BE49-F238E27FC236}">
                <a16:creationId xmlns:a16="http://schemas.microsoft.com/office/drawing/2014/main" id="{F541CAAA-0BD1-E392-B9B3-7310DDD2AED8}"/>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871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ime Blocking for Social Media Management">
            <a:hlinkClick r:id="" action="ppaction://media"/>
            <a:extLst>
              <a:ext uri="{FF2B5EF4-FFF2-40B4-BE49-F238E27FC236}">
                <a16:creationId xmlns:a16="http://schemas.microsoft.com/office/drawing/2014/main" id="{AACC26D8-357B-892D-279D-B0632DF89917}"/>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994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16920</TotalTime>
  <Words>1496</Words>
  <Application>Microsoft Office PowerPoint</Application>
  <PresentationFormat>Widescreen</PresentationFormat>
  <Paragraphs>147</Paragraphs>
  <Slides>26</Slides>
  <Notes>22</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188</cp:revision>
  <dcterms:created xsi:type="dcterms:W3CDTF">2021-11-05T15:17:42Z</dcterms:created>
  <dcterms:modified xsi:type="dcterms:W3CDTF">2024-06-05T14:36:59Z</dcterms:modified>
</cp:coreProperties>
</file>