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432" r:id="rId3"/>
    <p:sldId id="437" r:id="rId4"/>
    <p:sldId id="257" r:id="rId5"/>
    <p:sldId id="258" r:id="rId6"/>
    <p:sldId id="260" r:id="rId7"/>
    <p:sldId id="436" r:id="rId8"/>
    <p:sldId id="261" r:id="rId9"/>
    <p:sldId id="408" r:id="rId10"/>
    <p:sldId id="402" r:id="rId11"/>
    <p:sldId id="406" r:id="rId12"/>
    <p:sldId id="435" r:id="rId13"/>
    <p:sldId id="391" r:id="rId14"/>
    <p:sldId id="409" r:id="rId15"/>
    <p:sldId id="299" r:id="rId16"/>
    <p:sldId id="438" r:id="rId17"/>
    <p:sldId id="439" r:id="rId18"/>
    <p:sldId id="440" r:id="rId19"/>
    <p:sldId id="279" r:id="rId20"/>
    <p:sldId id="263" r:id="rId21"/>
    <p:sldId id="280" r:id="rId22"/>
    <p:sldId id="268" r:id="rId23"/>
    <p:sldId id="270" r:id="rId24"/>
    <p:sldId id="398" r:id="rId25"/>
    <p:sldId id="404" r:id="rId26"/>
    <p:sldId id="405" r:id="rId27"/>
    <p:sldId id="41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74"/>
    <a:srgbClr val="DDE4AA"/>
    <a:srgbClr val="E9E4E1"/>
    <a:srgbClr val="B8C650"/>
    <a:srgbClr val="BCCAF2"/>
    <a:srgbClr val="5176DE"/>
    <a:srgbClr val="43561F"/>
    <a:srgbClr val="657E2C"/>
    <a:srgbClr val="47636B"/>
    <a:srgbClr val="D27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2" autoAdjust="0"/>
    <p:restoredTop sz="76032" autoAdjust="0"/>
  </p:normalViewPr>
  <p:slideViewPr>
    <p:cSldViewPr snapToGrid="0">
      <p:cViewPr>
        <p:scale>
          <a:sx n="66" d="100"/>
          <a:sy n="66" d="100"/>
        </p:scale>
        <p:origin x="1776" y="57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33808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Interest rates continue to inch up slightly above the recorded average for October. </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Federal Reserve has indicated that it anticipates one more rate hike in 2023. </a:t>
            </a:r>
          </a:p>
          <a:p>
            <a:pPr marL="171450" marR="0" indent="-171450">
              <a:lnSpc>
                <a:spcPct val="107000"/>
              </a:lnSpc>
              <a:spcBef>
                <a:spcPts val="0"/>
              </a:spcBef>
              <a:spcAft>
                <a:spcPts val="800"/>
              </a:spcAft>
              <a:buFont typeface="Arial" panose="020B0604020202020204" pitchFamily="34" charset="0"/>
              <a:buChar char="•"/>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 buyer chooses a 30-year mortgage, ask them to check with their mortgage representative about the pros and cons of paying off their mortgage early. They should also ask their lender what costs are entailed with refinancing and how to know if it’s a good financial move for them.</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working with a seller, brainstorm a few creative ideas to entice a buyer who will be mortgaging the purchase to choose the seller’s property, such as down payment assistance or offering to pay a certain number of months of an HOA fee.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 In September 2023, existing home sales fell by 2.0% month over month and 15.4% year over year.</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median sales price fell month-over-month from $407,100 in August.</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talking with sellers this month, let them know that last month's median sales price decreased by 3.14%. Most markets are no longer seeing double-digit appreciation YOY.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your listings, you’ll want to prepare a new market analysis each month it remains on the market to ensure your clients have their homes priced correctly.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preparing your market’s absorption rate monthly, look back at last year’s data to compare it to the national trend and share this information with your clients.</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Prepare your sellers for the fact that homes may linger on the market slightly longer than last month.  The national absorption rate increased from 3.3 months of inventory to 3.4 months. Provide them with ideas to help their home stand out from their competition, positioning their home for a quicker sale.</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good information to include in your listing presentation to help set the correct expectations for sellers.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According to NAR, “Among the four major US regions, sales rose in the Northeast, but receded in the Midwest, South and West. All four regions registered year-over-year declines.”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TALKING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fell by almost a month to 6.9 months of inventory from 7.8 months of inventory last month.</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New construction sales are on the uptick.</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National Association of Home Builders estimates that “…at least 1.5 million housing units are needed to meet demand and bring the housing market into balance.”</a:t>
            </a:r>
          </a:p>
          <a:p>
            <a:pPr marL="0" marR="0">
              <a:lnSpc>
                <a:spcPct val="107000"/>
              </a:lnSpc>
              <a:spcBef>
                <a:spcPts val="0"/>
              </a:spcBef>
              <a:spcAft>
                <a:spcPts val="800"/>
              </a:spcAft>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Now is the time to work on your buyer’s presentation – make sure you let buyers know you can represent them if they want to buy a new construction, but that it may require you to be with them on their initial visit to view the builder’s models.</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Make sure you recommend to your buyers that they have a private home inspection vs. the builder’s inspector. Homes are going up quickly to take advantage of existing homes’ low inventory, and sub-contractors aren’t held accountable as they should. Even local County building departments have been known to let sub-par work slide during the inspection.</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Builders, like existing home sellers, still have the upper hand in hot markets, so getting builders to throw in extras at no charge will be challenging.</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26</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197123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11/16/2023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11/16/2023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769134831?h=edf994ae2a&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884915602?h=95882e4df5&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84039962?h=15081f1ced&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769147697?h=91f7a50875&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rendering of shapes in different colors and are stacked">
            <a:extLst>
              <a:ext uri="{FF2B5EF4-FFF2-40B4-BE49-F238E27FC236}">
                <a16:creationId xmlns:a16="http://schemas.microsoft.com/office/drawing/2014/main" id="{56196B06-2ED7-F998-5767-60C71B48EEC3}"/>
              </a:ext>
            </a:extLst>
          </p:cNvPr>
          <p:cNvPicPr>
            <a:picLocks noChangeAspect="1"/>
          </p:cNvPicPr>
          <p:nvPr/>
        </p:nvPicPr>
        <p:blipFill rotWithShape="1">
          <a:blip r:embed="rId3">
            <a:extLst>
              <a:ext uri="{28A0092B-C50C-407E-A947-70E740481C1C}">
                <a14:useLocalDpi xmlns:a14="http://schemas.microsoft.com/office/drawing/2010/main" val="0"/>
              </a:ext>
            </a:extLst>
          </a:blip>
          <a:srcRect l="-41" t="4449" r="24313"/>
          <a:stretch/>
        </p:blipFill>
        <p:spPr>
          <a:xfrm>
            <a:off x="4049486" y="10"/>
            <a:ext cx="8142514"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0000">
                <a:srgbClr val="33829B"/>
              </a:gs>
              <a:gs pos="34000">
                <a:srgbClr val="33829B">
                  <a:alpha val="64000"/>
                </a:srgbClr>
              </a:gs>
              <a:gs pos="0">
                <a:srgbClr val="33829B">
                  <a:alpha val="0"/>
                </a:srgbClr>
              </a:gs>
              <a:gs pos="100000">
                <a:srgbClr val="1B445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D19154-AEB4-4CE4-89CD-8470C5A7E7C8}"/>
              </a:ext>
            </a:extLst>
          </p:cNvPr>
          <p:cNvSpPr>
            <a:spLocks noGrp="1"/>
          </p:cNvSpPr>
          <p:nvPr>
            <p:ph type="ctrTitle"/>
          </p:nvPr>
        </p:nvSpPr>
        <p:spPr>
          <a:xfrm>
            <a:off x="1103086" y="2104571"/>
            <a:ext cx="5167086" cy="2309011"/>
          </a:xfrm>
        </p:spPr>
        <p:txBody>
          <a:bodyPr anchor="b">
            <a:normAutofit/>
          </a:bodyPr>
          <a:lstStyle/>
          <a:p>
            <a:pPr algn="l"/>
            <a:r>
              <a:rPr lang="en-US" sz="8800" b="1" dirty="0">
                <a:solidFill>
                  <a:srgbClr val="DDE298"/>
                </a:solidFill>
              </a:rPr>
              <a:t>December</a:t>
            </a:r>
            <a:br>
              <a:rPr lang="en-US" sz="4800" dirty="0">
                <a:solidFill>
                  <a:schemeClr val="bg1"/>
                </a:solidFill>
              </a:rPr>
            </a:br>
            <a:r>
              <a:rPr lang="en-US" sz="4800" dirty="0">
                <a:solidFill>
                  <a:srgbClr val="AEE8F6"/>
                </a:solidFill>
              </a:rPr>
              <a:t>Risk Management</a:t>
            </a:r>
          </a:p>
        </p:txBody>
      </p:sp>
      <p:sp>
        <p:nvSpPr>
          <p:cNvPr id="20" name="Rectangle 19"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47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3" name="Online Media 2" title="Open House Safety">
            <a:hlinkClick r:id="" action="ppaction://media"/>
            <a:extLst>
              <a:ext uri="{FF2B5EF4-FFF2-40B4-BE49-F238E27FC236}">
                <a16:creationId xmlns:a16="http://schemas.microsoft.com/office/drawing/2014/main" id="{95CDBD6B-5E44-06C8-C314-CC856CF4562D}"/>
              </a:ext>
            </a:extLst>
          </p:cNvPr>
          <p:cNvPicPr>
            <a:picLocks noRot="1" noChangeAspect="1"/>
          </p:cNvPicPr>
          <p:nvPr>
            <a:videoFile r:link="rId1"/>
          </p:nvPr>
        </p:nvPicPr>
        <p:blipFill>
          <a:blip r:embed="rId4"/>
          <a:stretch>
            <a:fillRect/>
          </a:stretch>
        </p:blipFill>
        <p:spPr>
          <a:xfrm>
            <a:off x="0" y="-10732"/>
            <a:ext cx="12192000" cy="6868732"/>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4BAC6-08C6-BEF5-69CF-94C61E913760}"/>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2" name="Online Media 1" title="Safety Culture">
            <a:hlinkClick r:id="" action="ppaction://media"/>
            <a:extLst>
              <a:ext uri="{FF2B5EF4-FFF2-40B4-BE49-F238E27FC236}">
                <a16:creationId xmlns:a16="http://schemas.microsoft.com/office/drawing/2014/main" id="{5C942C21-7385-284F-C372-11DD6796B710}"/>
              </a:ext>
            </a:extLst>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extLst>
      <p:ext uri="{BB962C8B-B14F-4D97-AF65-F5344CB8AC3E}">
        <p14:creationId xmlns:p14="http://schemas.microsoft.com/office/powerpoint/2010/main" val="33622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7.31%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September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7.79%</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October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4267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September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0411" y="-13146"/>
            <a:ext cx="4580764" cy="687114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September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30998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September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3683"/>
            <a:ext cx="12191992" cy="4162668"/>
          </a:xfrm>
          <a:prstGeom prst="rect">
            <a:avLst/>
          </a:prstGeom>
        </p:spPr>
      </p:pic>
    </p:spTree>
    <p:extLst>
      <p:ext uri="{BB962C8B-B14F-4D97-AF65-F5344CB8AC3E}">
        <p14:creationId xmlns:p14="http://schemas.microsoft.com/office/powerpoint/2010/main" val="198440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Paper houses with lit candles inside">
            <a:extLst>
              <a:ext uri="{FF2B5EF4-FFF2-40B4-BE49-F238E27FC236}">
                <a16:creationId xmlns:a16="http://schemas.microsoft.com/office/drawing/2014/main" id="{62D5F641-7749-0A64-84D5-717B8A86B5A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1066" b="22562"/>
          <a:stretch/>
        </p:blipFill>
        <p:spPr>
          <a:xfrm>
            <a:off x="20" y="1"/>
            <a:ext cx="12191980" cy="6857999"/>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1524000" y="2484359"/>
            <a:ext cx="9144000" cy="1889280"/>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FFFFFF"/>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FFFFFF"/>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4036613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29033" y="11546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E5A3"/>
                </a:solidFill>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92294" y="3108128"/>
            <a:ext cx="5563961"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4400" b="1" dirty="0"/>
              <a:t>National Cocoa Day</a:t>
            </a:r>
          </a:p>
          <a:p>
            <a:pPr marL="0" indent="0" algn="ctr">
              <a:lnSpc>
                <a:spcPct val="100000"/>
              </a:lnSpc>
              <a:spcBef>
                <a:spcPts val="0"/>
              </a:spcBef>
              <a:buFont typeface="Arial" panose="020B0604020202020204" pitchFamily="34" charset="0"/>
              <a:buNone/>
            </a:pPr>
            <a:r>
              <a:rPr lang="en-US" sz="3600" dirty="0"/>
              <a:t>December 13</a:t>
            </a:r>
            <a:r>
              <a:rPr lang="en-US" sz="3600" baseline="30000" dirty="0"/>
              <a:t>th</a:t>
            </a:r>
            <a:endParaRPr lang="en-US" sz="3200" baseline="30000" dirty="0">
              <a:solidFill>
                <a:srgbClr val="F3D6AC"/>
              </a:solidFill>
            </a:endParaRP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rotWithShape="1">
          <a:blip r:embed="rId3">
            <a:extLst>
              <a:ext uri="{28A0092B-C50C-407E-A947-70E740481C1C}">
                <a14:useLocalDpi xmlns:a14="http://schemas.microsoft.com/office/drawing/2010/main" val="0"/>
              </a:ext>
            </a:extLst>
          </a:blip>
          <a:srcRect l="3464" t="1144" r="397" b="13547"/>
          <a:stretch/>
        </p:blipFill>
        <p:spPr>
          <a:xfrm>
            <a:off x="622178" y="1103837"/>
            <a:ext cx="5086244" cy="4513192"/>
          </a:xfrm>
          <a:prstGeom prst="rect">
            <a:avLst/>
          </a:prstGeom>
        </p:spPr>
      </p:pic>
      <p:sp>
        <p:nvSpPr>
          <p:cNvPr id="15" name="TextBox 14">
            <a:extLst>
              <a:ext uri="{FF2B5EF4-FFF2-40B4-BE49-F238E27FC236}">
                <a16:creationId xmlns:a16="http://schemas.microsoft.com/office/drawing/2014/main" id="{E2DA304F-84EF-BDFC-EFDD-E07CB54844D9}"/>
              </a:ext>
            </a:extLst>
          </p:cNvPr>
          <p:cNvSpPr txBox="1"/>
          <p:nvPr/>
        </p:nvSpPr>
        <p:spPr>
          <a:xfrm>
            <a:off x="5826274" y="4895375"/>
            <a:ext cx="6096000" cy="810478"/>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2800" i="1" baseline="30000" dirty="0">
                <a:solidFill>
                  <a:srgbClr val="FFE5A3"/>
                </a:solidFill>
              </a:rPr>
              <a:t>Give your SOI gift bags containing a mug, </a:t>
            </a:r>
          </a:p>
          <a:p>
            <a:pPr marL="0" indent="0" algn="ctr">
              <a:lnSpc>
                <a:spcPct val="100000"/>
              </a:lnSpc>
              <a:spcBef>
                <a:spcPts val="0"/>
              </a:spcBef>
              <a:buFont typeface="Arial" panose="020B0604020202020204" pitchFamily="34" charset="0"/>
              <a:buNone/>
            </a:pPr>
            <a:r>
              <a:rPr lang="en-US" sz="2800" i="1" baseline="30000" dirty="0">
                <a:solidFill>
                  <a:srgbClr val="FFE5A3"/>
                </a:solidFill>
              </a:rPr>
              <a:t>hot cocoa mix, and marshmallows.</a:t>
            </a:r>
            <a:endParaRPr lang="en-US" sz="2800" i="1" dirty="0">
              <a:solidFill>
                <a:srgbClr val="FFE5A3"/>
              </a:solidFill>
            </a:endParaRP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16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CB170-FE7F-2619-EBD3-60EA5C10CF83}"/>
              </a:ext>
            </a:extLst>
          </p:cNvPr>
          <p:cNvPicPr>
            <a:picLocks noChangeAspect="1"/>
          </p:cNvPicPr>
          <p:nvPr/>
        </p:nvPicPr>
        <p:blipFill rotWithShape="1">
          <a:blip r:embed="rId3">
            <a:extLst>
              <a:ext uri="{28A0092B-C50C-407E-A947-70E740481C1C}">
                <a14:useLocalDpi xmlns:a14="http://schemas.microsoft.com/office/drawing/2010/main" val="0"/>
              </a:ext>
            </a:extLst>
          </a:blip>
          <a:srcRect l="24866" t="14281" b="10733"/>
          <a:stretch/>
        </p:blipFill>
        <p:spPr>
          <a:xfrm>
            <a:off x="829589" y="1316415"/>
            <a:ext cx="4225170" cy="4225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8" name="Group 7">
            <a:extLst>
              <a:ext uri="{FF2B5EF4-FFF2-40B4-BE49-F238E27FC236}">
                <a16:creationId xmlns:a16="http://schemas.microsoft.com/office/drawing/2014/main" id="{9FE00200-ADC6-F6D2-C6B1-DCF149A3B9E2}"/>
              </a:ext>
            </a:extLst>
          </p:cNvPr>
          <p:cNvGrpSpPr/>
          <p:nvPr/>
        </p:nvGrpSpPr>
        <p:grpSpPr>
          <a:xfrm>
            <a:off x="5807597" y="1316415"/>
            <a:ext cx="5459526" cy="4225170"/>
            <a:chOff x="5769842" y="800879"/>
            <a:chExt cx="5459526" cy="422517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4"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E3B167"/>
                  </a:solidFill>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2" y="2826378"/>
              <a:ext cx="5459526" cy="131606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National Cookie Exchange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Times New Roman"/>
                  <a:ea typeface="+mn-ea"/>
                  <a:cs typeface="+mn-cs"/>
                </a:rPr>
                <a:t>December 22</a:t>
              </a:r>
              <a:r>
                <a:rPr kumimoji="0" lang="en-US" sz="3600" b="0" i="0" u="none" strike="noStrike" kern="1200" cap="none" spc="0" normalizeH="0" baseline="30000" noProof="0" dirty="0">
                  <a:ln>
                    <a:noFill/>
                  </a:ln>
                  <a:solidFill>
                    <a:srgbClr val="FFFFFF"/>
                  </a:solidFill>
                  <a:effectLst/>
                  <a:uLnTx/>
                  <a:uFillTx/>
                  <a:latin typeface="Times New Roman"/>
                  <a:ea typeface="+mn-ea"/>
                  <a:cs typeface="+mn-cs"/>
                </a:rPr>
                <a:t>nd</a:t>
              </a: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a:p>
              <a:pPr marL="0" indent="0" algn="ctr">
                <a:lnSpc>
                  <a:spcPct val="100000"/>
                </a:lnSpc>
                <a:spcBef>
                  <a:spcPts val="0"/>
                </a:spcBef>
                <a:buFont typeface="Arial" panose="020B0604020202020204" pitchFamily="34" charset="0"/>
                <a:buNone/>
              </a:pPr>
              <a:endParaRPr lang="en-US" sz="4800" baseline="30000" dirty="0">
                <a:solidFill>
                  <a:schemeClr val="accent3">
                    <a:lumMod val="20000"/>
                    <a:lumOff val="80000"/>
                  </a:schemeClr>
                </a:solidFill>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508881" y="4277126"/>
              <a:ext cx="3981449" cy="748923"/>
            </a:xfrm>
            <a:prstGeom prst="rect">
              <a:avLst/>
            </a:prstGeom>
            <a:noFill/>
          </p:spPr>
          <p:txBody>
            <a:bodyPr wrap="square">
              <a:spAutoFit/>
            </a:bodyPr>
            <a:lstStyle/>
            <a:p>
              <a:pPr marL="0" indent="0" algn="ctr">
                <a:lnSpc>
                  <a:spcPct val="80000"/>
                </a:lnSpc>
                <a:spcBef>
                  <a:spcPts val="0"/>
                </a:spcBef>
                <a:buFont typeface="Arial" panose="020B0604020202020204" pitchFamily="34" charset="0"/>
                <a:buNone/>
              </a:pPr>
              <a:r>
                <a:rPr lang="en-US" sz="3200" i="1" baseline="30000" dirty="0">
                  <a:solidFill>
                    <a:srgbClr val="E3B167"/>
                  </a:solidFill>
                </a:rPr>
                <a:t>Surprise your SOI with homemade or specialty cookies.</a:t>
              </a:r>
              <a:endParaRPr lang="en-US" sz="3200" i="1" dirty="0">
                <a:solidFill>
                  <a:srgbClr val="E3B167"/>
                </a:solidFill>
              </a:endParaRPr>
            </a:p>
          </p:txBody>
        </p:sp>
      </p:gr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46523" y="125594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5400" b="1" dirty="0">
                <a:solidFill>
                  <a:schemeClr val="accent5">
                    <a:lumMod val="75000"/>
                  </a:schemeClr>
                </a:solidFill>
              </a:rPr>
              <a:t>Spark Your </a:t>
            </a:r>
          </a:p>
          <a:p>
            <a:pPr algn="ctr">
              <a:spcAft>
                <a:spcPts val="1800"/>
              </a:spcAft>
            </a:pPr>
            <a:r>
              <a:rPr lang="en-US" sz="5400" b="1" dirty="0">
                <a:solidFill>
                  <a:schemeClr val="accent5">
                    <a:lumMod val="75000"/>
                  </a:schemeClr>
                </a:solidFill>
              </a:rPr>
              <a:t>Business</a:t>
            </a:r>
            <a:r>
              <a:rPr lang="en-US" sz="4000" dirty="0">
                <a:solidFill>
                  <a:schemeClr val="accent5">
                    <a:lumMod val="75000"/>
                  </a:schemeClr>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4977" y="3077457"/>
            <a:ext cx="4308569" cy="1200329"/>
          </a:xfrm>
          <a:prstGeom prst="rect">
            <a:avLst/>
          </a:prstGeom>
          <a:noFill/>
        </p:spPr>
        <p:txBody>
          <a:bodyPr wrap="square">
            <a:spAutoFit/>
          </a:bodyPr>
          <a:lstStyle/>
          <a:p>
            <a:pPr algn="ctr"/>
            <a:r>
              <a:rPr lang="en-US" sz="2400" dirty="0">
                <a:effectLst/>
                <a:latin typeface="Times New Roman" panose="02020603050405020304" pitchFamily="18" charset="0"/>
                <a:ea typeface="Times New Roman" panose="02020603050405020304" pitchFamily="18" charset="0"/>
              </a:rPr>
              <a:t>Show your 2023 clients that they are clients for life by helping them prepare for tax time.</a:t>
            </a:r>
          </a:p>
        </p:txBody>
      </p:sp>
      <p:pic>
        <p:nvPicPr>
          <p:cNvPr id="4" name="Picture 3" descr="A person holding a white envelope&#10;&#10;Description automatically generated">
            <a:extLst>
              <a:ext uri="{FF2B5EF4-FFF2-40B4-BE49-F238E27FC236}">
                <a16:creationId xmlns:a16="http://schemas.microsoft.com/office/drawing/2014/main" id="{5A85132C-04C3-56A1-9E4E-0E749BF5A402}"/>
              </a:ext>
            </a:extLst>
          </p:cNvPr>
          <p:cNvPicPr>
            <a:picLocks noChangeAspect="1"/>
          </p:cNvPicPr>
          <p:nvPr/>
        </p:nvPicPr>
        <p:blipFill rotWithShape="1">
          <a:blip r:embed="rId3">
            <a:extLst>
              <a:ext uri="{28A0092B-C50C-407E-A947-70E740481C1C}">
                <a14:useLocalDpi xmlns:a14="http://schemas.microsoft.com/office/drawing/2010/main" val="0"/>
              </a:ext>
            </a:extLst>
          </a:blip>
          <a:srcRect l="3764" r="6611"/>
          <a:stretch/>
        </p:blipFill>
        <p:spPr>
          <a:xfrm>
            <a:off x="0" y="0"/>
            <a:ext cx="6146523" cy="6858000"/>
          </a:xfrm>
          <a:prstGeom prst="rect">
            <a:avLst/>
          </a:prstGeom>
        </p:spPr>
      </p:pic>
      <p:sp>
        <p:nvSpPr>
          <p:cNvPr id="7" name="TextBox 6">
            <a:extLst>
              <a:ext uri="{FF2B5EF4-FFF2-40B4-BE49-F238E27FC236}">
                <a16:creationId xmlns:a16="http://schemas.microsoft.com/office/drawing/2014/main" id="{819AED4F-5259-1B93-A088-171C5DECE158}"/>
              </a:ext>
            </a:extLst>
          </p:cNvPr>
          <p:cNvSpPr txBox="1"/>
          <p:nvPr/>
        </p:nvSpPr>
        <p:spPr>
          <a:xfrm>
            <a:off x="7113990" y="4585282"/>
            <a:ext cx="4110542" cy="1169551"/>
          </a:xfrm>
          <a:prstGeom prst="rect">
            <a:avLst/>
          </a:prstGeom>
          <a:noFill/>
        </p:spPr>
        <p:txBody>
          <a:bodyPr wrap="square">
            <a:spAutoFit/>
          </a:bodyPr>
          <a:lstStyle/>
          <a:p>
            <a:pPr algn="ctr">
              <a:spcAft>
                <a:spcPts val="1200"/>
              </a:spcAft>
            </a:pPr>
            <a:r>
              <a:rPr lang="en-US" sz="2000" i="1" dirty="0">
                <a:effectLst/>
                <a:latin typeface="Times New Roman" panose="02020603050405020304" pitchFamily="18" charset="0"/>
                <a:ea typeface="Times New Roman" panose="02020603050405020304" pitchFamily="18" charset="0"/>
              </a:rPr>
              <a:t>Mail or email a copy of their closing statement in early January.</a:t>
            </a:r>
          </a:p>
          <a:p>
            <a:pPr algn="ctr">
              <a:spcAft>
                <a:spcPts val="1200"/>
              </a:spcAft>
            </a:pPr>
            <a:r>
              <a:rPr lang="en-US" sz="2000" i="1" dirty="0">
                <a:effectLst/>
                <a:latin typeface="Times New Roman" panose="02020603050405020304" pitchFamily="18" charset="0"/>
                <a:ea typeface="Times New Roman" panose="02020603050405020304" pitchFamily="18" charset="0"/>
              </a:rPr>
              <a:t>Include a personalized letter.</a:t>
            </a:r>
            <a:endParaRPr lang="en-US" sz="3600" i="1" dirty="0"/>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3561F"/>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7DCF320-E305-0692-0D55-FFC8B5352A3B}"/>
              </a:ext>
            </a:extLst>
          </p:cNvPr>
          <p:cNvSpPr txBox="1">
            <a:spLocks/>
          </p:cNvSpPr>
          <p:nvPr/>
        </p:nvSpPr>
        <p:spPr>
          <a:xfrm>
            <a:off x="6857999" y="1534535"/>
            <a:ext cx="5334001"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E9E4E1"/>
                </a:solidFill>
              </a:rPr>
              <a:t>Spark Your Business</a:t>
            </a:r>
          </a:p>
        </p:txBody>
      </p:sp>
      <p:pic>
        <p:nvPicPr>
          <p:cNvPr id="4" name="Picture 3" descr="A piece of paper with blue writing on it&#10;&#10;Description automatically generated">
            <a:extLst>
              <a:ext uri="{FF2B5EF4-FFF2-40B4-BE49-F238E27FC236}">
                <a16:creationId xmlns:a16="http://schemas.microsoft.com/office/drawing/2014/main" id="{582ECC34-5BFE-757F-D973-468A331A5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858000" cy="6858000"/>
          </a:xfrm>
          <a:prstGeom prst="rect">
            <a:avLst/>
          </a:prstGeom>
        </p:spPr>
      </p:pic>
      <p:sp>
        <p:nvSpPr>
          <p:cNvPr id="7" name="TextBox 6">
            <a:extLst>
              <a:ext uri="{FF2B5EF4-FFF2-40B4-BE49-F238E27FC236}">
                <a16:creationId xmlns:a16="http://schemas.microsoft.com/office/drawing/2014/main" id="{C701109A-EA74-FA09-3AFD-EFBF22FC7522}"/>
              </a:ext>
            </a:extLst>
          </p:cNvPr>
          <p:cNvSpPr txBox="1"/>
          <p:nvPr/>
        </p:nvSpPr>
        <p:spPr>
          <a:xfrm>
            <a:off x="6857999" y="3167603"/>
            <a:ext cx="5330952" cy="2616101"/>
          </a:xfrm>
          <a:prstGeom prst="rect">
            <a:avLst/>
          </a:prstGeom>
          <a:noFill/>
        </p:spPr>
        <p:txBody>
          <a:bodyPr wrap="square">
            <a:spAutoFit/>
          </a:bodyPr>
          <a:lstStyle/>
          <a:p>
            <a:pPr algn="ctr">
              <a:lnSpc>
                <a:spcPct val="200000"/>
              </a:lnSpc>
            </a:pPr>
            <a:r>
              <a:rPr lang="en-US" sz="3200" b="1" dirty="0">
                <a:solidFill>
                  <a:srgbClr val="C7D274"/>
                </a:solidFill>
              </a:rPr>
              <a:t>Acts of Kindness</a:t>
            </a:r>
          </a:p>
          <a:p>
            <a:pPr algn="ctr"/>
            <a:r>
              <a:rPr lang="en-US" sz="2400" dirty="0">
                <a:solidFill>
                  <a:srgbClr val="C7D274"/>
                </a:solidFill>
              </a:rPr>
              <a:t>Donate</a:t>
            </a:r>
          </a:p>
          <a:p>
            <a:pPr algn="ctr"/>
            <a:r>
              <a:rPr lang="en-US" sz="2400" dirty="0">
                <a:solidFill>
                  <a:srgbClr val="C7D274"/>
                </a:solidFill>
              </a:rPr>
              <a:t>Volunteer</a:t>
            </a:r>
          </a:p>
          <a:p>
            <a:pPr algn="ctr"/>
            <a:r>
              <a:rPr lang="en-US" sz="2400" dirty="0">
                <a:solidFill>
                  <a:srgbClr val="C7D274"/>
                </a:solidFill>
              </a:rPr>
              <a:t>Pay it Forward</a:t>
            </a:r>
          </a:p>
          <a:p>
            <a:pPr algn="ctr"/>
            <a:endParaRPr lang="en-US" sz="2800" dirty="0"/>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2" name="Online Media 1" title="Sharpen Your Buyer Presentation">
            <a:hlinkClick r:id="" action="ppaction://media"/>
            <a:extLst>
              <a:ext uri="{FF2B5EF4-FFF2-40B4-BE49-F238E27FC236}">
                <a16:creationId xmlns:a16="http://schemas.microsoft.com/office/drawing/2014/main" id="{D49C800F-3D2F-3316-C854-D3952D870445}"/>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Risk Self-Assessment">
            <a:hlinkClick r:id="" action="ppaction://media"/>
            <a:extLst>
              <a:ext uri="{FF2B5EF4-FFF2-40B4-BE49-F238E27FC236}">
                <a16:creationId xmlns:a16="http://schemas.microsoft.com/office/drawing/2014/main" id="{158974B4-599E-E325-2579-C2B99A1CC644}"/>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14360</TotalTime>
  <Words>1509</Words>
  <Application>Microsoft Office PowerPoint</Application>
  <PresentationFormat>Widescreen</PresentationFormat>
  <Paragraphs>184</Paragraphs>
  <Slides>26</Slides>
  <Notes>25</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Rockwell</vt:lpstr>
      <vt:lpstr>Times New Roman</vt:lpstr>
      <vt:lpstr>Tw Cen MT</vt:lpstr>
      <vt:lpstr>Twentieth Century</vt:lpstr>
      <vt:lpstr>1_Office Theme</vt:lpstr>
      <vt:lpstr>Office Theme</vt:lpstr>
      <vt:lpstr>December Risk Management</vt:lpstr>
      <vt:lpstr>Welcome</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161</cp:revision>
  <dcterms:created xsi:type="dcterms:W3CDTF">2021-11-05T15:17:42Z</dcterms:created>
  <dcterms:modified xsi:type="dcterms:W3CDTF">2023-11-16T14:37:37Z</dcterms:modified>
</cp:coreProperties>
</file>